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21.xml" ContentType="application/vnd.openxmlformats-officedocument.presentationml.tags+xml"/>
  <Override PartName="/ppt/notesSlides/notesSlide17.xml" ContentType="application/vnd.openxmlformats-officedocument.presentationml.notesSlide+xml"/>
  <Override PartName="/ppt/tags/tag22.xml" ContentType="application/vnd.openxmlformats-officedocument.presentationml.tags+xml"/>
  <Override PartName="/ppt/notesSlides/notesSlide18.xml" ContentType="application/vnd.openxmlformats-officedocument.presentationml.notesSlide+xml"/>
  <Override PartName="/ppt/tags/tag23.xml" ContentType="application/vnd.openxmlformats-officedocument.presentationml.tags+xml"/>
  <Override PartName="/ppt/notesSlides/notesSlide19.xml" ContentType="application/vnd.openxmlformats-officedocument.presentationml.notesSlide+xml"/>
  <Override PartName="/ppt/tags/tag24.xml" ContentType="application/vnd.openxmlformats-officedocument.presentationml.tags+xml"/>
  <Override PartName="/ppt/notesSlides/notesSlide20.xml" ContentType="application/vnd.openxmlformats-officedocument.presentationml.notesSlide+xml"/>
  <Override PartName="/ppt/tags/tag25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26.xml" ContentType="application/vnd.openxmlformats-officedocument.presentationml.tags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30"/>
  </p:notesMasterIdLst>
  <p:handoutMasterIdLst>
    <p:handoutMasterId r:id="rId31"/>
  </p:handoutMasterIdLst>
  <p:sldIdLst>
    <p:sldId id="275" r:id="rId2"/>
    <p:sldId id="259" r:id="rId3"/>
    <p:sldId id="260" r:id="rId4"/>
    <p:sldId id="261" r:id="rId5"/>
    <p:sldId id="262" r:id="rId6"/>
    <p:sldId id="263" r:id="rId7"/>
    <p:sldId id="276" r:id="rId8"/>
    <p:sldId id="264" r:id="rId9"/>
    <p:sldId id="265" r:id="rId10"/>
    <p:sldId id="266" r:id="rId11"/>
    <p:sldId id="267" r:id="rId12"/>
    <p:sldId id="285" r:id="rId13"/>
    <p:sldId id="286" r:id="rId14"/>
    <p:sldId id="280" r:id="rId15"/>
    <p:sldId id="281" r:id="rId16"/>
    <p:sldId id="282" r:id="rId17"/>
    <p:sldId id="283" r:id="rId18"/>
    <p:sldId id="284" r:id="rId19"/>
    <p:sldId id="268" r:id="rId20"/>
    <p:sldId id="270" r:id="rId21"/>
    <p:sldId id="271" r:id="rId22"/>
    <p:sldId id="272" r:id="rId23"/>
    <p:sldId id="273" r:id="rId24"/>
    <p:sldId id="277" r:id="rId25"/>
    <p:sldId id="289" r:id="rId26"/>
    <p:sldId id="288" r:id="rId27"/>
    <p:sldId id="274" r:id="rId28"/>
    <p:sldId id="287" r:id="rId29"/>
  </p:sldIdLst>
  <p:sldSz cx="9144000" cy="6858000" type="screen4x3"/>
  <p:notesSz cx="6881813" cy="9296400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0" autoAdjust="0"/>
    <p:restoredTop sz="94660"/>
  </p:normalViewPr>
  <p:slideViewPr>
    <p:cSldViewPr>
      <p:cViewPr>
        <p:scale>
          <a:sx n="78" d="100"/>
          <a:sy n="78" d="100"/>
        </p:scale>
        <p:origin x="7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102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F46BD4F8-340C-4439-B3AE-0314F5421DAF}" type="datetimeFigureOut">
              <a:rPr lang="en-US"/>
              <a:pPr/>
              <a:t>6/10/2013</a:t>
            </a:fld>
            <a:endParaRPr lang="en-US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102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2EEE5009-2ED6-4BCC-9402-44AA4788B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09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51A2B783-095D-4FC9-A80B-DFFC7A6825C9}" type="datetimeFigureOut">
              <a:rPr lang="en-US"/>
              <a:pPr/>
              <a:t>6/10/2013</a:t>
            </a:fld>
            <a:endParaRPr lang="en-US"/>
          </a:p>
        </p:txBody>
      </p:sp>
      <p:sp>
        <p:nvSpPr>
          <p:cNvPr id="2662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09"/>
            <a:ext cx="5505450" cy="4183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defTabSz="923464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792"/>
            <a:ext cx="2982119" cy="464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4" tIns="46217" rIns="92434" bIns="46217" numCol="1" anchor="b" anchorCtr="0" compatLnSpc="1">
            <a:prstTxWarp prst="textNoShape">
              <a:avLst/>
            </a:prstTxWarp>
          </a:bodyPr>
          <a:lstStyle>
            <a:lvl1pPr algn="r" defTabSz="923464" eaLnBrk="0" hangingPunct="0">
              <a:defRPr sz="1200"/>
            </a:lvl1pPr>
          </a:lstStyle>
          <a:p>
            <a:fld id="{1D967A0C-475A-4551-BF6D-6A872EC9D0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7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modified this slide because the model of clickers we use won’t allow Numerical or Short text input.  Hopefully we’ll be upgrading soon…..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There’s a typo In</a:t>
            </a:r>
            <a:r>
              <a:rPr lang="en-US" baseline="0" dirty="0" smtClean="0"/>
              <a:t> the image on this slide, with subtraction misspelled.</a:t>
            </a:r>
          </a:p>
          <a:p>
            <a:r>
              <a:rPr lang="en-US" baseline="0" dirty="0" smtClean="0"/>
              <a:t>Do your students type in the word node with their clickers?  Way cool!</a:t>
            </a:r>
          </a:p>
          <a:p>
            <a:r>
              <a:rPr lang="en-US" baseline="0" dirty="0" smtClean="0"/>
              <a:t>I won’t be able to adapt this slide to use with the clickers I’m bringing to the workshop, but I think we should include the slide anyways, to show what’s possible.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09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Same thing here – I won’t be able to adapt</a:t>
            </a:r>
            <a:r>
              <a:rPr lang="en-US" baseline="0" dirty="0" smtClean="0"/>
              <a:t> this slide without turning it into multiple choice.  But I think we should keep it so folks realize what’s possible with different clicker systems.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3FB84-AA79-4E56-B5F8-325ED4BEFBC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991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0282FD-7C61-4CB8-8597-A8FC16F20DE2}" type="slidenum">
              <a:rPr lang="en-US"/>
              <a:pPr/>
              <a:t>16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Same thing here – I won’t be able to adapt</a:t>
            </a:r>
            <a:r>
              <a:rPr lang="en-US" baseline="0" dirty="0" smtClean="0"/>
              <a:t> this slide without turning it into multiple choice.  But I think we should keep it so folks realize what’s possible with different clicker systems.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BBB27C-AE4F-4623-B515-ED44AA873246}" type="slidenum">
              <a:rPr lang="en-US"/>
              <a:pPr/>
              <a:t>17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Same thing here – I won’t be able to adapt</a:t>
            </a:r>
            <a:r>
              <a:rPr lang="en-US" baseline="0" dirty="0" smtClean="0"/>
              <a:t> this slide without turning it into multiple choice.  But I think we should keep it so folks realize what’s possible with different clicker systems.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51122" indent="-28889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55573" indent="-23111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17802" indent="-23111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80031" indent="-23111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42261" indent="-231115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004490" indent="-231115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66719" indent="-231115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28948" indent="-231115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066E75A-DF68-464E-BCC2-0EB0764F717F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/>
              <a:t>It’s cool that your students suggest possibilities that your</a:t>
            </a:r>
            <a:r>
              <a:rPr lang="en-US" baseline="0" dirty="0" smtClean="0"/>
              <a:t> class then votes on.  I like </a:t>
            </a:r>
            <a:r>
              <a:rPr lang="en-US" baseline="0" smtClean="0"/>
              <a:t>this approach.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often</a:t>
            </a:r>
            <a:r>
              <a:rPr lang="en-US" baseline="0" dirty="0" smtClean="0"/>
              <a:t> have only two questions per class period.  But each question is asked twice, with student discussion on the second polling.  I don’t know if that’s how you do it.  I figure it’s useful to point out different approaches.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278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Okay, it’s clear that you’re reading the same literature</a:t>
            </a:r>
            <a:r>
              <a:rPr lang="en-US" baseline="0" dirty="0" smtClean="0"/>
              <a:t> I am, because you’re doing the peer learning approach the same way I 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883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06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Not an innovator here, just about everything I</a:t>
            </a:r>
            <a:r>
              <a:rPr lang="en-US" baseline="0" dirty="0" smtClean="0"/>
              <a:t> present has been introduced by someone else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Also, much appears in </a:t>
            </a:r>
            <a:r>
              <a:rPr lang="en-US" baseline="0" dirty="0" err="1" smtClean="0"/>
              <a:t>Bruff’s</a:t>
            </a:r>
            <a:r>
              <a:rPr lang="en-US" baseline="0" dirty="0" smtClean="0"/>
              <a:t> book here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Although it always best to do what you are most comfortable, but there is a body of evidence that points to positive affects of clickers w/ or w/o clickers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Have used CAT’s for 12 years?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IPFW closer to mission (</a:t>
            </a:r>
            <a:r>
              <a:rPr lang="en-US" baseline="0" dirty="0" err="1" smtClean="0"/>
              <a:t>unitl</a:t>
            </a:r>
            <a:r>
              <a:rPr lang="en-US" baseline="0" dirty="0" smtClean="0"/>
              <a:t> recently) and demographics community colleges than other presenters, what works at IPFW can work for others</a:t>
            </a:r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moved the bullet point about</a:t>
            </a:r>
            <a:r>
              <a:rPr lang="en-US" baseline="0" dirty="0" smtClean="0"/>
              <a:t> problems from the last slide to this one, since it seems to fit better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755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5481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50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0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CAT’s variety of methods for immediate feedback</a:t>
            </a:r>
            <a:r>
              <a:rPr lang="en-US" baseline="0" dirty="0" smtClean="0"/>
              <a:t> to see if students get it</a:t>
            </a:r>
          </a:p>
          <a:p>
            <a:r>
              <a:rPr lang="en-US" baseline="0" dirty="0" smtClean="0"/>
              <a:t>Although various methods, all involve checking student understanding and what misconceptions may be present</a:t>
            </a:r>
          </a:p>
          <a:p>
            <a:r>
              <a:rPr lang="en-US" baseline="0" dirty="0" smtClean="0"/>
              <a:t>Find out where there are problems well before it’s to late on an exam or quiz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are some useful references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67A0C-475A-4551-BF6D-6A872EC9D0F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26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obvious</a:t>
            </a:r>
            <a:r>
              <a:rPr lang="en-US" baseline="0" dirty="0" smtClean="0"/>
              <a:t> type of question, but least useful is to review topics covered from general chemistry to see where students are at beginning of 1</a:t>
            </a:r>
            <a:r>
              <a:rPr lang="en-US" baseline="30000" dirty="0" smtClean="0"/>
              <a:t>st</a:t>
            </a:r>
            <a:r>
              <a:rPr lang="en-US" baseline="0" dirty="0" smtClean="0"/>
              <a:t> semester, or to use as review questions before upcoming , but his doesn’t really address learning of topic as it’s being covered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 important</a:t>
            </a:r>
            <a:r>
              <a:rPr lang="en-US" baseline="0" dirty="0" smtClean="0"/>
              <a:t> is to ask questions or use other techniques the day topic is covered</a:t>
            </a:r>
          </a:p>
          <a:p>
            <a:r>
              <a:rPr lang="en-US" baseline="0" dirty="0" smtClean="0"/>
              <a:t>Also can be used for discovery based learning</a:t>
            </a:r>
          </a:p>
          <a:p>
            <a:r>
              <a:rPr lang="en-US" baseline="0" dirty="0" smtClean="0"/>
              <a:t>Present experimental results or demo, ask students about what data means or what’s happening, make predictions of what might happen next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58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9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2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177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13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EEC2302-2CD4-409B-A521-DD8EFE172E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06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6EE96A7-0900-4DB8-8394-1267A6BEDE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358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7348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c_www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6019800"/>
            <a:ext cx="2436667" cy="774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8031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0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9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7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1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31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70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0B315-58DB-F642-8114-3E179FF577F0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A8554-3BDA-5542-9C18-4E6522F721F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IPFW cropped.png"/>
          <p:cNvPicPr>
            <a:picLocks noChangeAspect="1"/>
          </p:cNvPicPr>
          <p:nvPr userDrawn="1"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91200"/>
            <a:ext cx="816810" cy="902148"/>
          </a:xfrm>
          <a:prstGeom prst="rect">
            <a:avLst/>
          </a:prstGeom>
        </p:spPr>
      </p:pic>
      <p:pic>
        <p:nvPicPr>
          <p:cNvPr id="8" name="Picture 7" descr="cc_www.png"/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6096000"/>
            <a:ext cx="1957327" cy="62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01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  <p:sldLayoutId id="2147483731" r:id="rId20"/>
    <p:sldLayoutId id="2147483732" r:id="rId21"/>
    <p:sldLayoutId id="2147483733" r:id="rId22"/>
    <p:sldLayoutId id="2147483734" r:id="rId23"/>
    <p:sldLayoutId id="2147483735" r:id="rId24"/>
    <p:sldLayoutId id="2147483736" r:id="rId25"/>
    <p:sldLayoutId id="2147483737" r:id="rId26"/>
    <p:sldLayoutId id="2147483738" r:id="rId27"/>
    <p:sldLayoutId id="2147483739" r:id="rId28"/>
    <p:sldLayoutId id="2147483740" r:id="rId29"/>
    <p:sldLayoutId id="2147483741" r:id="rId30"/>
    <p:sldLayoutId id="2147483742" r:id="rId3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6.xml"/><Relationship Id="rId7" Type="http://schemas.openxmlformats.org/officeDocument/2006/relationships/oleObject" Target="../embeddings/oleObject2.bin"/><Relationship Id="rId2" Type="http://schemas.openxmlformats.org/officeDocument/2006/relationships/tags" Target="../tags/tag1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tags" Target="../tags/tag19.xml"/><Relationship Id="rId7" Type="http://schemas.openxmlformats.org/officeDocument/2006/relationships/image" Target="../media/image6.emf"/><Relationship Id="rId12" Type="http://schemas.openxmlformats.org/officeDocument/2006/relationships/image" Target="../media/image11.jpeg"/><Relationship Id="rId2" Type="http://schemas.openxmlformats.org/officeDocument/2006/relationships/tags" Target="../tags/tag1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0.jpeg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9.jpeg"/><Relationship Id="rId4" Type="http://schemas.openxmlformats.org/officeDocument/2006/relationships/tags" Target="../tags/tag20.xml"/><Relationship Id="rId9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5.xml"/><Relationship Id="rId1" Type="http://schemas.openxmlformats.org/officeDocument/2006/relationships/tags" Target="../tags/tag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7.xml"/><Relationship Id="rId1" Type="http://schemas.openxmlformats.org/officeDocument/2006/relationships/tags" Target="../tags/tag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8.xml"/><Relationship Id="rId1" Type="http://schemas.openxmlformats.org/officeDocument/2006/relationships/tags" Target="../tags/tag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30.xml"/><Relationship Id="rId1" Type="http://schemas.openxmlformats.org/officeDocument/2006/relationships/tags" Target="../tags/tag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9.xml"/><Relationship Id="rId7" Type="http://schemas.openxmlformats.org/officeDocument/2006/relationships/oleObject" Target="../embeddings/oleObject1.bin"/><Relationship Id="rId2" Type="http://schemas.openxmlformats.org/officeDocument/2006/relationships/tags" Target="../tags/tag8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Clickers in Organic Chemistry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Active Learning in Organic Chemistry</a:t>
            </a:r>
          </a:p>
          <a:p>
            <a:pPr marL="0" indent="0" algn="ctr">
              <a:buNone/>
            </a:pPr>
            <a:r>
              <a:rPr lang="en-US" dirty="0" err="1" smtClean="0"/>
              <a:t>cCWCS</a:t>
            </a:r>
            <a:r>
              <a:rPr lang="en-US" dirty="0" smtClean="0"/>
              <a:t> Workshop</a:t>
            </a:r>
          </a:p>
          <a:p>
            <a:pPr marL="0" indent="0" algn="ctr">
              <a:buNone/>
            </a:pPr>
            <a:r>
              <a:rPr lang="en-US" dirty="0" smtClean="0"/>
              <a:t>Charlotte, NC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Vincent Maloney and Jennifer </a:t>
            </a:r>
            <a:r>
              <a:rPr lang="en-US" dirty="0" err="1" smtClean="0"/>
              <a:t>Muzyka</a:t>
            </a:r>
            <a:endParaRPr lang="en-US" dirty="0" smtClean="0"/>
          </a:p>
        </p:txBody>
      </p:sp>
      <p:pic>
        <p:nvPicPr>
          <p:cNvPr id="2" name="Picture 1" descr="cc_www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6019800"/>
            <a:ext cx="1957327" cy="62230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62000" y="4572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Types of Questions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762000" y="18288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Problem solving</a:t>
            </a:r>
          </a:p>
          <a:p>
            <a:pPr lvl="1"/>
            <a:r>
              <a:rPr lang="en-US" dirty="0" smtClean="0"/>
              <a:t>Spectroscopy</a:t>
            </a:r>
          </a:p>
          <a:p>
            <a:pPr lvl="2"/>
            <a:r>
              <a:rPr lang="en-US" dirty="0" smtClean="0"/>
              <a:t>Determine structure of molecules through data, solving a puzzle</a:t>
            </a:r>
          </a:p>
          <a:p>
            <a:pPr lvl="1"/>
            <a:r>
              <a:rPr lang="en-US" dirty="0" smtClean="0"/>
              <a:t>Synthesis of Compounds</a:t>
            </a:r>
          </a:p>
          <a:p>
            <a:pPr lvl="2"/>
            <a:r>
              <a:rPr lang="en-US" dirty="0" smtClean="0"/>
              <a:t>Besides experimental design, aspect that organic chemistry that is creative problem solving</a:t>
            </a:r>
          </a:p>
          <a:p>
            <a:pPr lvl="2"/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810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Types of Questions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38200" y="13716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Multiple Choice (all systems)</a:t>
            </a:r>
          </a:p>
          <a:p>
            <a:pPr lvl="1"/>
            <a:r>
              <a:rPr lang="en-US" dirty="0" smtClean="0"/>
              <a:t>Instructor generated choices</a:t>
            </a:r>
          </a:p>
          <a:p>
            <a:pPr lvl="1"/>
            <a:r>
              <a:rPr lang="en-US" dirty="0" smtClean="0"/>
              <a:t>Publisher generated </a:t>
            </a:r>
          </a:p>
          <a:p>
            <a:pPr lvl="1"/>
            <a:r>
              <a:rPr lang="en-US" dirty="0" smtClean="0"/>
              <a:t>Student generated (best)</a:t>
            </a:r>
          </a:p>
          <a:p>
            <a:r>
              <a:rPr lang="en-US" dirty="0" smtClean="0"/>
              <a:t>Numerical (some systems)</a:t>
            </a:r>
          </a:p>
          <a:p>
            <a:pPr lvl="1"/>
            <a:r>
              <a:rPr lang="en-US" dirty="0" smtClean="0"/>
              <a:t>Not just calculations</a:t>
            </a:r>
          </a:p>
          <a:p>
            <a:r>
              <a:rPr lang="en-US" dirty="0" smtClean="0"/>
              <a:t>Short text (some systems)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What kind of isomers are these?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857" y="1119998"/>
            <a:ext cx="4386943" cy="192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785270248"/>
              </p:ext>
            </p:extLst>
          </p:nvPr>
        </p:nvGraphicFramePr>
        <p:xfrm>
          <a:off x="127000" y="2947988"/>
          <a:ext cx="9144000" cy="253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86" name="Chart" r:id="rId7" imgW="9144068" imgH="2533597" progId="MSGraph.Chart.8">
                  <p:embed followColorScheme="full"/>
                </p:oleObj>
              </mc:Choice>
              <mc:Fallback>
                <p:oleObj name="Chart" r:id="rId7" imgW="9144068" imgH="2533597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7000" y="2947988"/>
                        <a:ext cx="9144000" cy="2530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397000" y="3044825"/>
            <a:ext cx="6375400" cy="3081338"/>
          </a:xfrm>
        </p:spPr>
        <p:txBody>
          <a:bodyPr tIns="45720" bIns="45720">
            <a:noAutofit/>
          </a:bodyPr>
          <a:lstStyle/>
          <a:p>
            <a:pPr marL="514350" indent="-514350">
              <a:buFont typeface="Arial" charset="0"/>
              <a:buAutoNum type="arabicPeriod"/>
            </a:pPr>
            <a:r>
              <a:rPr lang="en-US" dirty="0" smtClean="0"/>
              <a:t>Conformational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dirty="0" smtClean="0"/>
              <a:t>Structural (constitutional)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dirty="0" smtClean="0"/>
              <a:t>Enantiomers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dirty="0" err="1" smtClean="0"/>
              <a:t>Diastereomers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04906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dirty="0" smtClean="0"/>
              <a:t>Which is the major product of the following reaction?</a:t>
            </a:r>
            <a:endParaRPr lang="en-US" sz="3200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pPr marL="514350" indent="-514350">
              <a:lnSpc>
                <a:spcPct val="200000"/>
              </a:lnSpc>
              <a:spcAft>
                <a:spcPts val="0"/>
              </a:spcAft>
              <a:buFont typeface="Arial" charset="0"/>
              <a:buAutoNum type="arabicPeriod"/>
            </a:pPr>
            <a:r>
              <a:rPr lang="en-US" dirty="0" smtClean="0"/>
              <a:t>1</a:t>
            </a:r>
          </a:p>
          <a:p>
            <a:pPr marL="514350" indent="-514350">
              <a:lnSpc>
                <a:spcPct val="200000"/>
              </a:lnSpc>
              <a:spcAft>
                <a:spcPts val="0"/>
              </a:spcAft>
              <a:buFont typeface="Arial" charset="0"/>
              <a:buAutoNum type="arabicPeriod"/>
            </a:pPr>
            <a:r>
              <a:rPr lang="en-US" dirty="0" smtClean="0"/>
              <a:t>2</a:t>
            </a:r>
          </a:p>
          <a:p>
            <a:pPr marL="514350" indent="-514350">
              <a:lnSpc>
                <a:spcPct val="200000"/>
              </a:lnSpc>
              <a:spcAft>
                <a:spcPts val="0"/>
              </a:spcAft>
              <a:buFont typeface="Arial" charset="0"/>
              <a:buAutoNum type="arabicPeriod"/>
            </a:pPr>
            <a:r>
              <a:rPr lang="en-US" dirty="0" smtClean="0"/>
              <a:t>3</a:t>
            </a:r>
          </a:p>
          <a:p>
            <a:pPr marL="514350" indent="-514350">
              <a:lnSpc>
                <a:spcPct val="200000"/>
              </a:lnSpc>
              <a:spcAft>
                <a:spcPts val="0"/>
              </a:spcAft>
              <a:buFont typeface="Arial" charset="0"/>
              <a:buAutoNum type="arabicPeriod"/>
            </a:pPr>
            <a:r>
              <a:rPr lang="en-US" dirty="0"/>
              <a:t>4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42267680"/>
              </p:ext>
            </p:extLst>
          </p:nvPr>
        </p:nvGraphicFramePr>
        <p:xfrm>
          <a:off x="5029200" y="1981200"/>
          <a:ext cx="3883378" cy="436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09" name="Chart" r:id="rId6" imgW="4572034" imgH="5143584" progId="MSGraph.Chart.8">
                  <p:embed followColorScheme="full"/>
                </p:oleObj>
              </mc:Choice>
              <mc:Fallback>
                <p:oleObj name="Chart" r:id="rId6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29200" y="1981200"/>
                        <a:ext cx="3883378" cy="436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791013"/>
            <a:ext cx="2470298" cy="14967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792423"/>
            <a:ext cx="737616" cy="990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800744"/>
            <a:ext cx="777240" cy="9601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878580"/>
            <a:ext cx="551688" cy="89916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888" y="4953000"/>
            <a:ext cx="533400" cy="102108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745212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endParaRPr lang="en-US" dirty="0" smtClean="0">
              <a:latin typeface="Arial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dirty="0">
              <a:latin typeface="Arial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dirty="0" smtClean="0">
              <a:latin typeface="Arial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dirty="0">
              <a:latin typeface="Arial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dirty="0" smtClean="0">
              <a:latin typeface="Arial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dirty="0">
              <a:latin typeface="Arial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dirty="0" smtClean="0">
              <a:latin typeface="Arial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cs typeface="Times New Roman" pitchFamily="18" charset="0"/>
              </a:rPr>
              <a:t>In </a:t>
            </a:r>
            <a:r>
              <a:rPr lang="en-US" dirty="0">
                <a:latin typeface="Arial" charset="0"/>
                <a:cs typeface="Times New Roman" pitchFamily="18" charset="0"/>
              </a:rPr>
              <a:t>the region indicated, subtraction of the </a:t>
            </a:r>
            <a:r>
              <a:rPr lang="en-US" dirty="0" err="1">
                <a:latin typeface="Arial" charset="0"/>
                <a:cs typeface="Times New Roman" pitchFamily="18" charset="0"/>
              </a:rPr>
              <a:t>wavefunctions</a:t>
            </a:r>
            <a:r>
              <a:rPr lang="en-US" dirty="0">
                <a:latin typeface="Arial" charset="0"/>
                <a:cs typeface="Times New Roman" pitchFamily="18" charset="0"/>
              </a:rPr>
              <a:t> occurs and the electron density in that region goes to zero.  What do we call such a region?</a:t>
            </a: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0070C0"/>
                </a:solidFill>
                <a:latin typeface="Arial" charset="0"/>
                <a:cs typeface="Times New Roman" pitchFamily="18" charset="0"/>
              </a:rPr>
              <a:t>Node</a:t>
            </a:r>
          </a:p>
          <a:p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52436"/>
              </p:ext>
            </p:extLst>
          </p:nvPr>
        </p:nvGraphicFramePr>
        <p:xfrm>
          <a:off x="3124200" y="609600"/>
          <a:ext cx="2133600" cy="282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64" name="CS ChemDraw Drawing" r:id="rId4" imgW="1022760" imgH="1353600" progId="ChemDraw.Document.6.0">
                  <p:embed/>
                </p:oleObj>
              </mc:Choice>
              <mc:Fallback>
                <p:oleObj name="CS ChemDraw Drawing" r:id="rId4" imgW="1022760" imgH="13536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24200" y="609600"/>
                        <a:ext cx="2133600" cy="2826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71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How many </a:t>
            </a:r>
            <a:r>
              <a:rPr lang="en-US" sz="3200" kern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absorptions  </a:t>
            </a:r>
            <a:r>
              <a:rPr lang="en-US" sz="32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appear in the </a:t>
            </a:r>
            <a:r>
              <a:rPr lang="en-US" sz="3200" kern="0" baseline="30000" dirty="0">
                <a:solidFill>
                  <a:srgbClr val="000000"/>
                </a:solidFill>
                <a:latin typeface="Arial" charset="0"/>
                <a:cs typeface="Arial" charset="0"/>
              </a:rPr>
              <a:t>13</a:t>
            </a:r>
            <a:r>
              <a:rPr lang="en-US" sz="32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C NMR of this compound?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981200"/>
            <a:ext cx="2104549" cy="3507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092030"/>
            <a:ext cx="762000" cy="1120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146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>
                <a:latin typeface="Arial" charset="0"/>
                <a:cs typeface="Arial" charset="0"/>
              </a:rPr>
              <a:t>Nucleophilic Substitution</a:t>
            </a:r>
            <a:br>
              <a:rPr lang="en-US" sz="3600" b="1">
                <a:latin typeface="Arial" charset="0"/>
                <a:cs typeface="Arial" charset="0"/>
              </a:rPr>
            </a:br>
            <a:r>
              <a:rPr lang="en-US" sz="3600" b="1">
                <a:latin typeface="Arial" charset="0"/>
                <a:cs typeface="Arial" charset="0"/>
              </a:rPr>
              <a:t> Reaction Examples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4676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000" dirty="0">
                <a:latin typeface="Arial" charset="0"/>
              </a:rPr>
              <a:t>How should the mechanism arrows be written</a:t>
            </a:r>
            <a:r>
              <a:rPr lang="en-US" sz="2000" dirty="0" smtClean="0">
                <a:latin typeface="Arial" charset="0"/>
              </a:rPr>
              <a:t>? (Write a sequence of numbers right to left.  The 1</a:t>
            </a:r>
            <a:r>
              <a:rPr lang="en-US" sz="2000" baseline="30000" dirty="0" smtClean="0">
                <a:latin typeface="Arial" charset="0"/>
              </a:rPr>
              <a:t>st</a:t>
            </a:r>
            <a:r>
              <a:rPr lang="en-US" sz="2000" dirty="0" smtClean="0">
                <a:latin typeface="Arial" charset="0"/>
              </a:rPr>
              <a:t> number is the base of a curved arrow.  The second number is the head.  If there is a second arrow, the 3</a:t>
            </a:r>
            <a:r>
              <a:rPr lang="en-US" sz="2000" baseline="30000" dirty="0" smtClean="0">
                <a:latin typeface="Arial" charset="0"/>
              </a:rPr>
              <a:t>rd</a:t>
            </a:r>
            <a:r>
              <a:rPr lang="en-US" sz="2000" dirty="0" smtClean="0">
                <a:latin typeface="Arial" charset="0"/>
              </a:rPr>
              <a:t> number would be the base and the 4</a:t>
            </a:r>
            <a:r>
              <a:rPr lang="en-US" sz="2000" baseline="30000" dirty="0" smtClean="0">
                <a:latin typeface="Arial" charset="0"/>
              </a:rPr>
              <a:t>th</a:t>
            </a:r>
            <a:r>
              <a:rPr lang="en-US" sz="2000" dirty="0" smtClean="0">
                <a:latin typeface="Arial" charset="0"/>
              </a:rPr>
              <a:t> number would be the head.</a:t>
            </a:r>
            <a:endParaRPr lang="en-US" sz="2000" dirty="0">
              <a:latin typeface="Arial" charset="0"/>
            </a:endParaRPr>
          </a:p>
          <a:p>
            <a:endParaRPr lang="en-US" sz="2800" dirty="0">
              <a:latin typeface="Arial" charset="0"/>
            </a:endParaRPr>
          </a:p>
          <a:p>
            <a:endParaRPr lang="en-US" sz="2800" dirty="0">
              <a:latin typeface="Arial" charset="0"/>
            </a:endParaRPr>
          </a:p>
          <a:p>
            <a:endParaRPr lang="en-US" sz="2800" dirty="0">
              <a:latin typeface="Arial" charset="0"/>
            </a:endParaRPr>
          </a:p>
          <a:p>
            <a:endParaRPr lang="en-US" sz="2800" dirty="0">
              <a:latin typeface="Arial" charset="0"/>
            </a:endParaRPr>
          </a:p>
          <a:p>
            <a:pPr>
              <a:buFontTx/>
              <a:buNone/>
            </a:pPr>
            <a:endParaRPr lang="en-US" sz="2800" dirty="0">
              <a:latin typeface="Arial" charset="0"/>
            </a:endParaRPr>
          </a:p>
        </p:txBody>
      </p:sp>
      <p:graphicFrame>
        <p:nvGraphicFramePr>
          <p:cNvPr id="248838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684258567"/>
              </p:ext>
            </p:extLst>
          </p:nvPr>
        </p:nvGraphicFramePr>
        <p:xfrm>
          <a:off x="609600" y="4114800"/>
          <a:ext cx="7620000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92" name="CS ChemDraw Drawing" r:id="rId4" imgW="5401440" imgH="849600" progId="ChemDraw.Document.6.0">
                  <p:embed/>
                </p:oleObj>
              </mc:Choice>
              <mc:Fallback>
                <p:oleObj name="CS ChemDraw Drawing" r:id="rId4" imgW="5401440" imgH="84960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14800"/>
                        <a:ext cx="7620000" cy="1198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43" name="Object 1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807506456"/>
              </p:ext>
            </p:extLst>
          </p:nvPr>
        </p:nvGraphicFramePr>
        <p:xfrm>
          <a:off x="1676400" y="4648200"/>
          <a:ext cx="19050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93" name="CS ChemDraw Drawing" r:id="rId6" imgW="1377720" imgH="518400" progId="ChemDraw.Document.6.0">
                  <p:embed/>
                </p:oleObj>
              </mc:Choice>
              <mc:Fallback>
                <p:oleObj name="CS ChemDraw Drawing" r:id="rId6" imgW="1377720" imgH="51840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648200"/>
                        <a:ext cx="1905000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501724"/>
              </p:ext>
            </p:extLst>
          </p:nvPr>
        </p:nvGraphicFramePr>
        <p:xfrm>
          <a:off x="3733800" y="4724400"/>
          <a:ext cx="292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94" name="CS ChemDraw Drawing" r:id="rId8" imgW="292320" imgH="318240" progId="ChemDraw.Document.6.0">
                  <p:embed/>
                </p:oleObj>
              </mc:Choice>
              <mc:Fallback>
                <p:oleObj name="CS ChemDraw Drawing" r:id="rId8" imgW="292320" imgH="31824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24400"/>
                        <a:ext cx="292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262747"/>
              </p:ext>
            </p:extLst>
          </p:nvPr>
        </p:nvGraphicFramePr>
        <p:xfrm>
          <a:off x="2209800" y="5562600"/>
          <a:ext cx="9906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595" name="CS ChemDraw Drawing" r:id="rId10" imgW="388800" imgH="204120" progId="ChemDraw.Document.6.0">
                  <p:embed/>
                </p:oleObj>
              </mc:Choice>
              <mc:Fallback>
                <p:oleObj name="CS ChemDraw Drawing" r:id="rId10" imgW="388800" imgH="20412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562600"/>
                        <a:ext cx="9906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556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8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8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48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/>
              <a:t>Enter the #’s of the reagents in the proper sequence that will synthesize ethoxycyclohexane from cyclohexene</a:t>
            </a:r>
          </a:p>
        </p:txBody>
      </p:sp>
      <p:graphicFrame>
        <p:nvGraphicFramePr>
          <p:cNvPr id="43011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381000" y="1676400"/>
          <a:ext cx="8532813" cy="210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50" name="CS ChemDraw Drawing" r:id="rId4" imgW="5746680" imgH="1416960" progId="ChemDraw.Document.6.0">
                  <p:embed/>
                </p:oleObj>
              </mc:Choice>
              <mc:Fallback>
                <p:oleObj name="CS ChemDraw Drawing" r:id="rId4" imgW="5746680" imgH="141696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76400"/>
                        <a:ext cx="8532813" cy="210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19200" y="4191000"/>
          <a:ext cx="7008813" cy="228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51" name="CS ChemDraw Drawing" r:id="rId6" imgW="6024240" imgH="1961640" progId="ChemDraw.Document.6.0">
                  <p:embed/>
                </p:oleObj>
              </mc:Choice>
              <mc:Fallback>
                <p:oleObj name="CS ChemDraw Drawing" r:id="rId6" imgW="6024240" imgH="196164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91000"/>
                        <a:ext cx="7008813" cy="228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9854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SETONE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2959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17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759716"/>
              </p:ext>
            </p:extLst>
          </p:nvPr>
        </p:nvGraphicFramePr>
        <p:xfrm>
          <a:off x="1219200" y="3238500"/>
          <a:ext cx="3048000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41" name="CS ChemDraw Drawing" r:id="rId5" imgW="2528316" imgH="839724" progId="ChemDraw.Document.6.0">
                  <p:embed/>
                </p:oleObj>
              </mc:Choice>
              <mc:Fallback>
                <p:oleObj name="CS ChemDraw Drawing" r:id="rId5" imgW="2528316" imgH="839724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238500"/>
                        <a:ext cx="3048000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797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1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6096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mtClean="0"/>
              <a:t>Practices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371600" y="16764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Informal peer learning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Students discuss questions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How time for questions?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Varies, ~ 2 min.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Listen to level of conversation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What is the minimum number of questions suggested per 50 min. class period?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hlink"/>
                </a:solidFill>
              </a:rPr>
              <a:t>Maloney uses 3.  </a:t>
            </a:r>
            <a:r>
              <a:rPr lang="en-US" dirty="0" err="1" smtClean="0">
                <a:solidFill>
                  <a:schemeClr val="hlink"/>
                </a:solidFill>
              </a:rPr>
              <a:t>Muzyka</a:t>
            </a:r>
            <a:r>
              <a:rPr lang="en-US" dirty="0" smtClean="0">
                <a:solidFill>
                  <a:schemeClr val="hlink"/>
                </a:solidFill>
              </a:rPr>
              <a:t> uses 2.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81000" y="13716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en-US" sz="3200" dirty="0" smtClean="0"/>
              <a:t>Our experiences with classroom assessment techniques</a:t>
            </a:r>
          </a:p>
          <a:p>
            <a:pPr lvl="1">
              <a:lnSpc>
                <a:spcPct val="80000"/>
              </a:lnSpc>
            </a:pPr>
            <a:endParaRPr lang="en-US" sz="3200" dirty="0" smtClean="0"/>
          </a:p>
          <a:p>
            <a:pPr lvl="1">
              <a:lnSpc>
                <a:spcPct val="80000"/>
              </a:lnSpc>
            </a:pPr>
            <a:r>
              <a:rPr lang="en-US" sz="3200" dirty="0" smtClean="0"/>
              <a:t>Based on a consensus of best practices</a:t>
            </a:r>
          </a:p>
          <a:p>
            <a:pPr lvl="2">
              <a:lnSpc>
                <a:spcPct val="80000"/>
              </a:lnSpc>
            </a:pPr>
            <a:r>
              <a:rPr lang="en-US" sz="2800" dirty="0" smtClean="0"/>
              <a:t>Derek </a:t>
            </a:r>
            <a:r>
              <a:rPr lang="en-US" sz="2800" dirty="0" err="1" smtClean="0"/>
              <a:t>Bruff</a:t>
            </a:r>
            <a:r>
              <a:rPr lang="en-US" sz="2800" dirty="0" smtClean="0"/>
              <a:t>, </a:t>
            </a:r>
            <a:r>
              <a:rPr lang="en-US" sz="2800" i="1" dirty="0" smtClean="0"/>
              <a:t>Teaching With Classroom Response Systems</a:t>
            </a:r>
            <a:r>
              <a:rPr lang="en-US" sz="2800" dirty="0" smtClean="0"/>
              <a:t>, </a:t>
            </a:r>
            <a:r>
              <a:rPr lang="en-US" sz="2800" dirty="0" err="1" smtClean="0"/>
              <a:t>Jossey</a:t>
            </a:r>
            <a:r>
              <a:rPr lang="en-US" sz="2800" dirty="0" smtClean="0"/>
              <a:t>-Bass, 2009</a:t>
            </a:r>
          </a:p>
          <a:p>
            <a:pPr lvl="2">
              <a:lnSpc>
                <a:spcPct val="80000"/>
              </a:lnSpc>
            </a:pPr>
            <a:endParaRPr lang="en-US" sz="2800" dirty="0" smtClean="0"/>
          </a:p>
        </p:txBody>
      </p:sp>
      <p:pic>
        <p:nvPicPr>
          <p:cNvPr id="2" name="Picture 1" descr="cc_www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6019800"/>
            <a:ext cx="1957327" cy="62230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3400" y="22860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Practices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33400" y="14478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“Good” questions for peer learning</a:t>
            </a:r>
          </a:p>
          <a:p>
            <a:pPr lvl="1"/>
            <a:r>
              <a:rPr lang="en-US" dirty="0" smtClean="0"/>
              <a:t>&lt; 70% correct but &gt;30% correct</a:t>
            </a:r>
          </a:p>
          <a:p>
            <a:pPr lvl="1"/>
            <a:r>
              <a:rPr lang="en-US" dirty="0" smtClean="0"/>
              <a:t>Ask students to discuss with someone who disagrees and poll again</a:t>
            </a:r>
          </a:p>
          <a:p>
            <a:r>
              <a:rPr lang="en-US" dirty="0" smtClean="0"/>
              <a:t>Easy questions (&gt;80% correct) often given to avoid discouragement</a:t>
            </a:r>
          </a:p>
          <a:p>
            <a:r>
              <a:rPr lang="en-US" dirty="0" smtClean="0"/>
              <a:t>Posting % responses</a:t>
            </a:r>
          </a:p>
          <a:p>
            <a:pPr lvl="1"/>
            <a:r>
              <a:rPr lang="en-US" dirty="0" smtClean="0"/>
              <a:t>Can affect follow up polling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81000" y="30480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Practices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4478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Class participation points</a:t>
            </a:r>
          </a:p>
          <a:p>
            <a:pPr lvl="1"/>
            <a:r>
              <a:rPr lang="en-US" dirty="0" smtClean="0"/>
              <a:t>e-mail reason for absence to avoid losing clicker points</a:t>
            </a:r>
          </a:p>
          <a:p>
            <a:pPr lvl="1"/>
            <a:r>
              <a:rPr lang="en-US" dirty="0" smtClean="0"/>
              <a:t>Maloney:  No grade for % correct </a:t>
            </a:r>
          </a:p>
          <a:p>
            <a:pPr lvl="1"/>
            <a:r>
              <a:rPr lang="en-US" dirty="0" smtClean="0"/>
              <a:t>Muzyka:  Higher points based on % correct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Practices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4478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sz="3200" dirty="0"/>
              <a:t>Seems to work, up to this point, haven’t had problems occasionally reported </a:t>
            </a:r>
          </a:p>
          <a:p>
            <a:r>
              <a:rPr lang="en-US" dirty="0" smtClean="0"/>
              <a:t>Never use for exams/quizzes</a:t>
            </a:r>
          </a:p>
          <a:p>
            <a:pPr lvl="1"/>
            <a:r>
              <a:rPr lang="en-US" dirty="0" smtClean="0"/>
              <a:t>Range of opinions concerning this issue</a:t>
            </a:r>
          </a:p>
          <a:p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Practices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5240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All questions in </a:t>
            </a:r>
            <a:r>
              <a:rPr lang="en-US" dirty="0" err="1" smtClean="0"/>
              <a:t>Powerpoint</a:t>
            </a:r>
            <a:endParaRPr lang="en-US" dirty="0" smtClean="0"/>
          </a:p>
          <a:p>
            <a:pPr lvl="1"/>
            <a:r>
              <a:rPr lang="en-US" dirty="0" smtClean="0"/>
              <a:t>Easier to transfer questions between systems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Is anonymity important for students answering questions in your class?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Ownership</a:t>
            </a:r>
          </a:p>
          <a:p>
            <a:pPr lvl="1"/>
            <a:r>
              <a:rPr lang="en-US" dirty="0" smtClean="0"/>
              <a:t>Maloney/IPFW</a:t>
            </a:r>
          </a:p>
          <a:p>
            <a:pPr lvl="1"/>
            <a:r>
              <a:rPr lang="en-US" dirty="0" smtClean="0"/>
              <a:t>Muzyka/Centre</a:t>
            </a:r>
          </a:p>
          <a:p>
            <a:r>
              <a:rPr lang="en-US" dirty="0" smtClean="0"/>
              <a:t>Integration with PowerPoint</a:t>
            </a:r>
          </a:p>
          <a:p>
            <a:pPr lvl="1"/>
            <a:r>
              <a:rPr lang="en-US" dirty="0" smtClean="0"/>
              <a:t>Maloney/</a:t>
            </a:r>
            <a:r>
              <a:rPr lang="en-US" dirty="0" err="1" smtClean="0"/>
              <a:t>iClicker</a:t>
            </a:r>
            <a:r>
              <a:rPr lang="en-US" dirty="0" smtClean="0"/>
              <a:t> and </a:t>
            </a:r>
            <a:r>
              <a:rPr lang="en-US" dirty="0" err="1" smtClean="0"/>
              <a:t>eInstruction</a:t>
            </a:r>
            <a:endParaRPr lang="en-US" dirty="0" smtClean="0"/>
          </a:p>
          <a:p>
            <a:pPr lvl="1"/>
            <a:r>
              <a:rPr lang="en-US" dirty="0" smtClean="0"/>
              <a:t>Muzyka/</a:t>
            </a:r>
            <a:r>
              <a:rPr lang="en-US" dirty="0" err="1" smtClean="0"/>
              <a:t>TurningPoint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19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Available Classroom Response Systems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Original Conventional Wisdom</a:t>
            </a:r>
          </a:p>
          <a:p>
            <a:pPr lvl="1"/>
            <a:r>
              <a:rPr lang="en-US" dirty="0" smtClean="0"/>
              <a:t>Use one system across your institution</a:t>
            </a:r>
          </a:p>
          <a:p>
            <a:pPr lvl="2"/>
            <a:r>
              <a:rPr lang="en-US" dirty="0" err="1" smtClean="0"/>
              <a:t>TurningPoint</a:t>
            </a:r>
            <a:endParaRPr lang="en-US" dirty="0" smtClean="0"/>
          </a:p>
          <a:p>
            <a:pPr lvl="2"/>
            <a:r>
              <a:rPr lang="en-US" dirty="0" err="1" smtClean="0"/>
              <a:t>eInstruction</a:t>
            </a:r>
            <a:endParaRPr lang="en-US" dirty="0" smtClean="0"/>
          </a:p>
          <a:p>
            <a:pPr lvl="2"/>
            <a:r>
              <a:rPr lang="en-US" dirty="0" err="1" smtClean="0"/>
              <a:t>iClicker</a:t>
            </a:r>
            <a:endParaRPr lang="en-US" dirty="0" smtClean="0"/>
          </a:p>
          <a:p>
            <a:pPr lvl="2"/>
            <a:r>
              <a:rPr lang="en-US" dirty="0" err="1" smtClean="0"/>
              <a:t>TopHatMonocle</a:t>
            </a:r>
            <a:endParaRPr lang="en-US" dirty="0"/>
          </a:p>
          <a:p>
            <a:pPr lvl="2"/>
            <a:r>
              <a:rPr lang="en-US" dirty="0" smtClean="0"/>
              <a:t>Poll Everywhere</a:t>
            </a:r>
          </a:p>
          <a:p>
            <a:pPr lvl="2"/>
            <a:r>
              <a:rPr lang="en-US" dirty="0" err="1" smtClean="0"/>
              <a:t>Qwizdom</a:t>
            </a:r>
            <a:endParaRPr lang="en-US" dirty="0" smtClean="0"/>
          </a:p>
          <a:p>
            <a:pPr lvl="2"/>
            <a:r>
              <a:rPr lang="en-US" dirty="0" smtClean="0"/>
              <a:t> others</a:t>
            </a:r>
          </a:p>
        </p:txBody>
      </p:sp>
    </p:spTree>
    <p:extLst>
      <p:ext uri="{BB962C8B-B14F-4D97-AF65-F5344CB8AC3E}">
        <p14:creationId xmlns:p14="http://schemas.microsoft.com/office/powerpoint/2010/main" val="249070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do this all at once?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3600" dirty="0" smtClean="0"/>
              <a:t>Don’t!</a:t>
            </a:r>
          </a:p>
          <a:p>
            <a:pPr lvl="1"/>
            <a:r>
              <a:rPr lang="en-US" sz="3600" dirty="0" smtClean="0"/>
              <a:t>Start with a small class using low tech CAT’s</a:t>
            </a:r>
          </a:p>
          <a:p>
            <a:pPr lvl="2"/>
            <a:r>
              <a:rPr lang="en-US" sz="3600" dirty="0" smtClean="0"/>
              <a:t>Develop some questions</a:t>
            </a:r>
          </a:p>
          <a:p>
            <a:pPr lvl="2"/>
            <a:r>
              <a:rPr lang="en-US" sz="3600" dirty="0" smtClean="0"/>
              <a:t>Students answer with index cards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48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Acknowledgements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4478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CELT at IPFW (Indiana U. Purdue U. Ft. Wayne)</a:t>
            </a:r>
          </a:p>
          <a:p>
            <a:r>
              <a:rPr lang="en-US" dirty="0" smtClean="0"/>
              <a:t>ITS at IPFW</a:t>
            </a:r>
          </a:p>
          <a:p>
            <a:r>
              <a:rPr lang="en-US" dirty="0" smtClean="0"/>
              <a:t>CTL at Centre College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6858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Small group activity</a:t>
            </a:r>
          </a:p>
          <a:p>
            <a:pPr algn="ctr"/>
            <a:endParaRPr lang="en-US" dirty="0" smtClean="0"/>
          </a:p>
          <a:p>
            <a:pPr algn="ctr"/>
            <a:r>
              <a:rPr lang="en-US" sz="2400" dirty="0" smtClean="0"/>
              <a:t>Write questions to use with clickers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830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0000"/>
          </a:bodyPr>
          <a:lstStyle/>
          <a:p>
            <a:r>
              <a:rPr lang="en-US" dirty="0" smtClean="0"/>
              <a:t>Classroom Assessment Techniques (CATs)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762000" y="19050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mtClean="0"/>
              <a:t>Variety of methods for obtaining immediate feedback of student knowledge and learning </a:t>
            </a:r>
          </a:p>
          <a:p>
            <a:pPr lvl="1"/>
            <a:r>
              <a:rPr lang="en-US" smtClean="0"/>
              <a:t>before any quiz or exam where it’s “too late”</a:t>
            </a:r>
          </a:p>
          <a:p>
            <a:endParaRPr lang="en-US" smtClean="0"/>
          </a:p>
          <a:p>
            <a:endParaRPr lang="en-US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62000" y="4572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Example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7526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e.g.  Ask a question based on material just covered in lecture</a:t>
            </a:r>
          </a:p>
          <a:p>
            <a:pPr lvl="1"/>
            <a:r>
              <a:rPr lang="en-US" dirty="0" smtClean="0"/>
              <a:t>Have all students answer</a:t>
            </a:r>
          </a:p>
          <a:p>
            <a:pPr lvl="1"/>
            <a:r>
              <a:rPr lang="en-US" dirty="0" smtClean="0"/>
              <a:t>Quickly check answers</a:t>
            </a:r>
          </a:p>
          <a:p>
            <a:pPr lvl="1"/>
            <a:r>
              <a:rPr lang="en-US" dirty="0" smtClean="0"/>
              <a:t>Correct misconceptions/misunderstanding</a:t>
            </a:r>
          </a:p>
          <a:p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62000" y="4572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Benefits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6764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u="sng" dirty="0" smtClean="0"/>
              <a:t>Immediate feedback of  student knowledge and learning </a:t>
            </a:r>
          </a:p>
          <a:p>
            <a:pPr lvl="1"/>
            <a:r>
              <a:rPr lang="en-US" dirty="0" smtClean="0"/>
              <a:t>Address problems immediately</a:t>
            </a:r>
          </a:p>
          <a:p>
            <a:r>
              <a:rPr lang="en-US" dirty="0" smtClean="0"/>
              <a:t>All students answer</a:t>
            </a:r>
          </a:p>
          <a:p>
            <a:r>
              <a:rPr lang="en-US" dirty="0" smtClean="0"/>
              <a:t>Anonymous to students</a:t>
            </a:r>
          </a:p>
          <a:p>
            <a:r>
              <a:rPr lang="en-US" dirty="0" smtClean="0"/>
              <a:t>Teacher can determine who answered and how</a:t>
            </a:r>
          </a:p>
          <a:p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62000" y="3810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mtClean="0"/>
              <a:t>Benefits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4478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Improve student learning</a:t>
            </a:r>
          </a:p>
          <a:p>
            <a:pPr lvl="1"/>
            <a:r>
              <a:rPr lang="en-US" sz="2400" dirty="0" smtClean="0"/>
              <a:t>Thomas </a:t>
            </a:r>
            <a:r>
              <a:rPr lang="en-US" sz="2400" dirty="0" err="1" smtClean="0"/>
              <a:t>D’Angelo</a:t>
            </a:r>
            <a:r>
              <a:rPr lang="en-US" sz="2400" dirty="0" smtClean="0"/>
              <a:t> and K. Patricia Cross, </a:t>
            </a:r>
            <a:r>
              <a:rPr lang="en-US" sz="2400" b="1" dirty="0" smtClean="0"/>
              <a:t>Classroom Assessment Techniques: A Handbook for College Teachers</a:t>
            </a:r>
            <a:r>
              <a:rPr lang="en-US" sz="2400" dirty="0" smtClean="0"/>
              <a:t>, </a:t>
            </a:r>
            <a:r>
              <a:rPr lang="en-US" sz="2400" dirty="0" err="1" smtClean="0"/>
              <a:t>Jossey</a:t>
            </a:r>
            <a:r>
              <a:rPr lang="en-US" sz="2400" dirty="0" smtClean="0"/>
              <a:t>-Bass, 1993</a:t>
            </a:r>
          </a:p>
          <a:p>
            <a:pPr lvl="1"/>
            <a:r>
              <a:rPr lang="en-US" sz="2400" dirty="0" err="1" smtClean="0"/>
              <a:t>Bruff</a:t>
            </a:r>
            <a:r>
              <a:rPr lang="en-US" sz="2400" dirty="0" smtClean="0"/>
              <a:t> for clickers</a:t>
            </a:r>
          </a:p>
          <a:p>
            <a:pPr lvl="1"/>
            <a:r>
              <a:rPr lang="en-US" sz="2400" dirty="0" smtClean="0"/>
              <a:t>David C. </a:t>
            </a:r>
            <a:r>
              <a:rPr lang="en-US" sz="2400" dirty="0" err="1" smtClean="0"/>
              <a:t>Haak</a:t>
            </a:r>
            <a:r>
              <a:rPr lang="en-US" sz="2400" i="1" dirty="0" smtClean="0"/>
              <a:t>, et al. </a:t>
            </a:r>
            <a:r>
              <a:rPr lang="en-US" sz="2400" b="1" dirty="0" smtClean="0"/>
              <a:t>Increased Structure and Active Learning Reduce the Achievement Gap in Introductory Biology, </a:t>
            </a:r>
            <a:r>
              <a:rPr lang="en-US" sz="2400" i="1" dirty="0" smtClean="0"/>
              <a:t>Science </a:t>
            </a:r>
            <a:r>
              <a:rPr lang="en-US" sz="2400" b="1" dirty="0" smtClean="0"/>
              <a:t>332</a:t>
            </a:r>
            <a:r>
              <a:rPr lang="en-US" sz="2400" dirty="0" smtClean="0"/>
              <a:t>, 1213 (2011)</a:t>
            </a:r>
          </a:p>
          <a:p>
            <a:pPr lvl="1"/>
            <a:r>
              <a:rPr lang="en-US" sz="2400" dirty="0" smtClean="0"/>
              <a:t>Louis </a:t>
            </a:r>
            <a:r>
              <a:rPr lang="en-US" sz="2400" dirty="0" err="1" smtClean="0"/>
              <a:t>Deslauriers</a:t>
            </a:r>
            <a:r>
              <a:rPr lang="en-US" sz="2400" dirty="0" smtClean="0"/>
              <a:t>, et al. </a:t>
            </a:r>
            <a:r>
              <a:rPr lang="en-US" sz="2400" b="1" dirty="0" smtClean="0"/>
              <a:t>Improved Learning in a Large- Enrollment Physics Class, </a:t>
            </a:r>
            <a:r>
              <a:rPr lang="en-US" sz="2400" i="1" dirty="0" smtClean="0"/>
              <a:t>Science</a:t>
            </a:r>
            <a:r>
              <a:rPr lang="en-US" sz="2400" dirty="0" smtClean="0"/>
              <a:t>,</a:t>
            </a:r>
            <a:r>
              <a:rPr lang="en-US" sz="2400" b="1" dirty="0" smtClean="0"/>
              <a:t> 332, </a:t>
            </a:r>
            <a:r>
              <a:rPr lang="en-US" sz="2400" dirty="0" smtClean="0"/>
              <a:t>862, (2011)</a:t>
            </a:r>
          </a:p>
          <a:p>
            <a:pPr lvl="1"/>
            <a:r>
              <a:rPr lang="en-US" sz="2400" dirty="0" smtClean="0"/>
              <a:t>Linda B. </a:t>
            </a:r>
            <a:r>
              <a:rPr lang="en-US" sz="2400" dirty="0" err="1" smtClean="0"/>
              <a:t>Nilson</a:t>
            </a:r>
            <a:r>
              <a:rPr lang="en-US" sz="2400" dirty="0" smtClean="0"/>
              <a:t>, </a:t>
            </a:r>
            <a:r>
              <a:rPr lang="en-US" sz="2400" b="1" dirty="0" smtClean="0"/>
              <a:t>Teaching at Its Best</a:t>
            </a:r>
            <a:r>
              <a:rPr lang="en-US" sz="2400" dirty="0" smtClean="0"/>
              <a:t>, </a:t>
            </a:r>
            <a:r>
              <a:rPr lang="en-US" sz="2400" dirty="0" err="1" smtClean="0"/>
              <a:t>Jossey</a:t>
            </a:r>
            <a:r>
              <a:rPr lang="en-US" sz="2400" dirty="0" smtClean="0"/>
              <a:t>-Bass, 2010, pp. 273 – 280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pedagogical benefits of using clickers?</a:t>
            </a:r>
            <a:endParaRPr lang="en-US" dirty="0"/>
          </a:p>
        </p:txBody>
      </p:sp>
      <p:graphicFrame>
        <p:nvGraphicFramePr>
          <p:cNvPr id="5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936582683"/>
              </p:ext>
            </p:extLst>
          </p:nvPr>
        </p:nvGraphicFramePr>
        <p:xfrm>
          <a:off x="2133600" y="1600200"/>
          <a:ext cx="66040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8" name="Chart" r:id="rId7" imgW="9144068" imgH="1904921" progId="MSGraph.Chart.8">
                  <p:embed followColorScheme="full"/>
                </p:oleObj>
              </mc:Choice>
              <mc:Fallback>
                <p:oleObj name="Chart" r:id="rId7" imgW="9144068" imgH="1904921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33600" y="1600200"/>
                        <a:ext cx="6604000" cy="236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3048000" y="1752600"/>
            <a:ext cx="5715000" cy="4525963"/>
          </a:xfrm>
        </p:spPr>
        <p:txBody>
          <a:bodyPr tIns="45720" bIns="45720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Improved engagement</a:t>
            </a:r>
            <a:endParaRPr lang="en-US" sz="1800" dirty="0"/>
          </a:p>
          <a:p>
            <a:pPr marL="514350" indent="-514350">
              <a:buFont typeface="+mj-lt"/>
              <a:buAutoNum type="arabicPeriod"/>
            </a:pPr>
            <a:r>
              <a:rPr lang="en-US" sz="1800" dirty="0"/>
              <a:t>Improved retention of material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/>
              <a:t>Improved retention of students in course and at institution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/>
              <a:t>Better attitudes concerning course and </a:t>
            </a:r>
            <a:r>
              <a:rPr lang="en-US" sz="1800" dirty="0" smtClean="0"/>
              <a:t>material</a:t>
            </a:r>
            <a:endParaRPr lang="en-US" sz="1800" dirty="0"/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All </a:t>
            </a:r>
            <a:r>
              <a:rPr lang="en-US" sz="1800" dirty="0"/>
              <a:t>of the </a:t>
            </a:r>
            <a:r>
              <a:rPr lang="en-US" sz="1800" dirty="0" smtClean="0"/>
              <a:t>above</a:t>
            </a:r>
            <a:endParaRPr lang="en-US" sz="18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31802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mtClean="0"/>
              <a:t>Types of Questions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7526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Review/reinforce of recent or previous topics</a:t>
            </a:r>
          </a:p>
          <a:p>
            <a:pPr lvl="1"/>
            <a:r>
              <a:rPr lang="en-US" dirty="0" smtClean="0"/>
              <a:t>Retention of general chemistry topics</a:t>
            </a:r>
          </a:p>
          <a:p>
            <a:pPr lvl="1"/>
            <a:r>
              <a:rPr lang="en-US" dirty="0" smtClean="0"/>
              <a:t>Retention of course topics</a:t>
            </a:r>
          </a:p>
          <a:p>
            <a:pPr lvl="1"/>
            <a:r>
              <a:rPr lang="en-US" dirty="0" smtClean="0"/>
              <a:t>Least important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62000" y="45720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Types of Questions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600200"/>
            <a:ext cx="77724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Understanding of lecture material</a:t>
            </a:r>
          </a:p>
          <a:p>
            <a:pPr lvl="1"/>
            <a:r>
              <a:rPr lang="en-US" dirty="0" smtClean="0"/>
              <a:t>Application of topic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Discovery based learning</a:t>
            </a:r>
          </a:p>
          <a:p>
            <a:pPr lvl="1"/>
            <a:r>
              <a:rPr lang="en-US" dirty="0" smtClean="0"/>
              <a:t>Given data/evidence predict properties</a:t>
            </a:r>
          </a:p>
          <a:p>
            <a:pPr lvl="1"/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8"/>
  <p:tag name="USESECONDARYMONITOR" val="True"/>
  <p:tag name="ANSWERNOWSTYLE" val="-1"/>
  <p:tag name="RESPCOUNTERFORMAT" val="0"/>
  <p:tag name="NUMRESPONSES" val="1"/>
  <p:tag name="CHARTVALUEFORMAT" val="0%"/>
  <p:tag name="AUTOUPDATEALIASES" val="True"/>
  <p:tag name="RACEANIMATIONSPEED" val="3"/>
  <p:tag name="MAXRESPONDERS" val="5"/>
  <p:tag name="BUBBLEGROUPING" val="3"/>
  <p:tag name="CUSTOMCELLBACKCOLOR1" val="-657956"/>
  <p:tag name="USESCHEMECOLORS" val="True"/>
  <p:tag name="GRIDOPACITY" val="90"/>
  <p:tag name="GRIDPOSITION" val="1"/>
  <p:tag name="CHARTLABELS" val="1"/>
  <p:tag name="INCLUDEPPT" val="True"/>
  <p:tag name="REALTIMEBACKUP" val="False"/>
  <p:tag name="CHARTSCALE" val="True"/>
  <p:tag name="FIBINCLUDEOTHER" val="True"/>
  <p:tag name="PRRESPONSE3" val="8"/>
  <p:tag name="PRRESPONSE7" val="4"/>
  <p:tag name="SHOWFLASHWARNING" val="True"/>
  <p:tag name="SAVECSVWITHSESSION" val="True"/>
  <p:tag name="COUNTDOWNSTYLE" val="-1"/>
  <p:tag name="INPUTSOURCE" val="1"/>
  <p:tag name="AUTOADVANCE" val="False"/>
  <p:tag name="RACEENDPOINTS" val="100"/>
  <p:tag name="TEAMSINLEADERBOARD" val="5"/>
  <p:tag name="DEFAULTNUMTEAMS" val="5"/>
  <p:tag name="CUSTOMCELLBACKCOLOR3" val="-268652"/>
  <p:tag name="DISPLAYDEVICEID" val="True"/>
  <p:tag name="GRIDFONTSIZE" val="12"/>
  <p:tag name="INCLUDENONRESPONDERS" val="False"/>
  <p:tag name="INCORRECTPOINTVALUE" val="0"/>
  <p:tag name="ADVANCEDSETTINGSVIEW" val="False"/>
  <p:tag name="PRRESPONSE1" val="10"/>
  <p:tag name="PRRESPONSE6" val="5"/>
  <p:tag name="ALWAYSOPENPOLL" val="False"/>
  <p:tag name="SHOWBARVISIBLE" val="True"/>
  <p:tag name="ANSWERNOWTEXT" val="Answer Now"/>
  <p:tag name="ALLOWDUPLICATES" val="False"/>
  <p:tag name="ROTATIONINTERVAL" val="2"/>
  <p:tag name="PARTICIPANTSINLEADERBOARD" val="5"/>
  <p:tag name="CUSTOMGRIDBACKCOLOR" val="-2830136"/>
  <p:tag name="DISPLAYNAME" val="True"/>
  <p:tag name="GRIDSIZE" val="{Width=800, Height=600}"/>
  <p:tag name="MULTIRESPDIVISOR" val="1"/>
  <p:tag name="ZEROBASED" val="False"/>
  <p:tag name="FIBDISPLAYKEYWORDS" val="True"/>
  <p:tag name="PRRESPONSE8" val="3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lickers in Organic Chemsitr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ntroduction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Classroom Assessment Techniques (CATs)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Example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Benefits&amp;quot;&quot;/&gt;&lt;property id=&quot;20307&quot; value=&quot;262&quot;/&gt;&lt;/object&gt;&lt;object type=&quot;3&quot; unique_id=&quot;10009&quot;&gt;&lt;property id=&quot;20148&quot; value=&quot;5&quot;/&gt;&lt;property id=&quot;20300&quot; value=&quot;Slide 6 - &amp;quot;Benefits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Types of Questions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Types of Questions&amp;quot;&quot;/&gt;&lt;property id=&quot;20307&quot; value=&quot;265&quot;/&gt;&lt;/object&gt;&lt;object type=&quot;3&quot; unique_id=&quot;10012&quot;&gt;&lt;property id=&quot;20148&quot; value=&quot;5&quot;/&gt;&lt;property id=&quot;20300&quot; value=&quot;Slide 10 - &amp;quot;Types of Questions&amp;quot;&quot;/&gt;&lt;property id=&quot;20307&quot; value=&quot;266&quot;/&gt;&lt;/object&gt;&lt;object type=&quot;3&quot; unique_id=&quot;10013&quot;&gt;&lt;property id=&quot;20148&quot; value=&quot;5&quot;/&gt;&lt;property id=&quot;20300&quot; value=&quot;Slide 11 - &amp;quot;Types of Questions&amp;quot;&quot;/&gt;&lt;property id=&quot;20307&quot; value=&quot;267&quot;/&gt;&lt;/object&gt;&lt;object type=&quot;3&quot; unique_id=&quot;10014&quot;&gt;&lt;property id=&quot;20148&quot; value=&quot;5&quot;/&gt;&lt;property id=&quot;20300&quot; value=&quot;Slide 12 - &amp;quot;Practices&amp;quot;&quot;/&gt;&lt;property id=&quot;20307&quot; value=&quot;268&quot;/&gt;&lt;/object&gt;&lt;object type=&quot;3&quot; unique_id=&quot;10067&quot;&gt;&lt;property id=&quot;20148&quot; value=&quot;5&quot;/&gt;&lt;property id=&quot;20300&quot; value=&quot;Slide 7 - &amp;quot;Benefits&amp;quot;&quot;/&gt;&lt;property id=&quot;20307&quot; value=&quot;269&quot;/&gt;&lt;/object&gt;&lt;object type=&quot;3&quot; unique_id=&quot;10124&quot;&gt;&lt;property id=&quot;20148&quot; value=&quot;5&quot;/&gt;&lt;property id=&quot;20300&quot; value=&quot;Slide 13 - &amp;quot;Practices&amp;quot;&quot;/&gt;&lt;property id=&quot;20307&quot; value=&quot;270&quot;/&gt;&lt;/object&gt;&lt;object type=&quot;3&quot; unique_id=&quot;10125&quot;&gt;&lt;property id=&quot;20148&quot; value=&quot;5&quot;/&gt;&lt;property id=&quot;20300&quot; value=&quot;Slide 14 - &amp;quot;Practices&amp;quot;&quot;/&gt;&lt;property id=&quot;20307&quot; value=&quot;271&quot;/&gt;&lt;/object&gt;&lt;object type=&quot;3&quot; unique_id=&quot;10174&quot;&gt;&lt;property id=&quot;20148&quot; value=&quot;5&quot;/&gt;&lt;property id=&quot;20300&quot; value=&quot;Slide 15 - &amp;quot;Practices&amp;quot;&quot;/&gt;&lt;property id=&quot;20307&quot; value=&quot;272&quot;/&gt;&lt;/object&gt;&lt;object type=&quot;3&quot; unique_id=&quot;10294&quot;&gt;&lt;property id=&quot;20148&quot; value=&quot;5&quot;/&gt;&lt;property id=&quot;20300&quot; value=&quot;Slide 16 - &amp;quot;Practices&amp;quot;&quot;/&gt;&lt;property id=&quot;20307&quot; value=&quot;273&quot;/&gt;&lt;/object&gt;&lt;object type=&quot;3&quot; unique_id=&quot;10349&quot;&gt;&lt;property id=&quot;20148&quot; value=&quot;5&quot;/&gt;&lt;property id=&quot;20300&quot; value=&quot;Slide 17 - &amp;quot;Thanks &amp;quot;&quot;/&gt;&lt;property id=&quot;20307&quot; value=&quot;274&quot;/&gt;&lt;/object&gt;&lt;/object&gt;&lt;/object&gt;&lt;/database&gt;"/>
  <p:tag name="BULLETTYPE" val="3"/>
  <p:tag name="BACKUPSESSIONS" val="True"/>
  <p:tag name="RACERSMAXDISPLAYED" val="5"/>
  <p:tag name="BUBBLEVALUEFORMAT" val="0.0"/>
  <p:tag name="DISPLAYDEVICENUMBER" val="True"/>
  <p:tag name="CHARTCOLORS" val="2"/>
  <p:tag name="REALTIMEBACKUPPATH" val="(None)"/>
  <p:tag name="PRRESPONSE2" val="9"/>
  <p:tag name="PRRESPONSE10" val="1"/>
  <p:tag name="CSVFORMAT" val="0"/>
  <p:tag name="BACKUPMAINTENANCE" val="7"/>
  <p:tag name="BUBBLENAMEVISIBLE" val="True"/>
  <p:tag name="CUSTOMCELLBACKCOLOR4" val="-8355712"/>
  <p:tag name="RESETCHARTS" val="True"/>
  <p:tag name="FIBDISPLAYRESULTS" val="True"/>
  <p:tag name="PRRESPONSE9" val="2"/>
  <p:tag name="RESPCOUNTERSTYLE" val="-1"/>
  <p:tag name="STDCHART" val="1"/>
  <p:tag name="CUSTOMCELLBACKCOLOR2" val="-13395457"/>
  <p:tag name="ALLOWUSERFEEDBACK" val="True"/>
  <p:tag name="PRRESPONSE4" val="7"/>
  <p:tag name="SKIPREMAININGRACESLIDES" val="True"/>
  <p:tag name="AUTOSIZEGRID" val="True"/>
  <p:tag name="FIBNUMRESULTS" val="5"/>
  <p:tag name="RESPTABLESTYLE" val="-1"/>
  <p:tag name="CUSTOMCELLFORECOLOR" val="-16777216"/>
  <p:tag name="AUTOADJUSTPARTRANGE" val="True"/>
  <p:tag name="COUNTDOWNSECONDS" val="10"/>
  <p:tag name="POLLINGCYCLE" val="2"/>
  <p:tag name="POWERPOINTVERSION" val="14.0"/>
  <p:tag name="CORRECTPOINTVALUE" val="100"/>
  <p:tag name="BUBBLESIZEVISIBLE" val="True"/>
  <p:tag name="REVIEWONLY" val="False"/>
  <p:tag name="GRIDROTATIONINTERVAL" val="2"/>
  <p:tag name="MMPROD_NEXTUNIQUEID" val="10008"/>
  <p:tag name="PRRESPONSE5" val="6"/>
  <p:tag name="DELIMITERS" val="3.1"/>
  <p:tag name="TASKPANEKEY" val="4f95a19f-b067-4044-b8a7-14b5c4a2fa73"/>
  <p:tag name="TPFULLVERSION" val="4.3.2.1178"/>
  <p:tag name="INCLUDESESSION" val="True"/>
  <p:tag name="LUIDIAENABLED" val="False"/>
  <p:tag name="EXPANDSHOWBAR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LENGTH" val="175"/>
  <p:tag name="FONTSIZE" val="18"/>
  <p:tag name="BULLETTYPE" val="ppBulletArabicPeriod"/>
  <p:tag name="ANSWERTEXT" val="Improved engagement&#10;Improved retention of material&#10;Improved retention of students in course and at institution&#10;Better attitudes concerning course and material&#10;All of the above"/>
  <p:tag name="ANSWERBULLETS" val="3"/>
  <p:tag name="OLDNUMANSWERS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32A09E207E334B4BB76E0BB7BC7D59CA"/>
  <p:tag name="SLIDEID" val="32A09E207E334B4BB76E0BB7BC7D59CA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at kind of isomers are these?"/>
  <p:tag name="ANSWERSALIAS" val="Conformational|smicln|Structural (constitutional)|smicln|Enantiomers|smicln|Diastereomers"/>
  <p:tag name="TOTALRESPONSES" val="0"/>
  <p:tag name="VALUES" val="Incorrect|smicln|Incorrect|smicln|Incorrect|smicln|Correct"/>
  <p:tag name="CHARTCOLORINDICES" val="10,3,11,14,13,23,46,9,5,16,10,3"/>
  <p:tag name="RESPONSESGATHERED" val="False"/>
  <p:tag name="ANONYMOUSTEMP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68"/>
  <p:tag name="FONTSIZE" val="32"/>
  <p:tag name="BULLETTYPE" val="ppBulletArabicPeriod"/>
  <p:tag name="ANSWERTEXT" val="Conformational&#10;Structural (constitutional)&#10;Enantiomers&#10;Diastereomers"/>
  <p:tag name="OLDNUMANSWERS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308B280D3FDE42BB8DB212004737A2A8"/>
  <p:tag name="SLIDEID" val="308B280D3FDE42BB8DB212004737A2A8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is the major product of the following reaction?"/>
  <p:tag name="ANSWERSALIAS" val="1|smicln|2|smicln|3|smicln|4"/>
  <p:tag name="CHARTCOLORINDICES" val="10,3,11,14,13,23,46,9,5,16,10,3"/>
  <p:tag name="TOTALRESPONSES" val="1"/>
  <p:tag name="RESPONSECOUNT" val="1"/>
  <p:tag name="SLICED" val="False"/>
  <p:tag name="RESPONSES" val="-;4;-;"/>
  <p:tag name="CHARTSTRINGSTD" val="0 0 0 1"/>
  <p:tag name="CHARTSTRINGREV" val="1 0 0 0"/>
  <p:tag name="CHARTSTRINGSTDPER" val="0 0 0 1"/>
  <p:tag name="CHARTSTRINGREVPER" val="1 0 0 0"/>
  <p:tag name="VALUES" val="Incorrect|smicln|Incorrect|smicln|Incorrect|smicln|Correct"/>
  <p:tag name="RESPONSESGATHERED" val="False"/>
  <p:tag name="ANONYMOUSTEMP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TEXTLENGTH" val="7"/>
  <p:tag name="FONTSIZE" val="32"/>
  <p:tag name="BULLETTYPE" val="ppBulletArabicPeriod"/>
  <p:tag name="ANSWERTEXT" val="1&#10;2&#10;3&#10;4"/>
  <p:tag name="OLDNUMANSWERS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MOGRAPHIC" val="False"/>
  <p:tag name="TEAMASSIGN" val="False"/>
  <p:tag name="SPEEDSCORING" val="False"/>
  <p:tag name="CORRECTPOINTVALUE" val="100"/>
  <p:tag name="INCORRECTPOINTVALUE" val="0"/>
  <p:tag name="ZEROBASED" val="False"/>
  <p:tag name="NUMRESPONSES" val="1"/>
  <p:tag name="AUTOADVANCE" val="False"/>
  <p:tag name="DELIMITERS" val="3.1"/>
  <p:tag name="VALUEFORMAT" val="0%"/>
  <p:tag name="SLIDEGUID" val="3A5AC47BE6AB45B8B411D0091367561C"/>
  <p:tag name="SLIDEID" val="3A5AC47BE6AB45B8B411D0091367561C"/>
  <p:tag name="SLIDEORDER" val="1"/>
  <p:tag name="SLIDETYPE" val="Q"/>
  <p:tag name="QUESTIONALIAS" val="What are the pedagogical benefits of using clickers?"/>
  <p:tag name="ANSWERSALIAS" val="Improved engagement|smicln|Improved retention of material|smicln|Improved retention of students in course and at institution|smicln|Better attitudes concerning course and material|smicln|All of the above"/>
  <p:tag name="TOTALRESPONSES" val="3"/>
  <p:tag name="RESPONSECOUNT" val="3"/>
  <p:tag name="SLICED" val="False"/>
  <p:tag name="RESPONSES" val="2;5;3;"/>
  <p:tag name="CHARTSTRINGSTD" val="0 1 1 0 1"/>
  <p:tag name="CHARTSTRINGREV" val="1 0 1 1 0"/>
  <p:tag name="CHARTSTRINGSTDPER" val="0 0.333333333333333 0.333333333333333 0 0.333333333333333"/>
  <p:tag name="CHARTSTRINGREVPER" val="0.333333333333333 0 0.333333333333333 0.333333333333333 0"/>
  <p:tag name="RESPONSESGATHERED" val="False"/>
  <p:tag name="ANONYMOUSTEMP" val="False"/>
  <p:tag name="VALUES" val="Incorrect|smicln|Incorrect|smicln|Incorrect|smicln|Incorrect|smicln|Correct"/>
  <p:tag name="CHARTCOLORINDICES" val="10,3,11,14,13,23,46,9,5,16,10,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1907</TotalTime>
  <Words>1316</Words>
  <Application>Microsoft Office PowerPoint</Application>
  <PresentationFormat>On-screen Show (4:3)</PresentationFormat>
  <Paragraphs>186</Paragraphs>
  <Slides>28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Custom Design</vt:lpstr>
      <vt:lpstr>Microsoft Graph Chart</vt:lpstr>
      <vt:lpstr>CS ChemDraw Drawing</vt:lpstr>
      <vt:lpstr>Clickers in Organic Chemistry</vt:lpstr>
      <vt:lpstr>Introduction</vt:lpstr>
      <vt:lpstr>Classroom Assessment Techniques (CATs)</vt:lpstr>
      <vt:lpstr>Example</vt:lpstr>
      <vt:lpstr>Benefits</vt:lpstr>
      <vt:lpstr>Benefits</vt:lpstr>
      <vt:lpstr>What are the pedagogical benefits of using clickers?</vt:lpstr>
      <vt:lpstr>Types of Questions</vt:lpstr>
      <vt:lpstr>Types of Questions</vt:lpstr>
      <vt:lpstr>Types of Questions</vt:lpstr>
      <vt:lpstr>Types of Questions</vt:lpstr>
      <vt:lpstr>What kind of isomers are these?</vt:lpstr>
      <vt:lpstr>Which is the major product of the following reaction?</vt:lpstr>
      <vt:lpstr>PowerPoint Presentation</vt:lpstr>
      <vt:lpstr>How many absorptions  appear in the 13C NMR of this compound?</vt:lpstr>
      <vt:lpstr>Nucleophilic Substitution  Reaction Examples</vt:lpstr>
      <vt:lpstr>Enter the #’s of the reagents in the proper sequence that will synthesize ethoxycyclohexane from cyclohexene</vt:lpstr>
      <vt:lpstr>PowerPoint Presentation</vt:lpstr>
      <vt:lpstr>Practices</vt:lpstr>
      <vt:lpstr>Practices</vt:lpstr>
      <vt:lpstr>Practices</vt:lpstr>
      <vt:lpstr>Practices</vt:lpstr>
      <vt:lpstr>Practices</vt:lpstr>
      <vt:lpstr>Logistics</vt:lpstr>
      <vt:lpstr>Available Classroom Response Systems</vt:lpstr>
      <vt:lpstr>How do I do this all at once?</vt:lpstr>
      <vt:lpstr>Acknowledgements</vt:lpstr>
      <vt:lpstr>PowerPoint Presentation</vt:lpstr>
    </vt:vector>
  </TitlesOfParts>
  <Company>Indiana University - Purdue University Fort Wayne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Univeristy Relations</dc:creator>
  <cp:lastModifiedBy>Jennifer</cp:lastModifiedBy>
  <cp:revision>144</cp:revision>
  <cp:lastPrinted>2013-05-31T15:21:15Z</cp:lastPrinted>
  <dcterms:created xsi:type="dcterms:W3CDTF">2007-07-10T15:27:22Z</dcterms:created>
  <dcterms:modified xsi:type="dcterms:W3CDTF">2013-06-10T11:59:27Z</dcterms:modified>
</cp:coreProperties>
</file>