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81"/>
  </p:notesMasterIdLst>
  <p:handoutMasterIdLst>
    <p:handoutMasterId r:id="rId82"/>
  </p:handoutMasterIdLst>
  <p:sldIdLst>
    <p:sldId id="259" r:id="rId3"/>
    <p:sldId id="275" r:id="rId4"/>
    <p:sldId id="351" r:id="rId5"/>
    <p:sldId id="305" r:id="rId6"/>
    <p:sldId id="306" r:id="rId7"/>
    <p:sldId id="307" r:id="rId8"/>
    <p:sldId id="278" r:id="rId9"/>
    <p:sldId id="308" r:id="rId10"/>
    <p:sldId id="430" r:id="rId11"/>
    <p:sldId id="357" r:id="rId12"/>
    <p:sldId id="328" r:id="rId13"/>
    <p:sldId id="367" r:id="rId14"/>
    <p:sldId id="368" r:id="rId15"/>
    <p:sldId id="369" r:id="rId16"/>
    <p:sldId id="370" r:id="rId17"/>
    <p:sldId id="371" r:id="rId18"/>
    <p:sldId id="283" r:id="rId19"/>
    <p:sldId id="329" r:id="rId20"/>
    <p:sldId id="372" r:id="rId21"/>
    <p:sldId id="309" r:id="rId22"/>
    <p:sldId id="311" r:id="rId23"/>
    <p:sldId id="412" r:id="rId24"/>
    <p:sldId id="413" r:id="rId25"/>
    <p:sldId id="414" r:id="rId26"/>
    <p:sldId id="415" r:id="rId27"/>
    <p:sldId id="330" r:id="rId28"/>
    <p:sldId id="416" r:id="rId29"/>
    <p:sldId id="317" r:id="rId30"/>
    <p:sldId id="318" r:id="rId31"/>
    <p:sldId id="358" r:id="rId32"/>
    <p:sldId id="359" r:id="rId33"/>
    <p:sldId id="310" r:id="rId34"/>
    <p:sldId id="332" r:id="rId35"/>
    <p:sldId id="417" r:id="rId36"/>
    <p:sldId id="418" r:id="rId37"/>
    <p:sldId id="356" r:id="rId38"/>
    <p:sldId id="373" r:id="rId39"/>
    <p:sldId id="360" r:id="rId40"/>
    <p:sldId id="333" r:id="rId41"/>
    <p:sldId id="431" r:id="rId42"/>
    <p:sldId id="334" r:id="rId43"/>
    <p:sldId id="276" r:id="rId44"/>
    <p:sldId id="364" r:id="rId45"/>
    <p:sldId id="385" r:id="rId46"/>
    <p:sldId id="374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396" r:id="rId58"/>
    <p:sldId id="397" r:id="rId59"/>
    <p:sldId id="398" r:id="rId60"/>
    <p:sldId id="400" r:id="rId61"/>
    <p:sldId id="401" r:id="rId62"/>
    <p:sldId id="402" r:id="rId63"/>
    <p:sldId id="404" r:id="rId64"/>
    <p:sldId id="405" r:id="rId65"/>
    <p:sldId id="406" r:id="rId66"/>
    <p:sldId id="407" r:id="rId67"/>
    <p:sldId id="382" r:id="rId68"/>
    <p:sldId id="409" r:id="rId69"/>
    <p:sldId id="419" r:id="rId70"/>
    <p:sldId id="420" r:id="rId71"/>
    <p:sldId id="421" r:id="rId72"/>
    <p:sldId id="422" r:id="rId73"/>
    <p:sldId id="423" r:id="rId74"/>
    <p:sldId id="424" r:id="rId75"/>
    <p:sldId id="425" r:id="rId76"/>
    <p:sldId id="426" r:id="rId77"/>
    <p:sldId id="427" r:id="rId78"/>
    <p:sldId id="428" r:id="rId79"/>
    <p:sldId id="429" r:id="rId80"/>
  </p:sldIdLst>
  <p:sldSz cx="9144000" cy="6858000" type="screen4x3"/>
  <p:notesSz cx="7010400" cy="9296400"/>
  <p:custDataLst>
    <p:tags r:id="rId8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660"/>
  </p:normalViewPr>
  <p:slideViewPr>
    <p:cSldViewPr>
      <p:cViewPr varScale="1">
        <p:scale>
          <a:sx n="87" d="100"/>
          <a:sy n="87" d="100"/>
        </p:scale>
        <p:origin x="-14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 defTabSz="923464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1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 algn="r" defTabSz="923464" eaLnBrk="0" hangingPunct="0">
              <a:defRPr sz="1200"/>
            </a:lvl1pPr>
          </a:lstStyle>
          <a:p>
            <a:fld id="{F46BD4F8-340C-4439-B3AE-0314F5421DAF}" type="datetimeFigureOut">
              <a:rPr lang="en-US"/>
              <a:pPr/>
              <a:t>6/22/2016</a:t>
            </a:fld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793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defTabSz="923464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793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defTabSz="923464" eaLnBrk="0" hangingPunct="0">
              <a:defRPr sz="1200"/>
            </a:lvl1pPr>
          </a:lstStyle>
          <a:p>
            <a:fld id="{2EEE5009-2ED6-4BCC-9402-44AA4788B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0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 defTabSz="923464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1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 algn="r" defTabSz="923464" eaLnBrk="0" hangingPunct="0">
              <a:defRPr sz="1200"/>
            </a:lvl1pPr>
          </a:lstStyle>
          <a:p>
            <a:fld id="{51A2B783-095D-4FC9-A80B-DFFC7A6825C9}" type="datetimeFigureOut">
              <a:rPr lang="en-US"/>
              <a:pPr/>
              <a:t>6/22/2016</a:t>
            </a:fld>
            <a:endParaRPr lang="en-US"/>
          </a:p>
        </p:txBody>
      </p:sp>
      <p:sp>
        <p:nvSpPr>
          <p:cNvPr id="2662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09"/>
            <a:ext cx="5608320" cy="418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793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defTabSz="923464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66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793"/>
            <a:ext cx="3037840" cy="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defTabSz="923464" eaLnBrk="0" hangingPunct="0">
              <a:defRPr sz="1200"/>
            </a:lvl1pPr>
          </a:lstStyle>
          <a:p>
            <a:fld id="{1D967A0C-475A-4551-BF6D-6A872EC9D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7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8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14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31445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33150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41745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4868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49673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9618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36330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46897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3302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10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03693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8055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37262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77496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33032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4905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45567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71969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46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0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28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5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86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17883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05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01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341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47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064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169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9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8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169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069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43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02944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02944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531362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7463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999305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521726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8048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256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445429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676704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307153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335631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603057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65983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684945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434692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4845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8239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02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416022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557554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524524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397421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2411397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053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356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3F0093-FA7F-4631-8F14-F0361FC38648}" type="slidenum">
              <a:rPr lang="en-US" sz="1200">
                <a:solidFill>
                  <a:srgbClr val="000000"/>
                </a:solidFill>
              </a:rPr>
              <a:pPr eaLnBrk="1" hangingPunct="1"/>
              <a:t>68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23116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E2D256-2E4E-40BC-B29E-2E8600BD5594}" type="slidenum">
              <a:rPr lang="en-US" sz="1200">
                <a:solidFill>
                  <a:srgbClr val="000000"/>
                </a:solidFill>
              </a:rPr>
              <a:pPr eaLnBrk="1" hangingPunct="1"/>
              <a:t>72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913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1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6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6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80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67574-E2DC-4279-9831-76438A4E54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1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7EBDE-93C8-48EF-BF0D-15A3DD6C1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02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29074-85D3-41E1-BD76-4C05E72A7C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1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36539-396A-497B-A94A-62B68887EB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85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8527-6055-4E1D-85B9-842C2EE2A7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0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98C51C-47A4-46FB-B708-0CA0DBC96642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4CD8A5-AE24-4FB0-AE7C-D737B8151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3C9AA-3A13-43F3-9D56-42BEA2E563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6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CF83-70D9-4161-BB01-52841E8B7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4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268A-C90C-45C8-8889-996EA7C6F2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9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D5E3-6B37-4F03-BE16-3D86B4E76E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1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55A0A-6415-4D7A-A2A1-04EA28C1EC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0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87AD-9F8C-4449-A4A7-1B5ED0185D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1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49469-4DC4-4868-AA46-4D47888F71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3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-option-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FF24618-F27C-4AA6-9FD9-32BA964C06E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4.gi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68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5.emf"/><Relationship Id="rId4" Type="http://schemas.openxmlformats.org/officeDocument/2006/relationships/image" Target="../media/image23.png"/><Relationship Id="rId9" Type="http://schemas.openxmlformats.org/officeDocument/2006/relationships/image" Target="../media/image24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emf"/><Relationship Id="rId4" Type="http://schemas.openxmlformats.org/officeDocument/2006/relationships/image" Target="../media/image28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8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9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347" y="1524000"/>
            <a:ext cx="8229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Transformation of the Traditional Organic Chemistry Lecture Sequence into a Hybrid of Face to Face Peer Learning and Online Lecture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3962400"/>
            <a:ext cx="8229600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Vincent Maloney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/>
              <a:t>Flipping IPFW Organic Chemistry</a:t>
            </a:r>
            <a:br>
              <a:rPr lang="en-US" sz="3600" dirty="0"/>
            </a:br>
            <a:endParaRPr lang="en-US" sz="3600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3200" dirty="0" smtClean="0"/>
              <a:t>Course flip?</a:t>
            </a:r>
          </a:p>
          <a:p>
            <a:pPr lvl="2"/>
            <a:r>
              <a:rPr lang="en-US" sz="2800" dirty="0" smtClean="0"/>
              <a:t>Move traditional lecture out of face to face class</a:t>
            </a:r>
          </a:p>
          <a:p>
            <a:pPr lvl="2"/>
            <a:r>
              <a:rPr lang="en-US" sz="2800" dirty="0" smtClean="0"/>
              <a:t>Place homework and </a:t>
            </a:r>
            <a:r>
              <a:rPr lang="en-US" sz="2800" dirty="0"/>
              <a:t>review in a peer to </a:t>
            </a:r>
            <a:r>
              <a:rPr lang="en-US" sz="2800" dirty="0" smtClean="0"/>
              <a:t>peer problem solving format into face to face class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35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Flipping IPFW Organic Chemistry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Course Preparation  </a:t>
            </a:r>
          </a:p>
          <a:p>
            <a:pPr lvl="1"/>
            <a:r>
              <a:rPr lang="en-US" dirty="0" smtClean="0"/>
              <a:t>Summer 2013: recorded most lectures for both semesters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Syllabus + 1</a:t>
            </a:r>
            <a:r>
              <a:rPr lang="en-US" baseline="30000" dirty="0" smtClean="0">
                <a:solidFill>
                  <a:srgbClr val="0070C0"/>
                </a:solidFill>
              </a:rPr>
              <a:t>st</a:t>
            </a:r>
            <a:r>
              <a:rPr lang="en-US" dirty="0" smtClean="0">
                <a:solidFill>
                  <a:srgbClr val="0070C0"/>
                </a:solidFill>
              </a:rPr>
              <a:t> Day</a:t>
            </a:r>
          </a:p>
          <a:p>
            <a:pPr lvl="2"/>
            <a:r>
              <a:rPr lang="en-US" dirty="0" smtClean="0"/>
              <a:t>Explained course format and grading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Rationale: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ata supporting active learning and different class format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For their benefit</a:t>
            </a:r>
          </a:p>
          <a:p>
            <a:pPr lvl="2"/>
            <a:r>
              <a:rPr lang="en-US" dirty="0" smtClean="0"/>
              <a:t>Instructions for clickers</a:t>
            </a:r>
          </a:p>
          <a:p>
            <a:pPr lvl="2"/>
            <a:r>
              <a:rPr lang="en-US" dirty="0" smtClean="0"/>
              <a:t>General chemistry review 1</a:t>
            </a:r>
            <a:r>
              <a:rPr lang="en-US" baseline="30000" dirty="0" smtClean="0"/>
              <a:t>st</a:t>
            </a:r>
            <a:r>
              <a:rPr lang="en-US" dirty="0" smtClean="0"/>
              <a:t> day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9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Flipping IPFW Organic Chemistry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What is the suggested length of video lectures?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50 min.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15 min.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10 min.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6 min.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 min.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959378"/>
              </p:ext>
            </p:extLst>
          </p:nvPr>
        </p:nvGraphicFramePr>
        <p:xfrm>
          <a:off x="304800" y="3962400"/>
          <a:ext cx="7096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CS ChemDraw Drawing" r:id="rId4" imgW="709920" imgH="576720" progId="ChemDraw.Document.6.0">
                  <p:embed/>
                </p:oleObj>
              </mc:Choice>
              <mc:Fallback>
                <p:oleObj name="CS ChemDraw Drawing" r:id="rId4" imgW="709920" imgH="576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962400"/>
                        <a:ext cx="7096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3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Flipping IPFW Organic Chemistry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400" dirty="0" smtClean="0"/>
              <a:t>Record lectures &lt; 20 min.</a:t>
            </a:r>
          </a:p>
          <a:p>
            <a:pPr lvl="2"/>
            <a:r>
              <a:rPr lang="en-US" sz="4000" dirty="0" smtClean="0"/>
              <a:t>Lecture length based on topic</a:t>
            </a:r>
          </a:p>
          <a:p>
            <a:pPr lvl="3"/>
            <a:r>
              <a:rPr lang="en-US" sz="3600" dirty="0" smtClean="0"/>
              <a:t>1.5 – 20 min.</a:t>
            </a:r>
          </a:p>
        </p:txBody>
      </p:sp>
    </p:spTree>
    <p:extLst>
      <p:ext uri="{BB962C8B-B14F-4D97-AF65-F5344CB8AC3E}">
        <p14:creationId xmlns:p14="http://schemas.microsoft.com/office/powerpoint/2010/main" val="33209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Flipping IPFW Organic Chemistry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Record lectures &lt; 20 min.</a:t>
            </a:r>
          </a:p>
          <a:p>
            <a:pPr lvl="2"/>
            <a:r>
              <a:rPr lang="en-US" sz="2800" dirty="0" smtClean="0"/>
              <a:t>Lecture length based on topic</a:t>
            </a:r>
          </a:p>
          <a:p>
            <a:pPr lvl="3"/>
            <a:r>
              <a:rPr lang="en-US" dirty="0" smtClean="0"/>
              <a:t>1.5 – 20 min.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Chunking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Nilson</a:t>
            </a:r>
            <a:r>
              <a:rPr lang="en-US" dirty="0">
                <a:solidFill>
                  <a:srgbClr val="0070C0"/>
                </a:solidFill>
              </a:rPr>
              <a:t>, L. B. </a:t>
            </a:r>
            <a:r>
              <a:rPr lang="en-US" i="1" dirty="0">
                <a:solidFill>
                  <a:srgbClr val="0070C0"/>
                </a:solidFill>
              </a:rPr>
              <a:t>Teaching at Its Best: A Research-Based Resource for College Instructors,</a:t>
            </a:r>
            <a:r>
              <a:rPr lang="en-US" dirty="0">
                <a:solidFill>
                  <a:srgbClr val="0070C0"/>
                </a:solidFill>
              </a:rPr>
              <a:t> 3</a:t>
            </a:r>
            <a:r>
              <a:rPr lang="en-US" baseline="30000" dirty="0">
                <a:solidFill>
                  <a:srgbClr val="0070C0"/>
                </a:solidFill>
              </a:rPr>
              <a:t>rd</a:t>
            </a:r>
            <a:r>
              <a:rPr lang="en-US" dirty="0">
                <a:solidFill>
                  <a:srgbClr val="0070C0"/>
                </a:solidFill>
              </a:rPr>
              <a:t> ed.; </a:t>
            </a:r>
            <a:r>
              <a:rPr lang="en-US" dirty="0" err="1">
                <a:solidFill>
                  <a:srgbClr val="0070C0"/>
                </a:solidFill>
              </a:rPr>
              <a:t>Jossey</a:t>
            </a:r>
            <a:r>
              <a:rPr lang="en-US" dirty="0">
                <a:solidFill>
                  <a:srgbClr val="0070C0"/>
                </a:solidFill>
              </a:rPr>
              <a:t>-Bass: San Francisco, CA, 2010; pp. 273-280.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95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Flipping IPFW Organic Chemistry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What is the suggested number of concepts that should be covered in a video?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Variable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579014"/>
              </p:ext>
            </p:extLst>
          </p:nvPr>
        </p:nvGraphicFramePr>
        <p:xfrm>
          <a:off x="304800" y="2286000"/>
          <a:ext cx="7096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CS ChemDraw Drawing" r:id="rId4" imgW="709920" imgH="576720" progId="ChemDraw.Document.6.0">
                  <p:embed/>
                </p:oleObj>
              </mc:Choice>
              <mc:Fallback>
                <p:oleObj name="CS ChemDraw Drawing" r:id="rId4" imgW="709920" imgH="576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286000"/>
                        <a:ext cx="7096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99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Flipping IPFW Organic Chemistry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400" dirty="0" smtClean="0"/>
              <a:t>295 lectures recorded year</a:t>
            </a:r>
          </a:p>
          <a:p>
            <a:pPr lvl="2"/>
            <a:r>
              <a:rPr lang="en-US" sz="3600" dirty="0" smtClean="0"/>
              <a:t>130 fall semester</a:t>
            </a:r>
          </a:p>
          <a:p>
            <a:pPr lvl="3"/>
            <a:r>
              <a:rPr lang="en-US" sz="3200" dirty="0">
                <a:solidFill>
                  <a:srgbClr val="0070C0"/>
                </a:solidFill>
              </a:rPr>
              <a:t>≈</a:t>
            </a:r>
            <a:r>
              <a:rPr lang="en-US" sz="3200" dirty="0" smtClean="0">
                <a:solidFill>
                  <a:srgbClr val="0070C0"/>
                </a:solidFill>
              </a:rPr>
              <a:t>17 h, </a:t>
            </a:r>
            <a:r>
              <a:rPr lang="en-US" sz="3200" dirty="0">
                <a:solidFill>
                  <a:srgbClr val="0070C0"/>
                </a:solidFill>
              </a:rPr>
              <a:t>≈ </a:t>
            </a:r>
            <a:r>
              <a:rPr lang="en-US" sz="3200" dirty="0" smtClean="0">
                <a:solidFill>
                  <a:srgbClr val="0070C0"/>
                </a:solidFill>
              </a:rPr>
              <a:t>20.5 classes!</a:t>
            </a:r>
          </a:p>
          <a:p>
            <a:pPr lvl="2"/>
            <a:r>
              <a:rPr lang="en-US" sz="3600" dirty="0" smtClean="0"/>
              <a:t>165 spring semester</a:t>
            </a:r>
          </a:p>
          <a:p>
            <a:pPr lvl="3"/>
            <a:r>
              <a:rPr lang="en-US" sz="3200" dirty="0" smtClean="0">
                <a:solidFill>
                  <a:srgbClr val="0070C0"/>
                </a:solidFill>
              </a:rPr>
              <a:t>≈17 h, ≈20.5 classes!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sz="3600" dirty="0" smtClean="0"/>
              <a:t>What happened to the other 23.5?</a:t>
            </a:r>
          </a:p>
          <a:p>
            <a:pPr algn="ctr"/>
            <a:r>
              <a:rPr lang="en-US" sz="7200" dirty="0" smtClean="0">
                <a:solidFill>
                  <a:srgbClr val="0070C0"/>
                </a:solidFill>
              </a:rPr>
              <a:t>ALOC!</a:t>
            </a:r>
          </a:p>
        </p:txBody>
      </p:sp>
    </p:spTree>
    <p:extLst>
      <p:ext uri="{BB962C8B-B14F-4D97-AF65-F5344CB8AC3E}">
        <p14:creationId xmlns:p14="http://schemas.microsoft.com/office/powerpoint/2010/main" val="451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Flipping IPFW Organic Chemistry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sz="3600" dirty="0" smtClean="0"/>
              <a:t>Students watch lectures before class</a:t>
            </a:r>
          </a:p>
          <a:p>
            <a:pPr lvl="1"/>
            <a:r>
              <a:rPr lang="en-US" sz="3600" dirty="0" smtClean="0"/>
              <a:t>Students complete online </a:t>
            </a:r>
            <a:r>
              <a:rPr lang="en-US" sz="3600" dirty="0"/>
              <a:t>homework assignment </a:t>
            </a:r>
            <a:r>
              <a:rPr lang="en-US" sz="3600" dirty="0" smtClean="0"/>
              <a:t>in Blackboard</a:t>
            </a:r>
          </a:p>
          <a:p>
            <a:pPr lvl="2"/>
            <a:r>
              <a:rPr lang="en-US" sz="3200" dirty="0" smtClean="0"/>
              <a:t>162 questions in fall</a:t>
            </a:r>
          </a:p>
          <a:p>
            <a:pPr lvl="2"/>
            <a:r>
              <a:rPr lang="en-US" sz="3200" dirty="0" smtClean="0"/>
              <a:t>98 questions in spring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191000"/>
            <a:ext cx="3429000" cy="2143125"/>
          </a:xfrm>
          <a:prstGeom prst="rect">
            <a:avLst/>
          </a:prstGeo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76724"/>
            <a:ext cx="3505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8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Flipping IPFW Organic Chemistry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/>
              <a:t>Face to Face Class</a:t>
            </a:r>
          </a:p>
          <a:p>
            <a:pPr lvl="1"/>
            <a:r>
              <a:rPr lang="en-US" sz="3200" dirty="0"/>
              <a:t>Nearly entire class devoted to peer to peer problem </a:t>
            </a:r>
            <a:r>
              <a:rPr lang="en-US" sz="3200" dirty="0" smtClean="0"/>
              <a:t>solving</a:t>
            </a:r>
          </a:p>
          <a:p>
            <a:pPr lvl="2"/>
            <a:r>
              <a:rPr lang="en-US" dirty="0" smtClean="0"/>
              <a:t>98 students fall semester</a:t>
            </a:r>
          </a:p>
          <a:p>
            <a:pPr lvl="2"/>
            <a:r>
              <a:rPr lang="en-US" dirty="0" smtClean="0"/>
              <a:t>88 students spring semester</a:t>
            </a:r>
            <a:endParaRPr lang="en-US" sz="3200" dirty="0"/>
          </a:p>
          <a:p>
            <a:r>
              <a:rPr lang="en-US" sz="3600" dirty="0" smtClean="0"/>
              <a:t>No review or mini lecture at beginning of class!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37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Flipping IPFW Organic Chemistry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How many questions were covered in a class?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3-5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5-7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10-12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14-16</a:t>
            </a:r>
          </a:p>
          <a:p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753213"/>
              </p:ext>
            </p:extLst>
          </p:nvPr>
        </p:nvGraphicFramePr>
        <p:xfrm>
          <a:off x="304800" y="3733800"/>
          <a:ext cx="762000" cy="61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CS ChemDraw Drawing" r:id="rId4" imgW="709920" imgH="576720" progId="ChemDraw.Document.6.0">
                  <p:embed/>
                </p:oleObj>
              </mc:Choice>
              <mc:Fallback>
                <p:oleObj name="CS ChemDraw Drawing" r:id="rId4" imgW="709920" imgH="576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733800"/>
                        <a:ext cx="762000" cy="618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2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Outline</a:t>
            </a:r>
          </a:p>
          <a:p>
            <a:pPr lvl="1"/>
            <a:r>
              <a:rPr lang="en-US" sz="2400" dirty="0" smtClean="0"/>
              <a:t>Journey to “flipping” the course i.e. Why?</a:t>
            </a:r>
          </a:p>
          <a:p>
            <a:pPr lvl="1"/>
            <a:r>
              <a:rPr lang="en-US" sz="2400" dirty="0" smtClean="0"/>
              <a:t>Previous course structure</a:t>
            </a:r>
          </a:p>
          <a:p>
            <a:pPr lvl="1"/>
            <a:r>
              <a:rPr lang="en-US" sz="2400" dirty="0" smtClean="0"/>
              <a:t>Flipped course structure</a:t>
            </a:r>
          </a:p>
          <a:p>
            <a:pPr lvl="1"/>
            <a:r>
              <a:rPr lang="en-US" sz="2400" dirty="0" smtClean="0"/>
              <a:t>Student survey</a:t>
            </a:r>
          </a:p>
          <a:p>
            <a:pPr lvl="1"/>
            <a:r>
              <a:rPr lang="en-US" sz="2400" dirty="0" smtClean="0"/>
              <a:t>Assessment</a:t>
            </a:r>
          </a:p>
          <a:p>
            <a:pPr lvl="1"/>
            <a:r>
              <a:rPr lang="en-US" sz="2400" dirty="0" smtClean="0"/>
              <a:t>Observations</a:t>
            </a:r>
          </a:p>
          <a:p>
            <a:pPr lvl="2"/>
            <a:r>
              <a:rPr lang="en-US" sz="2000" dirty="0" smtClean="0"/>
              <a:t>General Chemistry flipped course lessons</a:t>
            </a:r>
          </a:p>
          <a:p>
            <a:pPr lvl="1"/>
            <a:r>
              <a:rPr lang="en-US" sz="2400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1768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Flipping IPFW Organic Chemistry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Review session and some traditional homework from text now in class</a:t>
            </a:r>
          </a:p>
          <a:p>
            <a:pPr lvl="1"/>
            <a:r>
              <a:rPr lang="en-US" dirty="0" smtClean="0"/>
              <a:t>Everyone benefits from “review sessions”</a:t>
            </a:r>
          </a:p>
          <a:p>
            <a:r>
              <a:rPr lang="en-US" sz="3600" dirty="0" smtClean="0"/>
              <a:t>Time neutral for student</a:t>
            </a:r>
          </a:p>
          <a:p>
            <a:r>
              <a:rPr lang="en-US" sz="3600" dirty="0" smtClean="0"/>
              <a:t>Exam/quiz schedule kept the same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22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Given last week both semesters</a:t>
            </a:r>
          </a:p>
          <a:p>
            <a:r>
              <a:rPr lang="en-US" sz="3600" dirty="0" smtClean="0"/>
              <a:t>22 questions </a:t>
            </a:r>
          </a:p>
          <a:p>
            <a:pPr lvl="1"/>
            <a:r>
              <a:rPr lang="en-US" sz="3600" dirty="0" smtClean="0"/>
              <a:t>Likert Scale</a:t>
            </a:r>
          </a:p>
          <a:p>
            <a:pPr lvl="1"/>
            <a:r>
              <a:rPr lang="en-US" sz="3600" dirty="0" smtClean="0"/>
              <a:t>1 strongly disagree to 5 strongly agree</a:t>
            </a:r>
          </a:p>
          <a:p>
            <a:pPr lvl="1"/>
            <a:r>
              <a:rPr lang="en-US" sz="3600" dirty="0"/>
              <a:t>1 = never </a:t>
            </a:r>
            <a:r>
              <a:rPr lang="en-US" sz="3600" dirty="0" smtClean="0"/>
              <a:t>to 5 </a:t>
            </a:r>
            <a:r>
              <a:rPr lang="en-US" sz="3600" dirty="0"/>
              <a:t>= </a:t>
            </a:r>
            <a:r>
              <a:rPr lang="en-US" sz="3600" dirty="0" smtClean="0"/>
              <a:t>always</a:t>
            </a:r>
          </a:p>
          <a:p>
            <a:r>
              <a:rPr lang="en-US" sz="4000" dirty="0" smtClean="0"/>
              <a:t>Response rate</a:t>
            </a:r>
          </a:p>
          <a:p>
            <a:pPr lvl="1"/>
            <a:r>
              <a:rPr lang="en-US" sz="3600" dirty="0" smtClean="0"/>
              <a:t> 64% fall, 33% spring</a:t>
            </a:r>
            <a:endParaRPr lang="en-US" sz="3600" dirty="0"/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93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I prefer watching the online lectures because it allows more time to work on difficult problems and concepts in class.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701721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(76%)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29 (76%)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 I believe that I learned material better with the current format than I would have if the course had been presented in the traditional format.</a:t>
            </a:r>
            <a:r>
              <a:rPr lang="en-US" dirty="0" smtClean="0"/>
              <a:t> </a:t>
            </a:r>
            <a:r>
              <a:rPr lang="en-US" dirty="0"/>
              <a:t>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44484"/>
              </p:ext>
            </p:extLst>
          </p:nvPr>
        </p:nvGraphicFramePr>
        <p:xfrm>
          <a:off x="762000" y="31242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(74%)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(60%)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5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I understand the material better when I can work on problems with other students during class.     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63189"/>
              </p:ext>
            </p:extLst>
          </p:nvPr>
        </p:nvGraphicFramePr>
        <p:xfrm>
          <a:off x="838200" y="28956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(66%)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(50%)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I got to know more classmates in this class than I would have in a traditional format.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69513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(57%)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(61%)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5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44562"/>
            <a:ext cx="82296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current format should be continued for organic chemistry</a:t>
            </a:r>
            <a:r>
              <a:rPr lang="en-US" sz="2800" dirty="0" smtClean="0"/>
              <a:t>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A.  Yes	B.  No		C.  Neutral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752381"/>
              </p:ext>
            </p:extLst>
          </p:nvPr>
        </p:nvGraphicFramePr>
        <p:xfrm>
          <a:off x="1143000" y="1828800"/>
          <a:ext cx="762000" cy="61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CS ChemDraw Drawing" r:id="rId4" imgW="709920" imgH="576720" progId="ChemDraw.Document.6.0">
                  <p:embed/>
                </p:oleObj>
              </mc:Choice>
              <mc:Fallback>
                <p:oleObj name="CS ChemDraw Drawing" r:id="rId4" imgW="709920" imgH="576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828800"/>
                        <a:ext cx="762000" cy="618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8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The current format should be continued for organic chemistry.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375385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 (82%)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 (74%)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6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Solid majority believed they are learning material better </a:t>
            </a:r>
          </a:p>
          <a:p>
            <a:r>
              <a:rPr lang="en-US" sz="3600" dirty="0" smtClean="0"/>
              <a:t>Larger majority thought method should be continued</a:t>
            </a:r>
          </a:p>
          <a:p>
            <a:r>
              <a:rPr lang="en-US" sz="3600" dirty="0" smtClean="0"/>
              <a:t>If meeting and building relationships helps with retention and obtaining a degree, then there is evidence that “flipping the classroom” does that.</a:t>
            </a:r>
          </a:p>
        </p:txBody>
      </p:sp>
    </p:spTree>
    <p:extLst>
      <p:ext uri="{BB962C8B-B14F-4D97-AF65-F5344CB8AC3E}">
        <p14:creationId xmlns:p14="http://schemas.microsoft.com/office/powerpoint/2010/main" val="38610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Assessment </a:t>
            </a:r>
            <a:r>
              <a:rPr lang="en-US" dirty="0" smtClean="0"/>
              <a:t>and </a:t>
            </a:r>
            <a:r>
              <a:rPr lang="en-US" dirty="0"/>
              <a:t>Grades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Assessment</a:t>
            </a:r>
          </a:p>
          <a:p>
            <a:pPr lvl="1"/>
            <a:r>
              <a:rPr lang="en-US" dirty="0" smtClean="0"/>
              <a:t>Pre- and post-test scores not available</a:t>
            </a:r>
          </a:p>
          <a:p>
            <a:pPr lvl="1"/>
            <a:r>
              <a:rPr lang="en-US" dirty="0" smtClean="0"/>
              <a:t>Compared grades to 2011-2012 and 2012-2013 organic classes.</a:t>
            </a:r>
          </a:p>
          <a:p>
            <a:pPr lvl="2"/>
            <a:r>
              <a:rPr lang="en-US" dirty="0" smtClean="0"/>
              <a:t>Obviously limited, many variables, exams and quizzes not the same</a:t>
            </a:r>
          </a:p>
          <a:p>
            <a:pPr lvl="2"/>
            <a:r>
              <a:rPr lang="en-US" dirty="0" smtClean="0"/>
              <a:t>Perhaps broad changes can be observed</a:t>
            </a:r>
          </a:p>
          <a:p>
            <a:pPr lvl="2"/>
            <a:r>
              <a:rPr lang="en-US" dirty="0" smtClean="0"/>
              <a:t>Data complicated by drop/make-up policy and changes to accommodate flip</a:t>
            </a:r>
          </a:p>
          <a:p>
            <a:pPr lvl="1"/>
            <a:r>
              <a:rPr lang="en-US" dirty="0" smtClean="0"/>
              <a:t>End of spring semester: National ACS 2004 Organic Chemistry Exam</a:t>
            </a:r>
          </a:p>
        </p:txBody>
      </p:sp>
    </p:spTree>
    <p:extLst>
      <p:ext uri="{BB962C8B-B14F-4D97-AF65-F5344CB8AC3E}">
        <p14:creationId xmlns:p14="http://schemas.microsoft.com/office/powerpoint/2010/main" val="11653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dirty="0" smtClean="0"/>
              <a:t>Why Change Everything?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Improved Learning</a:t>
            </a:r>
          </a:p>
          <a:p>
            <a:pPr lvl="1"/>
            <a:r>
              <a:rPr lang="en-US" dirty="0" smtClean="0"/>
              <a:t>Mounting evidence that active learning techniques are more effective than traditional lecture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Hake, R. R. </a:t>
            </a:r>
            <a:r>
              <a:rPr lang="en-US" i="1" dirty="0">
                <a:solidFill>
                  <a:srgbClr val="0070C0"/>
                </a:solidFill>
              </a:rPr>
              <a:t>American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Journal  Physics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i="1" dirty="0">
                <a:solidFill>
                  <a:srgbClr val="0070C0"/>
                </a:solidFill>
              </a:rPr>
              <a:t>66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0070C0"/>
                </a:solidFill>
              </a:rPr>
              <a:t>1998</a:t>
            </a:r>
            <a:r>
              <a:rPr lang="en-US" dirty="0">
                <a:solidFill>
                  <a:srgbClr val="0070C0"/>
                </a:solidFill>
              </a:rPr>
              <a:t>, 64-7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S. Freeman et al. </a:t>
            </a:r>
            <a:r>
              <a:rPr lang="en-US" i="1" dirty="0">
                <a:solidFill>
                  <a:srgbClr val="0070C0"/>
                </a:solidFill>
              </a:rPr>
              <a:t>Proceedings of the National Academy of Sciences</a:t>
            </a:r>
            <a:r>
              <a:rPr lang="en-US" dirty="0">
                <a:solidFill>
                  <a:srgbClr val="0070C0"/>
                </a:solidFill>
              </a:rPr>
              <a:t>, 111 (23),</a:t>
            </a:r>
            <a:r>
              <a:rPr lang="en-US" b="1" dirty="0">
                <a:solidFill>
                  <a:srgbClr val="0070C0"/>
                </a:solidFill>
              </a:rPr>
              <a:t> 2014</a:t>
            </a:r>
            <a:r>
              <a:rPr lang="en-US" dirty="0">
                <a:solidFill>
                  <a:srgbClr val="0070C0"/>
                </a:solidFill>
              </a:rPr>
              <a:t>, 8410 – 8415</a:t>
            </a:r>
          </a:p>
          <a:p>
            <a:pPr lvl="1"/>
            <a:r>
              <a:rPr lang="en-US" dirty="0" smtClean="0"/>
              <a:t> Flipping the course just extends such practices</a:t>
            </a:r>
          </a:p>
          <a:p>
            <a:pPr lvl="1"/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1"/>
            <a:ext cx="1905000" cy="25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Assessment </a:t>
            </a:r>
            <a:r>
              <a:rPr lang="en-US" dirty="0" smtClean="0"/>
              <a:t>and </a:t>
            </a:r>
            <a:r>
              <a:rPr lang="en-US" dirty="0"/>
              <a:t>Grades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Grading Fall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3400" y="2666999"/>
          <a:ext cx="8000999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0776"/>
                <a:gridCol w="1016836"/>
                <a:gridCol w="1221539"/>
                <a:gridCol w="984250"/>
                <a:gridCol w="955006"/>
                <a:gridCol w="984250"/>
                <a:gridCol w="1085349"/>
                <a:gridCol w="822993"/>
              </a:tblGrid>
              <a:tr h="1005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Quizzes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Nomenclature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Quiz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Final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Clicker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Homework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362200" y="3523953"/>
          <a:ext cx="876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" name="CS ChemDraw Drawing" r:id="rId4" imgW="876600" imgH="557280" progId="ChemDraw.Document.6.0">
                  <p:embed/>
                </p:oleObj>
              </mc:Choice>
              <mc:Fallback>
                <p:oleObj name="CS ChemDraw Drawing" r:id="rId4" imgW="876600" imgH="557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3523953"/>
                        <a:ext cx="8763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524500" y="3551887"/>
          <a:ext cx="876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" name="CS ChemDraw Drawing" r:id="rId6" imgW="876600" imgH="557280" progId="ChemDraw.Document.6.0">
                  <p:embed/>
                </p:oleObj>
              </mc:Choice>
              <mc:Fallback>
                <p:oleObj name="CS ChemDraw Drawing" r:id="rId6" imgW="876600" imgH="557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0" y="3551887"/>
                        <a:ext cx="8763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1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Assessment </a:t>
            </a:r>
            <a:r>
              <a:rPr lang="en-US" dirty="0" smtClean="0"/>
              <a:t>and </a:t>
            </a:r>
            <a:r>
              <a:rPr lang="en-US" dirty="0"/>
              <a:t>Grades</a:t>
            </a: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Grading Spring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3400" y="2666999"/>
          <a:ext cx="8000999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0776"/>
                <a:gridCol w="1016836"/>
                <a:gridCol w="1221539"/>
                <a:gridCol w="984250"/>
                <a:gridCol w="955006"/>
                <a:gridCol w="984250"/>
                <a:gridCol w="1085349"/>
                <a:gridCol w="822993"/>
              </a:tblGrid>
              <a:tr h="1005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Quizzes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Nomenclature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Quiz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Final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Clicker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Homework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2014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2013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2012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410200" y="3581400"/>
          <a:ext cx="876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CS ChemDraw Drawing" r:id="rId4" imgW="876600" imgH="557280" progId="ChemDraw.Document.6.0">
                  <p:embed/>
                </p:oleObj>
              </mc:Choice>
              <mc:Fallback>
                <p:oleObj name="CS ChemDraw Drawing" r:id="rId4" imgW="876600" imgH="557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3581400"/>
                        <a:ext cx="8763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86000" y="3581399"/>
          <a:ext cx="876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" name="CS ChemDraw Drawing" r:id="rId6" imgW="876600" imgH="557280" progId="ChemDraw.Document.6.0">
                  <p:embed/>
                </p:oleObj>
              </mc:Choice>
              <mc:Fallback>
                <p:oleObj name="CS ChemDraw Drawing" r:id="rId6" imgW="876600" imgH="557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3581399"/>
                        <a:ext cx="8763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0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000" dirty="0"/>
              <a:t>Assessment and Grades Overall Results</a:t>
            </a:r>
            <a:endParaRPr lang="en-US" sz="4000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Students prefer it</a:t>
            </a:r>
          </a:p>
          <a:p>
            <a:r>
              <a:rPr lang="en-US" dirty="0"/>
              <a:t>Over the </a:t>
            </a:r>
            <a:r>
              <a:rPr lang="en-US" dirty="0" smtClean="0"/>
              <a:t>entire year, </a:t>
            </a:r>
            <a:r>
              <a:rPr lang="en-US" dirty="0"/>
              <a:t>the performance of the “flipped class” was comparable to the previous two “traditional” classes including the ACS </a:t>
            </a:r>
            <a:r>
              <a:rPr lang="en-US" dirty="0" smtClean="0"/>
              <a:t>exam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11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/>
              <a:t>Assessment and </a:t>
            </a:r>
            <a:r>
              <a:rPr lang="en-US" sz="3600" dirty="0" smtClean="0"/>
              <a:t>Grades Overall Results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No improvement in grades????</a:t>
            </a:r>
          </a:p>
          <a:p>
            <a:pPr lvl="1"/>
            <a:r>
              <a:rPr lang="en-US" dirty="0" smtClean="0"/>
              <a:t>“Highest </a:t>
            </a:r>
            <a:r>
              <a:rPr lang="en-US" dirty="0"/>
              <a:t>impact on courses with 50 or fewer students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High end of medium size class</a:t>
            </a:r>
            <a:endParaRPr lang="en-US" dirty="0"/>
          </a:p>
          <a:p>
            <a:pPr lvl="2"/>
            <a:r>
              <a:rPr lang="en-US" sz="1600" dirty="0">
                <a:solidFill>
                  <a:srgbClr val="00B0F0"/>
                </a:solidFill>
              </a:rPr>
              <a:t>Freeman, S.; Eddy, S. L.; McDonough, M.; Smith, M. K.; </a:t>
            </a:r>
            <a:r>
              <a:rPr lang="en-US" sz="1600" dirty="0" err="1">
                <a:solidFill>
                  <a:srgbClr val="00B0F0"/>
                </a:solidFill>
              </a:rPr>
              <a:t>Okoroafor</a:t>
            </a:r>
            <a:r>
              <a:rPr lang="en-US" sz="1600" dirty="0">
                <a:solidFill>
                  <a:srgbClr val="00B0F0"/>
                </a:solidFill>
              </a:rPr>
              <a:t>, N.; </a:t>
            </a:r>
            <a:r>
              <a:rPr lang="en-US" sz="1600" dirty="0" err="1">
                <a:solidFill>
                  <a:srgbClr val="00B0F0"/>
                </a:solidFill>
              </a:rPr>
              <a:t>Jordt</a:t>
            </a:r>
            <a:r>
              <a:rPr lang="en-US" sz="1600" dirty="0">
                <a:solidFill>
                  <a:srgbClr val="00B0F0"/>
                </a:solidFill>
              </a:rPr>
              <a:t>, H.; </a:t>
            </a:r>
            <a:r>
              <a:rPr lang="en-US" sz="1600" dirty="0" err="1">
                <a:solidFill>
                  <a:srgbClr val="00B0F0"/>
                </a:solidFill>
              </a:rPr>
              <a:t>Wenderoth</a:t>
            </a:r>
            <a:r>
              <a:rPr lang="en-US" sz="1600" dirty="0">
                <a:solidFill>
                  <a:srgbClr val="00B0F0"/>
                </a:solidFill>
              </a:rPr>
              <a:t>, M. P. Active Learning Increases Student Performance in Science, Engineering, and Mathematics. PNAS. 2014, 111, 8410-8415.</a:t>
            </a:r>
          </a:p>
          <a:p>
            <a:pPr lvl="1"/>
            <a:r>
              <a:rPr lang="en-US" dirty="0" smtClean="0"/>
              <a:t>Substantial </a:t>
            </a:r>
            <a:r>
              <a:rPr lang="en-US" dirty="0"/>
              <a:t>portion of </a:t>
            </a:r>
            <a:r>
              <a:rPr lang="en-US" dirty="0" smtClean="0"/>
              <a:t>“traditional lecture</a:t>
            </a:r>
            <a:r>
              <a:rPr lang="en-US" dirty="0"/>
              <a:t>” already contained active learning.</a:t>
            </a:r>
          </a:p>
          <a:p>
            <a:pPr lvl="2"/>
            <a:r>
              <a:rPr lang="en-US" sz="1600" dirty="0">
                <a:solidFill>
                  <a:srgbClr val="00B0F0"/>
                </a:solidFill>
              </a:rPr>
              <a:t>L. J. Jensen, L. J.; </a:t>
            </a:r>
            <a:r>
              <a:rPr lang="en-US" sz="1600" dirty="0" err="1">
                <a:solidFill>
                  <a:srgbClr val="00B0F0"/>
                </a:solidFill>
              </a:rPr>
              <a:t>Kummer</a:t>
            </a:r>
            <a:r>
              <a:rPr lang="en-US" sz="1600" dirty="0">
                <a:solidFill>
                  <a:srgbClr val="00B0F0"/>
                </a:solidFill>
              </a:rPr>
              <a:t>, T. A.; </a:t>
            </a:r>
            <a:r>
              <a:rPr lang="en-US" sz="1600" dirty="0" err="1">
                <a:solidFill>
                  <a:srgbClr val="00B0F0"/>
                </a:solidFill>
              </a:rPr>
              <a:t>Gody</a:t>
            </a:r>
            <a:r>
              <a:rPr lang="en-US" sz="1600" dirty="0">
                <a:solidFill>
                  <a:srgbClr val="00B0F0"/>
                </a:solidFill>
              </a:rPr>
              <a:t>, P. D. d. M. Improvements from a Flipped Classroom May Simply Be the Fruits of Active Learning.  </a:t>
            </a:r>
            <a:r>
              <a:rPr lang="en-US" sz="1600" i="1" dirty="0">
                <a:solidFill>
                  <a:srgbClr val="00B0F0"/>
                </a:solidFill>
              </a:rPr>
              <a:t>CBE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i="1" dirty="0">
                <a:solidFill>
                  <a:srgbClr val="00B0F0"/>
                </a:solidFill>
              </a:rPr>
              <a:t>Life Sci. Educ. </a:t>
            </a:r>
            <a:r>
              <a:rPr lang="en-US" sz="1600" b="1" dirty="0">
                <a:solidFill>
                  <a:srgbClr val="00B0F0"/>
                </a:solidFill>
              </a:rPr>
              <a:t>2015</a:t>
            </a:r>
            <a:r>
              <a:rPr lang="en-US" sz="1600" dirty="0">
                <a:solidFill>
                  <a:srgbClr val="00B0F0"/>
                </a:solidFill>
              </a:rPr>
              <a:t>, </a:t>
            </a:r>
            <a:r>
              <a:rPr lang="en-US" sz="1600" i="1" dirty="0">
                <a:solidFill>
                  <a:srgbClr val="00B0F0"/>
                </a:solidFill>
              </a:rPr>
              <a:t>14</a:t>
            </a:r>
            <a:r>
              <a:rPr lang="en-US" sz="1600" dirty="0">
                <a:solidFill>
                  <a:srgbClr val="00B0F0"/>
                </a:solidFill>
              </a:rPr>
              <a:t>, ar5 1-12.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43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/>
              <a:t>Potential Improvements</a:t>
            </a:r>
            <a:endParaRPr lang="en-US" sz="3600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More homework questions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Increased number and rigor of pre-class questions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Add post class questions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Gross, D.; </a:t>
            </a:r>
            <a:r>
              <a:rPr lang="en-US" sz="1800" dirty="0" err="1">
                <a:solidFill>
                  <a:srgbClr val="0070C0"/>
                </a:solidFill>
              </a:rPr>
              <a:t>Pietri</a:t>
            </a:r>
            <a:r>
              <a:rPr lang="en-US" sz="1800" dirty="0">
                <a:solidFill>
                  <a:srgbClr val="0070C0"/>
                </a:solidFill>
              </a:rPr>
              <a:t>, E. S.; Anderson, G.; </a:t>
            </a:r>
            <a:r>
              <a:rPr lang="en-US" sz="1800" dirty="0" err="1">
                <a:solidFill>
                  <a:srgbClr val="0070C0"/>
                </a:solidFill>
              </a:rPr>
              <a:t>Moyano-Camihort</a:t>
            </a:r>
            <a:r>
              <a:rPr lang="en-US" sz="1800" dirty="0">
                <a:solidFill>
                  <a:srgbClr val="0070C0"/>
                </a:solidFill>
              </a:rPr>
              <a:t>, K.; Graham, M. J. Increased </a:t>
            </a:r>
            <a:r>
              <a:rPr lang="en-US" sz="1800" dirty="0" err="1">
                <a:solidFill>
                  <a:srgbClr val="0070C0"/>
                </a:solidFill>
              </a:rPr>
              <a:t>Preclass</a:t>
            </a:r>
            <a:r>
              <a:rPr lang="en-US" sz="1800" dirty="0">
                <a:solidFill>
                  <a:srgbClr val="0070C0"/>
                </a:solidFill>
              </a:rPr>
              <a:t> Preparation Underlies Student Outcome Improvement in the Flipped Classroom. </a:t>
            </a:r>
            <a:r>
              <a:rPr lang="en-US" sz="1800" i="1" dirty="0">
                <a:solidFill>
                  <a:srgbClr val="0070C0"/>
                </a:solidFill>
              </a:rPr>
              <a:t>CBE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i="1" dirty="0">
                <a:solidFill>
                  <a:srgbClr val="0070C0"/>
                </a:solidFill>
              </a:rPr>
              <a:t>Life Sci. Educ. </a:t>
            </a:r>
            <a:r>
              <a:rPr lang="en-US" sz="1800" b="1" dirty="0">
                <a:solidFill>
                  <a:srgbClr val="0070C0"/>
                </a:solidFill>
              </a:rPr>
              <a:t>2015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i="1" dirty="0">
                <a:solidFill>
                  <a:srgbClr val="0070C0"/>
                </a:solidFill>
              </a:rPr>
              <a:t>14</a:t>
            </a:r>
            <a:r>
              <a:rPr lang="en-US" sz="1800" dirty="0">
                <a:solidFill>
                  <a:srgbClr val="0070C0"/>
                </a:solidFill>
              </a:rPr>
              <a:t>, ar36 1-8.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782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Potential Improvements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800" dirty="0" smtClean="0">
                <a:solidFill>
                  <a:srgbClr val="0070C0"/>
                </a:solidFill>
              </a:rPr>
              <a:t>Scaffolding</a:t>
            </a:r>
            <a:r>
              <a:rPr lang="en-US" sz="4800" dirty="0">
                <a:solidFill>
                  <a:srgbClr val="0070C0"/>
                </a:solidFill>
              </a:rPr>
              <a:t>!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Build up student mastery through a series of questions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“lecture” </a:t>
            </a:r>
            <a:r>
              <a:rPr lang="en-US" dirty="0" smtClean="0">
                <a:solidFill>
                  <a:srgbClr val="0070C0"/>
                </a:solidFill>
              </a:rPr>
              <a:t>by asking questions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9787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Lessons Learned from General Chemistry 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Increasing Interactions</a:t>
            </a:r>
          </a:p>
          <a:p>
            <a:pPr lvl="1"/>
            <a:r>
              <a:rPr lang="en-US" dirty="0" smtClean="0"/>
              <a:t>Fall semester 2014 CHM 11100 General Chemistry</a:t>
            </a:r>
          </a:p>
          <a:p>
            <a:pPr lvl="2"/>
            <a:r>
              <a:rPr lang="en-US" dirty="0" smtClean="0"/>
              <a:t>No help in the classroom, less instructor interactions w/students</a:t>
            </a:r>
          </a:p>
          <a:p>
            <a:pPr lvl="1"/>
            <a:r>
              <a:rPr lang="en-US" dirty="0" smtClean="0"/>
              <a:t>Spring semesters 2015 and 2016  CHM 11100 </a:t>
            </a:r>
          </a:p>
          <a:p>
            <a:pPr lvl="2"/>
            <a:r>
              <a:rPr lang="en-US" dirty="0" smtClean="0"/>
              <a:t>1 Supplemental Instructor in classroom, more instructor interaction</a:t>
            </a:r>
          </a:p>
          <a:p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38600"/>
            <a:ext cx="3124200" cy="23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/>
              <a:t>Assessment and </a:t>
            </a:r>
            <a:r>
              <a:rPr lang="en-US" sz="3600" dirty="0" smtClean="0"/>
              <a:t>Grades Overall Results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dirty="0" smtClean="0"/>
              <a:t>What do you think happened to the grades the following semesters with increased interactions?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Improved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Became worse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Unchanged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2015: DFW </a:t>
            </a:r>
            <a:r>
              <a:rPr lang="en-US" sz="2400" dirty="0">
                <a:solidFill>
                  <a:srgbClr val="0070C0"/>
                </a:solidFill>
              </a:rPr>
              <a:t>rate the same, but A/B/C score distribution shifted </a:t>
            </a:r>
            <a:r>
              <a:rPr lang="en-US" sz="2400" dirty="0" smtClean="0">
                <a:solidFill>
                  <a:srgbClr val="0070C0"/>
                </a:solidFill>
              </a:rPr>
              <a:t>upwards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2016: </a:t>
            </a:r>
            <a:r>
              <a:rPr lang="en-US" sz="2400">
                <a:solidFill>
                  <a:srgbClr val="0070C0"/>
                </a:solidFill>
              </a:rPr>
              <a:t>DFW </a:t>
            </a:r>
            <a:r>
              <a:rPr lang="en-US" sz="2400" smtClean="0">
                <a:solidFill>
                  <a:srgbClr val="0070C0"/>
                </a:solidFill>
              </a:rPr>
              <a:t>improved, </a:t>
            </a:r>
            <a:r>
              <a:rPr lang="en-US" sz="2400" dirty="0">
                <a:solidFill>
                  <a:srgbClr val="0070C0"/>
                </a:solidFill>
              </a:rPr>
              <a:t>but A/B/C score distribution shifted upwards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53527"/>
            <a:ext cx="3124200" cy="233350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377119"/>
              </p:ext>
            </p:extLst>
          </p:nvPr>
        </p:nvGraphicFramePr>
        <p:xfrm>
          <a:off x="304800" y="2133600"/>
          <a:ext cx="762000" cy="61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CS ChemDraw Drawing" r:id="rId5" imgW="709920" imgH="576720" progId="ChemDraw.Document.6.0">
                  <p:embed/>
                </p:oleObj>
              </mc:Choice>
              <mc:Fallback>
                <p:oleObj name="CS ChemDraw Drawing" r:id="rId5" imgW="709920" imgH="576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2133600"/>
                        <a:ext cx="762000" cy="618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6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Organic Lab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Classroom Assessment Techniques</a:t>
            </a:r>
          </a:p>
          <a:p>
            <a:pPr lvl="1"/>
            <a:r>
              <a:rPr lang="en-US" dirty="0" smtClean="0"/>
              <a:t>Finally applied lab lectures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quiz averages improved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9946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Observations: Instructor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Much time investment required up-front but more efficient over time.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Maybe best to evolve course so that flip doesn’t occur all at once</a:t>
            </a:r>
          </a:p>
          <a:p>
            <a:r>
              <a:rPr lang="en-US" sz="3600" dirty="0" smtClean="0"/>
              <a:t>Flipping </a:t>
            </a:r>
            <a:r>
              <a:rPr lang="en-US" sz="3600" dirty="0"/>
              <a:t>the class does not involve sacrificing content.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749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MOOCs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Massive Open Online Courses</a:t>
            </a:r>
          </a:p>
          <a:p>
            <a:pPr lvl="1"/>
            <a:r>
              <a:rPr lang="en-US" sz="2400" dirty="0" smtClean="0"/>
              <a:t>Can university professors be replaced? Should courses be taught a different way?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3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276600"/>
            <a:ext cx="4291013" cy="25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Observations: Students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Students </a:t>
            </a:r>
            <a:r>
              <a:rPr lang="en-US" sz="3600" dirty="0"/>
              <a:t>may resist flipped learning.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Some uncertainty at first but very little </a:t>
            </a:r>
            <a:r>
              <a:rPr lang="en-US" dirty="0" smtClean="0">
                <a:solidFill>
                  <a:srgbClr val="0070C0"/>
                </a:solidFill>
              </a:rPr>
              <a:t>pushback</a:t>
            </a:r>
          </a:p>
          <a:p>
            <a:r>
              <a:rPr lang="en-US" sz="3600" dirty="0"/>
              <a:t>Very little review in face to face </a:t>
            </a:r>
            <a:r>
              <a:rPr lang="en-US" sz="3600" dirty="0" smtClean="0"/>
              <a:t>classes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Varies with class</a:t>
            </a:r>
          </a:p>
          <a:p>
            <a:r>
              <a:rPr lang="en-US" sz="3600" dirty="0"/>
              <a:t>More interactions with students after class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Suggested ways to improve online lectures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660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Observations: Instructor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/>
              <a:t>Allowed for increased </a:t>
            </a:r>
            <a:r>
              <a:rPr lang="en-US" sz="3600" dirty="0" smtClean="0"/>
              <a:t>rigor and more explanations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More </a:t>
            </a:r>
            <a:r>
              <a:rPr lang="en-US" sz="3600" dirty="0"/>
              <a:t>flexibility in pacing material</a:t>
            </a:r>
          </a:p>
          <a:p>
            <a:endParaRPr lang="en-US" sz="36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B0F0"/>
              </a:solidFill>
            </a:endParaRPr>
          </a:p>
          <a:p>
            <a:endParaRPr lang="en-US" sz="3600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7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Majority of students prefer flipped class</a:t>
            </a:r>
          </a:p>
          <a:p>
            <a:endParaRPr lang="en-US" dirty="0" smtClean="0"/>
          </a:p>
          <a:p>
            <a:r>
              <a:rPr lang="en-US" dirty="0" smtClean="0"/>
              <a:t>Student did meet more fellow students</a:t>
            </a:r>
          </a:p>
          <a:p>
            <a:pPr lvl="1"/>
            <a:r>
              <a:rPr lang="en-US" dirty="0" smtClean="0"/>
              <a:t>Effect on retention and graduation?</a:t>
            </a:r>
          </a:p>
          <a:p>
            <a:endParaRPr lang="en-US" dirty="0" smtClean="0"/>
          </a:p>
          <a:p>
            <a:r>
              <a:rPr lang="en-US" dirty="0" smtClean="0"/>
              <a:t>Comparable grades but can be improved</a:t>
            </a:r>
          </a:p>
          <a:p>
            <a:r>
              <a:rPr lang="en-US" dirty="0" smtClean="0"/>
              <a:t>How can you do it? 		</a:t>
            </a:r>
            <a:endParaRPr lang="en-US" sz="48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844606"/>
            <a:ext cx="2819400" cy="105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Thanks!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dirty="0" smtClean="0"/>
              <a:t>Center for Enhancement of Learning and Teaching </a:t>
            </a:r>
          </a:p>
          <a:p>
            <a:pPr lvl="1"/>
            <a:r>
              <a:rPr lang="en-US" dirty="0" smtClean="0"/>
              <a:t>Gail </a:t>
            </a:r>
            <a:r>
              <a:rPr lang="en-US" dirty="0" err="1" smtClean="0"/>
              <a:t>Rathbun</a:t>
            </a:r>
            <a:endParaRPr lang="en-US" dirty="0" smtClean="0"/>
          </a:p>
          <a:p>
            <a:pPr lvl="1"/>
            <a:r>
              <a:rPr lang="en-US" dirty="0" err="1" smtClean="0"/>
              <a:t>Ludwika</a:t>
            </a:r>
            <a:r>
              <a:rPr lang="en-US" dirty="0" smtClean="0"/>
              <a:t> Goodson</a:t>
            </a:r>
          </a:p>
          <a:p>
            <a:pPr lvl="1"/>
            <a:r>
              <a:rPr lang="en-US" dirty="0" smtClean="0"/>
              <a:t>Stephanie Stephenson</a:t>
            </a:r>
          </a:p>
          <a:p>
            <a:r>
              <a:rPr lang="en-US" sz="2800" dirty="0" smtClean="0"/>
              <a:t>ITS</a:t>
            </a:r>
          </a:p>
          <a:p>
            <a:pPr lvl="1"/>
            <a:r>
              <a:rPr lang="en-US" dirty="0" smtClean="0"/>
              <a:t>Mike Phillips</a:t>
            </a:r>
          </a:p>
          <a:p>
            <a:r>
              <a:rPr lang="en-US" sz="2800" dirty="0" smtClean="0"/>
              <a:t>SI: Ian Gatchell and Rachel Maibach!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watched the lectures before lecture topics were discussed in class.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641567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</a:rPr>
                        <a:t>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</a:rPr>
                        <a:t>23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</a:rPr>
                        <a:t>22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Times New Roman"/>
                        </a:rPr>
                        <a:t>63 (71%)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</a:rPr>
                        <a:t>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</a:rPr>
                        <a:t>16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Times New Roman"/>
                        </a:rPr>
                        <a:t>29 (69%)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5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I prefer being able to watch the lectures online rather than in person because I can watch them more than once if necessary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2325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(89%)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29 (76%)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9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I prefer watching the online lectures because it allows more time to work on difficult problems and concepts in class.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88439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(76%)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29 (76%)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9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I prefer live lectures in class because I can ask questions when a difficult concept comes </a:t>
            </a:r>
            <a:r>
              <a:rPr lang="en-US" dirty="0" smtClean="0"/>
              <a:t>up.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36400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(29%)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29 (38%)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0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 I worked out the online homework problems on my own before submitting the final </a:t>
            </a:r>
            <a:r>
              <a:rPr lang="en-US" dirty="0" smtClean="0"/>
              <a:t>answers.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47604"/>
              </p:ext>
            </p:extLst>
          </p:nvPr>
        </p:nvGraphicFramePr>
        <p:xfrm>
          <a:off x="762000" y="2971800"/>
          <a:ext cx="8077198" cy="245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(63%)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7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(80%)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 I worked with others to finish the online homework before submitting it.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442061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(33%)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(59%)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7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Recorded Lectures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Around for a long time</a:t>
            </a:r>
          </a:p>
          <a:p>
            <a:pPr lvl="1"/>
            <a:r>
              <a:rPr lang="en-US" dirty="0" smtClean="0"/>
              <a:t>What’s different</a:t>
            </a:r>
          </a:p>
          <a:p>
            <a:r>
              <a:rPr lang="en-US" dirty="0" smtClean="0"/>
              <a:t>Much easier to access and watch anywhere</a:t>
            </a:r>
          </a:p>
          <a:p>
            <a:r>
              <a:rPr lang="en-US" dirty="0" smtClean="0"/>
              <a:t>Easier to watch repeatedly</a:t>
            </a:r>
          </a:p>
          <a:p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501496"/>
            <a:ext cx="4267200" cy="2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 I just received answers from others to submit the online homework.  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73571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(8%)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(4%)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9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 I believe that I learned material better with the current format than I would have if the course had been presented in the traditional format.</a:t>
            </a:r>
            <a:r>
              <a:rPr lang="en-US" dirty="0" smtClean="0"/>
              <a:t> </a:t>
            </a:r>
            <a:r>
              <a:rPr lang="en-US" dirty="0"/>
              <a:t>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83647"/>
              </p:ext>
            </p:extLst>
          </p:nvPr>
        </p:nvGraphicFramePr>
        <p:xfrm>
          <a:off x="762000" y="31242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(73%)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(59%)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2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I believe that I am getting a better grade than I would have if the course had been presented in the traditional format.</a:t>
            </a:r>
            <a:r>
              <a:rPr lang="en-US" dirty="0" smtClean="0"/>
              <a:t> </a:t>
            </a:r>
            <a:r>
              <a:rPr lang="en-US" dirty="0"/>
              <a:t>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70777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(61%)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(48%)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3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I learn the material better when I can work on problems with other students during class.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0492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(73%)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(74%)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5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I understand the material better when I can work on problems with other students during class.     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66457"/>
              </p:ext>
            </p:extLst>
          </p:nvPr>
        </p:nvGraphicFramePr>
        <p:xfrm>
          <a:off x="838200" y="28956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(66%)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(50%)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1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I learned how to approach organic chemistry from my classmates.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9489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(27%)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(42%)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4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I got to know more classmates in this class than I would have in a traditional format.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75104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(57%)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(62%)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9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The current format makes the class more enjoyable than the traditional format.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86355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 (69%)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 (74%)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3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The current format should be continued for organic chemistry.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694719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 (82%)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 (74%)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Overall I have had few problems using </a:t>
            </a:r>
            <a:r>
              <a:rPr lang="en-US" dirty="0" err="1"/>
              <a:t>Tegrity</a:t>
            </a:r>
            <a:r>
              <a:rPr lang="en-US" dirty="0" smtClean="0"/>
              <a:t>. (online lecture software)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10957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 (67%)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 (67%)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Other Benefits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/>
              <a:t>Retention</a:t>
            </a:r>
          </a:p>
          <a:p>
            <a:pPr lvl="1"/>
            <a:r>
              <a:rPr lang="en-US" dirty="0" smtClean="0"/>
              <a:t>In specific class</a:t>
            </a:r>
          </a:p>
          <a:p>
            <a:pPr lvl="1"/>
            <a:r>
              <a:rPr lang="en-US" dirty="0" smtClean="0"/>
              <a:t>At university</a:t>
            </a:r>
          </a:p>
          <a:p>
            <a:r>
              <a:rPr lang="en-US" sz="3600" dirty="0" smtClean="0"/>
              <a:t>Interactive learning</a:t>
            </a:r>
          </a:p>
          <a:p>
            <a:pPr lvl="1"/>
            <a:r>
              <a:rPr lang="en-US" dirty="0" smtClean="0"/>
              <a:t>Interactions that build relationships</a:t>
            </a:r>
          </a:p>
          <a:p>
            <a:pPr lvl="2"/>
            <a:r>
              <a:rPr lang="en-US" dirty="0" smtClean="0"/>
              <a:t>Students and professors</a:t>
            </a:r>
          </a:p>
          <a:p>
            <a:pPr lvl="2"/>
            <a:r>
              <a:rPr lang="en-US" dirty="0" smtClean="0"/>
              <a:t>Others students</a:t>
            </a:r>
            <a:endParaRPr lang="en-US" dirty="0"/>
          </a:p>
          <a:p>
            <a:r>
              <a:rPr lang="en-US" sz="2400" dirty="0">
                <a:solidFill>
                  <a:srgbClr val="0070C0"/>
                </a:solidFill>
              </a:rPr>
              <a:t>Smith, K. A., Sheppard, S. R., Johnson, D. W., Johnson, R.T </a:t>
            </a:r>
            <a:r>
              <a:rPr lang="en-US" sz="2400" i="1" dirty="0">
                <a:solidFill>
                  <a:srgbClr val="0070C0"/>
                </a:solidFill>
              </a:rPr>
              <a:t>Journal of Engineering Education,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94</a:t>
            </a:r>
            <a:r>
              <a:rPr lang="en-US" sz="2400" dirty="0">
                <a:solidFill>
                  <a:srgbClr val="0070C0"/>
                </a:solidFill>
              </a:rPr>
              <a:t>, No. 1 </a:t>
            </a:r>
            <a:r>
              <a:rPr lang="en-US" sz="2400" i="1" dirty="0">
                <a:solidFill>
                  <a:srgbClr val="0070C0"/>
                </a:solidFill>
              </a:rPr>
              <a:t>2005</a:t>
            </a:r>
            <a:r>
              <a:rPr lang="en-US" sz="2400" dirty="0">
                <a:solidFill>
                  <a:srgbClr val="0070C0"/>
                </a:solidFill>
              </a:rPr>
              <a:t>, 87-101.</a:t>
            </a:r>
          </a:p>
        </p:txBody>
      </p:sp>
    </p:spTree>
    <p:extLst>
      <p:ext uri="{BB962C8B-B14F-4D97-AF65-F5344CB8AC3E}">
        <p14:creationId xmlns:p14="http://schemas.microsoft.com/office/powerpoint/2010/main" val="14806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Overall, I had few problems using Blackboard to access course material</a:t>
            </a:r>
            <a:r>
              <a:rPr lang="en-US" dirty="0" smtClean="0"/>
              <a:t>. (course management system)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dirty="0">
              <a:latin typeface="Arial" panose="020B0604020202020204" pitchFamily="34" charset="0"/>
            </a:endParaRPr>
          </a:p>
          <a:p>
            <a:pPr marL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dirty="0">
              <a:latin typeface="Arial" panose="020B0604020202020204" pitchFamily="34" charset="0"/>
            </a:endParaRPr>
          </a:p>
          <a:p>
            <a:pPr marL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dirty="0">
              <a:latin typeface="Arial" panose="020B0604020202020204" pitchFamily="34" charset="0"/>
            </a:endParaRPr>
          </a:p>
          <a:p>
            <a:pPr marL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dirty="0">
              <a:latin typeface="Arial" panose="020B0604020202020204" pitchFamily="34" charset="0"/>
            </a:endParaRPr>
          </a:p>
          <a:p>
            <a:pPr marL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dirty="0">
              <a:latin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491624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 (72%)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 (74%)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3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Overall, I had few problems submitting the online homework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8076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 (75%)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 (78%)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I prefer that the textbook is optional.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89483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 (80%)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 (78%)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4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The availability of the optional textbook at the library was </a:t>
            </a:r>
            <a:r>
              <a:rPr lang="en-US" dirty="0" smtClean="0"/>
              <a:t>sufficient.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2055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(52%)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(44%)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0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 I used other textbooks to learn the material. Please specify on the back of this survey I used other textbooks to learn the material.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518830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(16%)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(15%)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9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Student Survey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 I used other online lectures to learn the material. Please specify on the back of this survey.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188444"/>
              </p:ext>
            </p:extLst>
          </p:nvPr>
        </p:nvGraphicFramePr>
        <p:xfrm>
          <a:off x="762000" y="2971800"/>
          <a:ext cx="8077198" cy="24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848"/>
                <a:gridCol w="1349848"/>
                <a:gridCol w="1349848"/>
                <a:gridCol w="1349848"/>
                <a:gridCol w="1350759"/>
                <a:gridCol w="1327047"/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Strongly 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Neutral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Strongly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Agree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 (% 4+5)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(30%)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(15%)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7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Scores Fall 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sz="36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87666"/>
              </p:ext>
            </p:extLst>
          </p:nvPr>
        </p:nvGraphicFramePr>
        <p:xfrm>
          <a:off x="457198" y="2209802"/>
          <a:ext cx="7848603" cy="2743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8770"/>
                <a:gridCol w="1338425"/>
                <a:gridCol w="1289250"/>
                <a:gridCol w="1212206"/>
                <a:gridCol w="1110574"/>
                <a:gridCol w="979437"/>
                <a:gridCol w="799941"/>
              </a:tblGrid>
              <a:tr h="1567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Quiz Total Average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 Average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Final Exam Average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 Total Points (550)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 % Grade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Letter </a:t>
                      </a:r>
                      <a:r>
                        <a:rPr lang="en-US" sz="1800" dirty="0" smtClean="0">
                          <a:effectLst/>
                        </a:rPr>
                        <a:t>Grade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18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73.7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74.6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97.4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405.4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73.7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18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78.1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79.1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102.4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429.3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78.0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C+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18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72.6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79.5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95.7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404.5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73.5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Scores Spring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sz="36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88173"/>
              </p:ext>
            </p:extLst>
          </p:nvPr>
        </p:nvGraphicFramePr>
        <p:xfrm>
          <a:off x="457198" y="2209802"/>
          <a:ext cx="7848603" cy="2743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8770"/>
                <a:gridCol w="1338425"/>
                <a:gridCol w="1289250"/>
                <a:gridCol w="1212206"/>
                <a:gridCol w="1110574"/>
                <a:gridCol w="979437"/>
                <a:gridCol w="799941"/>
              </a:tblGrid>
              <a:tr h="1567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Quiz Total Average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 Average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Final Exam Average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 Total Points (550)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ACS Raw Score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Letter </a:t>
                      </a:r>
                      <a:r>
                        <a:rPr lang="en-US" sz="1800" dirty="0" smtClean="0">
                          <a:effectLst/>
                        </a:rPr>
                        <a:t>Grade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18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2014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76.0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75.3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97.4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405.4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36.1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C+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18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2013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72.5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75.4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102.4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429.3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36.9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C+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18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2012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75.5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73.6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95.7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404.5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35.1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C+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1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Arial" charset="0"/>
              </a:rPr>
              <a:t>NMR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aseline="30000" dirty="0" smtClean="0">
                <a:latin typeface="Arial" charset="0"/>
                <a:cs typeface="Arial" charset="0"/>
              </a:rPr>
              <a:t>    1</a:t>
            </a:r>
            <a:r>
              <a:rPr lang="en-US" sz="2800" dirty="0" smtClean="0">
                <a:latin typeface="Arial" charset="0"/>
                <a:cs typeface="Arial" charset="0"/>
              </a:rPr>
              <a:t>H NMR allows following information to be determined about a molecule 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 what types of H atoms (protons) are present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		e.g. 	-C</a:t>
            </a:r>
            <a:r>
              <a:rPr lang="en-US" sz="28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H</a:t>
            </a:r>
            <a:r>
              <a:rPr lang="en-US" sz="2800" baseline="-3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</a:t>
            </a:r>
            <a:r>
              <a:rPr lang="en-US" sz="2800" dirty="0" smtClean="0">
                <a:latin typeface="Arial" charset="0"/>
                <a:cs typeface="Arial" charset="0"/>
              </a:rPr>
              <a:t>-CH</a:t>
            </a:r>
            <a:r>
              <a:rPr lang="en-US" sz="2800" baseline="-30000" dirty="0" smtClean="0">
                <a:latin typeface="Arial" charset="0"/>
                <a:cs typeface="Arial" charset="0"/>
              </a:rPr>
              <a:t>3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			-C</a:t>
            </a:r>
            <a:r>
              <a:rPr lang="en-US" sz="28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H</a:t>
            </a:r>
            <a:r>
              <a:rPr lang="en-US" sz="2800" baseline="-3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</a:t>
            </a:r>
            <a:r>
              <a:rPr lang="en-US" sz="2800" dirty="0" smtClean="0">
                <a:latin typeface="Arial" charset="0"/>
                <a:cs typeface="Arial" charset="0"/>
              </a:rPr>
              <a:t>-O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			-C</a:t>
            </a:r>
            <a:r>
              <a:rPr lang="en-US" sz="28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H</a:t>
            </a:r>
            <a:r>
              <a:rPr lang="en-US" sz="2800" baseline="-3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</a:t>
            </a:r>
            <a:r>
              <a:rPr lang="en-US" sz="2800" dirty="0" smtClean="0">
                <a:latin typeface="Arial" charset="0"/>
                <a:cs typeface="Arial" charset="0"/>
              </a:rPr>
              <a:t>-Cl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 # of H atoms (protons) that are present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# of H atoms nearby to absorbing protons (spin splitting) </a:t>
            </a:r>
            <a:endParaRPr lang="en-US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56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 Lecture 28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2 + 3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peak at 9.95 ppm is the absorption for which proton?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ppm?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73" y="2438400"/>
            <a:ext cx="5905500" cy="433387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87388" y="3349625"/>
          <a:ext cx="2498725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CS ChemDraw Drawing" r:id="rId4" imgW="1895400" imgH="1660320" progId="ChemDraw.Document.6.0">
                  <p:embed/>
                </p:oleObj>
              </mc:Choice>
              <mc:Fallback>
                <p:oleObj name="CS ChemDraw Drawing" r:id="rId4" imgW="1895400" imgH="1660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388" y="3349625"/>
                        <a:ext cx="2498725" cy="219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911800"/>
            <a:ext cx="457200" cy="592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3657600"/>
            <a:ext cx="474229" cy="614675"/>
          </a:xfrm>
          <a:prstGeom prst="rect">
            <a:avLst/>
          </a:prstGeom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38802"/>
            <a:ext cx="381000" cy="40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13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Traditional </a:t>
            </a:r>
            <a:r>
              <a:rPr lang="en-US" dirty="0" smtClean="0"/>
              <a:t>Lecture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en-US" dirty="0" smtClean="0"/>
              <a:t>Students read text before lecture (maybe)</a:t>
            </a:r>
          </a:p>
          <a:p>
            <a:pPr lvl="1"/>
            <a:r>
              <a:rPr lang="en-US" dirty="0"/>
              <a:t>Lecture given in traditional </a:t>
            </a:r>
            <a:r>
              <a:rPr lang="en-US" dirty="0" smtClean="0"/>
              <a:t>manner</a:t>
            </a:r>
          </a:p>
          <a:p>
            <a:pPr lvl="1"/>
            <a:r>
              <a:rPr lang="en-US" dirty="0"/>
              <a:t>After class, students work on assignments</a:t>
            </a:r>
            <a:endParaRPr lang="en-US" sz="2400" dirty="0"/>
          </a:p>
          <a:p>
            <a:pPr lvl="2"/>
            <a:r>
              <a:rPr lang="en-US" dirty="0"/>
              <a:t>May work together</a:t>
            </a:r>
            <a:endParaRPr lang="en-US" sz="2000" dirty="0"/>
          </a:p>
          <a:p>
            <a:pPr lvl="2"/>
            <a:r>
              <a:rPr lang="en-US" dirty="0"/>
              <a:t>May ask instructor questions</a:t>
            </a:r>
            <a:endParaRPr lang="en-US" sz="2000" dirty="0"/>
          </a:p>
          <a:p>
            <a:pPr lvl="1"/>
            <a:r>
              <a:rPr lang="en-US" dirty="0" smtClean="0"/>
              <a:t>Problems </a:t>
            </a:r>
            <a:r>
              <a:rPr lang="en-US" dirty="0"/>
              <a:t>in understanding not recognized until homework turned in or quiz/exam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8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 Lecture 28 Questions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4,5,6,7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2" y="1066800"/>
            <a:ext cx="7750838" cy="56881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24000" y="1322284"/>
          <a:ext cx="2057400" cy="3994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CS ChemDraw Drawing" r:id="rId4" imgW="1683000" imgH="3267000" progId="ChemDraw.Document.6.0">
                  <p:embed/>
                </p:oleObj>
              </mc:Choice>
              <mc:Fallback>
                <p:oleObj name="CS ChemDraw Drawing" r:id="rId4" imgW="1683000" imgH="3267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1322284"/>
                        <a:ext cx="2057400" cy="3994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 Lecture 28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2" y="1066800"/>
            <a:ext cx="7750838" cy="56881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219200" y="3457431"/>
          <a:ext cx="4058024" cy="809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CS ChemDraw Drawing" r:id="rId4" imgW="2808000" imgH="560520" progId="ChemDraw.Document.6.0">
                  <p:embed/>
                </p:oleObj>
              </mc:Choice>
              <mc:Fallback>
                <p:oleObj name="CS ChemDraw Drawing" r:id="rId4" imgW="2808000" imgH="560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3457431"/>
                        <a:ext cx="4058024" cy="809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4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481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Question 9 The molecular formula for this compound is C</a:t>
            </a:r>
            <a:r>
              <a:rPr lang="en-US" sz="1800" baseline="-25000" dirty="0" smtClean="0">
                <a:latin typeface="Arial" charset="0"/>
              </a:rPr>
              <a:t>6</a:t>
            </a:r>
            <a:r>
              <a:rPr lang="en-US" sz="1800" dirty="0" smtClean="0">
                <a:latin typeface="Arial" charset="0"/>
              </a:rPr>
              <a:t>H</a:t>
            </a:r>
            <a:r>
              <a:rPr lang="en-US" sz="1800" baseline="-25000" dirty="0" smtClean="0">
                <a:latin typeface="Arial" charset="0"/>
              </a:rPr>
              <a:t>14</a:t>
            </a:r>
            <a:r>
              <a:rPr lang="en-US" sz="1800" dirty="0" smtClean="0">
                <a:latin typeface="Arial" charset="0"/>
              </a:rPr>
              <a:t>O.  What is the structure of the compound?</a:t>
            </a:r>
          </a:p>
        </p:txBody>
      </p:sp>
      <p:pic>
        <p:nvPicPr>
          <p:cNvPr id="2052" name="Picture 4" descr="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228600"/>
            <a:ext cx="77724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5" name="Object 22"/>
          <p:cNvGraphicFramePr>
            <a:graphicFrameLocks noChangeAspect="1"/>
          </p:cNvGraphicFramePr>
          <p:nvPr/>
        </p:nvGraphicFramePr>
        <p:xfrm>
          <a:off x="3733800" y="1676400"/>
          <a:ext cx="365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" name="CS ChemDraw Drawing" r:id="rId5" imgW="136478" imgH="195618" progId="ChemDraw.Document.6.0">
                  <p:embed/>
                </p:oleObj>
              </mc:Choice>
              <mc:Fallback>
                <p:oleObj name="CS ChemDraw Drawing" r:id="rId5" imgW="136478" imgH="19561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365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97" name="Object 29"/>
          <p:cNvGraphicFramePr>
            <a:graphicFrameLocks noChangeAspect="1"/>
          </p:cNvGraphicFramePr>
          <p:nvPr>
            <p:extLst/>
          </p:nvPr>
        </p:nvGraphicFramePr>
        <p:xfrm>
          <a:off x="5029200" y="1752600"/>
          <a:ext cx="533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9" name="CS ChemDraw Drawing" r:id="rId7" imgW="2134614" imgH="179533" progId="ChemDraw.Document.6.0">
                  <p:embed/>
                </p:oleObj>
              </mc:Choice>
              <mc:Fallback>
                <p:oleObj name="CS ChemDraw Drawing" r:id="rId7" imgW="2134614" imgH="17953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52600"/>
                        <a:ext cx="5334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14" name="Picture 1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00057"/>
            <a:ext cx="449899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31" name="Picture 18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38" y="1219201"/>
            <a:ext cx="31536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9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 Lecture 28 Question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Which two elements cause protons to have broad peaks in 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 NMR.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76701"/>
            <a:ext cx="2209800" cy="70422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906587" y="4895226"/>
          <a:ext cx="6086465" cy="169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CS ChemDraw Drawing" r:id="rId4" imgW="5330880" imgH="1482840" progId="ChemDraw.Document.6.0">
                  <p:embed/>
                </p:oleObj>
              </mc:Choice>
              <mc:Fallback>
                <p:oleObj name="CS ChemDraw Drawing" r:id="rId4" imgW="5330880" imgH="1482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6587" y="4895226"/>
                        <a:ext cx="6086465" cy="169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4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 Lecture 28 Question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structure tends to appear as 2 doublets in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HNMR?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61827" y="3581400"/>
          <a:ext cx="8220346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CS ChemDraw Drawing" r:id="rId3" imgW="6343920" imgH="1411920" progId="ChemDraw.Document.6.0">
                  <p:embed/>
                </p:oleObj>
              </mc:Choice>
              <mc:Fallback>
                <p:oleObj name="CS ChemDraw Drawing" r:id="rId3" imgW="6343920" imgH="1411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827" y="3581400"/>
                        <a:ext cx="8220346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86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6207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TONE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20782"/>
            <a:ext cx="5257800" cy="67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04800" y="3124200"/>
          <a:ext cx="23272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CS ChemDraw Drawing" r:id="rId4" imgW="2326802" imgH="794978" progId="ChemDraw.Document.6.0">
                  <p:embed/>
                </p:oleObj>
              </mc:Choice>
              <mc:Fallback>
                <p:oleObj name="CS ChemDraw Drawing" r:id="rId4" imgW="2326802" imgH="7949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124200"/>
                        <a:ext cx="2327275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2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ETONE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245"/>
            <a:ext cx="5181600" cy="67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-34636" y="3374572"/>
          <a:ext cx="4815242" cy="104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CS ChemDraw Drawing" r:id="rId4" imgW="3767040" imgH="817920" progId="ChemDraw.Document.6.0">
                  <p:embed/>
                </p:oleObj>
              </mc:Choice>
              <mc:Fallback>
                <p:oleObj name="CS ChemDraw Drawing" r:id="rId4" imgW="3767040" imgH="817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4636" y="3374572"/>
                        <a:ext cx="4815242" cy="1045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06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Scaffolding Electrophilic Addition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55555"/>
                </a:solidFill>
                <a:latin typeface="Trebuchet MS" panose="020B0603020202020204" pitchFamily="34" charset="0"/>
              </a:rPr>
              <a:t>Product </a:t>
            </a: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of the addition of HX to a symmetrical alkene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Mechanism of addition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HOMO and LUMO in each step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Acid catalyzed hydration of a symmetrical alkene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Mechanism of acid catalyzed hydration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Role of the acid catalyst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555555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6021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Addition of HX to an unsymmetrical alkene: 2-methylpropene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555555"/>
                </a:solidFill>
                <a:latin typeface="Trebuchet MS" panose="020B0603020202020204" pitchFamily="34" charset="0"/>
              </a:rPr>
              <a:t>Regiochemistry</a:t>
            </a: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 and Markovnikov's rule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Carbocation stability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Inductive effects, </a:t>
            </a:r>
            <a:r>
              <a:rPr lang="en-US" dirty="0" err="1">
                <a:solidFill>
                  <a:srgbClr val="555555"/>
                </a:solidFill>
                <a:latin typeface="Trebuchet MS" panose="020B0603020202020204" pitchFamily="34" charset="0"/>
              </a:rPr>
              <a:t>hyperconjugation</a:t>
            </a: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, polarizability and alkyl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Resonance effects and addition to vinyl halides and vinyl ethers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Scaffolding Electrophilic Addition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Stereochemistry of addition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Formation of both enantiomers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What happens if there is no good nucleophile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555555"/>
                </a:solidFill>
                <a:latin typeface="Trebuchet MS" panose="020B0603020202020204" pitchFamily="34" charset="0"/>
              </a:rPr>
              <a:t>Carbocationic</a:t>
            </a: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 polymerization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Lewis acids and initiation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Suitable alkenes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6021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55555"/>
                </a:solidFill>
                <a:latin typeface="Trebuchet MS" panose="020B0603020202020204" pitchFamily="34" charset="0"/>
              </a:rPr>
              <a:t>Carbocation </a:t>
            </a: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rearrangements and addition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Preference for more substituted carbocation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Trebuchet MS" panose="020B0603020202020204" pitchFamily="34" charset="0"/>
              </a:rPr>
              <a:t>Carbocation rearrangements and ring expansion and contraction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Organic Chemistry IPFW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“Traditional lecture”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Clickers questions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~ 3 per class with peer to peer problem solving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Review sessions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/>
              <a:t>2x per week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/>
              <a:t>Peer to peer problem solving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/>
              <a:t>~40% of class attended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/>
              <a:t>Arrangements for those who could not attend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Lectures recorded on </a:t>
            </a:r>
            <a:r>
              <a:rPr lang="en-US" dirty="0" err="1" smtClean="0"/>
              <a:t>Tegrity</a:t>
            </a:r>
            <a:r>
              <a:rPr lang="en-US" dirty="0" smtClean="0"/>
              <a:t> for subsequent viewing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143000"/>
            <a:ext cx="1591194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Organic Chemistry IPFW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2296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/>
              <a:t>Is this a flipped class?</a:t>
            </a:r>
          </a:p>
          <a:p>
            <a:pPr marL="514350" indent="-514350">
              <a:buAutoNum type="alphaUcPeriod"/>
            </a:pPr>
            <a:r>
              <a:rPr lang="en-US" dirty="0" smtClean="0"/>
              <a:t>Yes </a:t>
            </a:r>
          </a:p>
          <a:p>
            <a:pPr marL="514350" indent="-514350">
              <a:buAutoNum type="alphaUcPeriod"/>
            </a:pPr>
            <a:r>
              <a:rPr lang="en-US" dirty="0" smtClean="0"/>
              <a:t>No</a:t>
            </a:r>
          </a:p>
          <a:p>
            <a:pPr marL="514350" indent="-514350">
              <a:buAutoNum type="alphaUcPeriod"/>
            </a:pPr>
            <a:r>
              <a:rPr lang="en-US" dirty="0" smtClean="0"/>
              <a:t>Partially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143000"/>
            <a:ext cx="1591194" cy="271295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099219"/>
              </p:ext>
            </p:extLst>
          </p:nvPr>
        </p:nvGraphicFramePr>
        <p:xfrm>
          <a:off x="304800" y="3567823"/>
          <a:ext cx="7096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CS ChemDraw Drawing" r:id="rId5" imgW="709920" imgH="576720" progId="ChemDraw.Document.6.0">
                  <p:embed/>
                </p:oleObj>
              </mc:Choice>
              <mc:Fallback>
                <p:oleObj name="CS ChemDraw Drawing" r:id="rId5" imgW="709920" imgH="57672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67823"/>
                        <a:ext cx="7096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9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lickers in Organic Chemsitr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Introduction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Classroom Assessment Techniques (CATs)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Example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Benefits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Benefits&amp;quot;&quot;/&gt;&lt;property id=&quot;20307&quot; value=&quot;263&quot;/&gt;&lt;/object&gt;&lt;object type=&quot;3&quot; unique_id=&quot;10010&quot;&gt;&lt;property id=&quot;20148&quot; value=&quot;5&quot;/&gt;&lt;property id=&quot;20300&quot; value=&quot;Slide 8 - &amp;quot;Types of Questions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Types of Questions&amp;quot;&quot;/&gt;&lt;property id=&quot;20307&quot; value=&quot;265&quot;/&gt;&lt;/object&gt;&lt;object type=&quot;3&quot; unique_id=&quot;10012&quot;&gt;&lt;property id=&quot;20148&quot; value=&quot;5&quot;/&gt;&lt;property id=&quot;20300&quot; value=&quot;Slide 10 - &amp;quot;Types of Questions&amp;quot;&quot;/&gt;&lt;property id=&quot;20307&quot; value=&quot;266&quot;/&gt;&lt;/object&gt;&lt;object type=&quot;3&quot; unique_id=&quot;10013&quot;&gt;&lt;property id=&quot;20148&quot; value=&quot;5&quot;/&gt;&lt;property id=&quot;20300&quot; value=&quot;Slide 11 - &amp;quot;Types of Questions&amp;quot;&quot;/&gt;&lt;property id=&quot;20307&quot; value=&quot;267&quot;/&gt;&lt;/object&gt;&lt;object type=&quot;3&quot; unique_id=&quot;10014&quot;&gt;&lt;property id=&quot;20148&quot; value=&quot;5&quot;/&gt;&lt;property id=&quot;20300&quot; value=&quot;Slide 12 - &amp;quot;Practices&amp;quot;&quot;/&gt;&lt;property id=&quot;20307&quot; value=&quot;268&quot;/&gt;&lt;/object&gt;&lt;object type=&quot;3&quot; unique_id=&quot;10067&quot;&gt;&lt;property id=&quot;20148&quot; value=&quot;5&quot;/&gt;&lt;property id=&quot;20300&quot; value=&quot;Slide 7 - &amp;quot;Benefits&amp;quot;&quot;/&gt;&lt;property id=&quot;20307&quot; value=&quot;269&quot;/&gt;&lt;/object&gt;&lt;object type=&quot;3&quot; unique_id=&quot;10124&quot;&gt;&lt;property id=&quot;20148&quot; value=&quot;5&quot;/&gt;&lt;property id=&quot;20300&quot; value=&quot;Slide 13 - &amp;quot;Practices&amp;quot;&quot;/&gt;&lt;property id=&quot;20307&quot; value=&quot;270&quot;/&gt;&lt;/object&gt;&lt;object type=&quot;3&quot; unique_id=&quot;10125&quot;&gt;&lt;property id=&quot;20148&quot; value=&quot;5&quot;/&gt;&lt;property id=&quot;20300&quot; value=&quot;Slide 14 - &amp;quot;Practices&amp;quot;&quot;/&gt;&lt;property id=&quot;20307&quot; value=&quot;271&quot;/&gt;&lt;/object&gt;&lt;object type=&quot;3&quot; unique_id=&quot;10174&quot;&gt;&lt;property id=&quot;20148&quot; value=&quot;5&quot;/&gt;&lt;property id=&quot;20300&quot; value=&quot;Slide 15 - &amp;quot;Practices&amp;quot;&quot;/&gt;&lt;property id=&quot;20307&quot; value=&quot;272&quot;/&gt;&lt;/object&gt;&lt;object type=&quot;3&quot; unique_id=&quot;10294&quot;&gt;&lt;property id=&quot;20148&quot; value=&quot;5&quot;/&gt;&lt;property id=&quot;20300&quot; value=&quot;Slide 16 - &amp;quot;Practices&amp;quot;&quot;/&gt;&lt;property id=&quot;20307&quot; value=&quot;273&quot;/&gt;&lt;/object&gt;&lt;object type=&quot;3&quot; unique_id=&quot;10349&quot;&gt;&lt;property id=&quot;20148&quot; value=&quot;5&quot;/&gt;&lt;property id=&quot;20300&quot; value=&quot;Slide 17 - &amp;quot;Thanks &amp;quot;&quot;/&gt;&lt;property id=&quot;20307&quot; value=&quot;274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4840</TotalTime>
  <Words>3203</Words>
  <Application>Microsoft Office PowerPoint</Application>
  <PresentationFormat>On-screen Show (4:3)</PresentationFormat>
  <Paragraphs>1202</Paragraphs>
  <Slides>78</Slides>
  <Notes>68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Office Theme</vt:lpstr>
      <vt:lpstr>Default Design</vt:lpstr>
      <vt:lpstr>CS ChemDraw Drawing</vt:lpstr>
      <vt:lpstr>Transformation of the Traditional Organic Chemistry Lecture Sequence into a Hybrid of Face to Face Peer Learning and Online Lecture  </vt:lpstr>
      <vt:lpstr>Introduction</vt:lpstr>
      <vt:lpstr>Why Change Everything?</vt:lpstr>
      <vt:lpstr>MOOCs</vt:lpstr>
      <vt:lpstr>Recorded Lectures</vt:lpstr>
      <vt:lpstr>Other Benefits</vt:lpstr>
      <vt:lpstr>Traditional Lecture </vt:lpstr>
      <vt:lpstr>Organic Chemistry IPFW </vt:lpstr>
      <vt:lpstr>Organic Chemistry IPFW </vt:lpstr>
      <vt:lpstr>Flipping IPFW Organic Chemistry </vt:lpstr>
      <vt:lpstr>Flipping IPFW Organic Chemistry</vt:lpstr>
      <vt:lpstr>Flipping IPFW Organic Chemistry</vt:lpstr>
      <vt:lpstr>Flipping IPFW Organic Chemistry</vt:lpstr>
      <vt:lpstr>Flipping IPFW Organic Chemistry</vt:lpstr>
      <vt:lpstr>Flipping IPFW Organic Chemistry</vt:lpstr>
      <vt:lpstr>Flipping IPFW Organic Chemistry</vt:lpstr>
      <vt:lpstr>Flipping IPFW Organic Chemistry</vt:lpstr>
      <vt:lpstr>Flipping IPFW Organic Chemistry</vt:lpstr>
      <vt:lpstr>Flipping IPFW Organic Chemistry</vt:lpstr>
      <vt:lpstr>Flipping IPFW Organic Chemistry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Conclusions</vt:lpstr>
      <vt:lpstr>Assessment and Grades</vt:lpstr>
      <vt:lpstr>Assessment and Grades</vt:lpstr>
      <vt:lpstr>Assessment and Grades</vt:lpstr>
      <vt:lpstr>Assessment and Grades Overall Results</vt:lpstr>
      <vt:lpstr>Assessment and Grades Overall Results</vt:lpstr>
      <vt:lpstr>Potential Improvements</vt:lpstr>
      <vt:lpstr>Potential Improvements</vt:lpstr>
      <vt:lpstr>Lessons Learned from General Chemistry </vt:lpstr>
      <vt:lpstr>Assessment and Grades Overall Results</vt:lpstr>
      <vt:lpstr>Organic Lab</vt:lpstr>
      <vt:lpstr>Observations: Instructor</vt:lpstr>
      <vt:lpstr>Observations: Students</vt:lpstr>
      <vt:lpstr>Observations: Instructor</vt:lpstr>
      <vt:lpstr>Conclusions</vt:lpstr>
      <vt:lpstr>Thanks! 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Student Survey</vt:lpstr>
      <vt:lpstr>Scores Fall </vt:lpstr>
      <vt:lpstr>Scores Spring</vt:lpstr>
      <vt:lpstr>NMR</vt:lpstr>
      <vt:lpstr>Chapter 15 Lecture 28 Questions 2 + 3</vt:lpstr>
      <vt:lpstr>Chapter 15 Lecture 28 Questions 4,5,6,7</vt:lpstr>
      <vt:lpstr>Chapter 15 Lecture 28 Question 8</vt:lpstr>
      <vt:lpstr>PowerPoint Presentation</vt:lpstr>
      <vt:lpstr>Chapter 15 Lecture 28 Question 10</vt:lpstr>
      <vt:lpstr>Chapter 15 Lecture 28 Question 11</vt:lpstr>
      <vt:lpstr>PowerPoint Presentation</vt:lpstr>
      <vt:lpstr>PowerPoint Presentation</vt:lpstr>
      <vt:lpstr>Scaffolding Electrophilic Addition</vt:lpstr>
      <vt:lpstr>Scaffolding Electrophilic Addition</vt:lpstr>
    </vt:vector>
  </TitlesOfParts>
  <Company>Indiana University - 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Univeristy Relations</dc:creator>
  <cp:lastModifiedBy>Owner</cp:lastModifiedBy>
  <cp:revision>358</cp:revision>
  <cp:lastPrinted>2015-06-18T18:22:57Z</cp:lastPrinted>
  <dcterms:created xsi:type="dcterms:W3CDTF">2007-07-10T15:27:22Z</dcterms:created>
  <dcterms:modified xsi:type="dcterms:W3CDTF">2016-06-22T12:03:06Z</dcterms:modified>
</cp:coreProperties>
</file>