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51"/>
  </p:notesMasterIdLst>
  <p:handoutMasterIdLst>
    <p:handoutMasterId r:id="rId52"/>
  </p:handoutMasterIdLst>
  <p:sldIdLst>
    <p:sldId id="259" r:id="rId3"/>
    <p:sldId id="275" r:id="rId4"/>
    <p:sldId id="351" r:id="rId5"/>
    <p:sldId id="305" r:id="rId6"/>
    <p:sldId id="306" r:id="rId7"/>
    <p:sldId id="307" r:id="rId8"/>
    <p:sldId id="278" r:id="rId9"/>
    <p:sldId id="308" r:id="rId10"/>
    <p:sldId id="357" r:id="rId11"/>
    <p:sldId id="328" r:id="rId12"/>
    <p:sldId id="367" r:id="rId13"/>
    <p:sldId id="368" r:id="rId14"/>
    <p:sldId id="369" r:id="rId15"/>
    <p:sldId id="370" r:id="rId16"/>
    <p:sldId id="371" r:id="rId17"/>
    <p:sldId id="283" r:id="rId18"/>
    <p:sldId id="329" r:id="rId19"/>
    <p:sldId id="372" r:id="rId20"/>
    <p:sldId id="309" r:id="rId21"/>
    <p:sldId id="311" r:id="rId22"/>
    <p:sldId id="312" r:id="rId23"/>
    <p:sldId id="330" r:id="rId24"/>
    <p:sldId id="317" r:id="rId25"/>
    <p:sldId id="318" r:id="rId26"/>
    <p:sldId id="358" r:id="rId27"/>
    <p:sldId id="359" r:id="rId28"/>
    <p:sldId id="310" r:id="rId29"/>
    <p:sldId id="332" r:id="rId30"/>
    <p:sldId id="356" r:id="rId31"/>
    <p:sldId id="373" r:id="rId32"/>
    <p:sldId id="360" r:id="rId33"/>
    <p:sldId id="333" r:id="rId34"/>
    <p:sldId id="334" r:id="rId35"/>
    <p:sldId id="362" r:id="rId36"/>
    <p:sldId id="363" r:id="rId37"/>
    <p:sldId id="276" r:id="rId38"/>
    <p:sldId id="364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65" r:id="rId49"/>
    <p:sldId id="366" r:id="rId50"/>
  </p:sldIdLst>
  <p:sldSz cx="9144000" cy="6858000" type="screen4x3"/>
  <p:notesSz cx="7010400" cy="92964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defTabSz="923464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1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algn="r" defTabSz="923464" eaLnBrk="0" hangingPunct="0">
              <a:defRPr sz="1200"/>
            </a:lvl1pPr>
          </a:lstStyle>
          <a:p>
            <a:fld id="{F46BD4F8-340C-4439-B3AE-0314F5421DAF}" type="datetimeFigureOut">
              <a:rPr lang="en-US"/>
              <a:pPr/>
              <a:t>6/20/2015</a:t>
            </a:fld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793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defTabSz="923464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793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defTabSz="923464" eaLnBrk="0" hangingPunct="0">
              <a:defRPr sz="1200"/>
            </a:lvl1pPr>
          </a:lstStyle>
          <a:p>
            <a:fld id="{2EEE5009-2ED6-4BCC-9402-44AA4788B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0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defTabSz="923464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algn="r" defTabSz="923464" eaLnBrk="0" hangingPunct="0">
              <a:defRPr sz="1200"/>
            </a:lvl1pPr>
          </a:lstStyle>
          <a:p>
            <a:fld id="{51A2B783-095D-4FC9-A80B-DFFC7A6825C9}" type="datetimeFigureOut">
              <a:rPr lang="en-US"/>
              <a:pPr/>
              <a:t>6/20/2015</a:t>
            </a:fld>
            <a:endParaRPr lang="en-US"/>
          </a:p>
        </p:txBody>
      </p:sp>
      <p:sp>
        <p:nvSpPr>
          <p:cNvPr id="266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09"/>
            <a:ext cx="5608320" cy="418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793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defTabSz="923464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793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defTabSz="923464" eaLnBrk="0" hangingPunct="0">
              <a:defRPr sz="1200"/>
            </a:lvl1pPr>
          </a:lstStyle>
          <a:p>
            <a:fld id="{1D967A0C-475A-4551-BF6D-6A872EC9D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7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8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144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315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41745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4868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9673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9618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6330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689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33025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0369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805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0294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5567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46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04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5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86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17883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5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28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6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16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94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6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06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208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4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3F0093-FA7F-4631-8F14-F0361FC38648}" type="slidenum">
              <a:rPr lang="en-US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86974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E2D256-2E4E-40BC-B29E-2E8600BD5594}" type="slidenum">
              <a:rPr lang="en-US" sz="1200">
                <a:solidFill>
                  <a:srgbClr val="000000"/>
                </a:solidFill>
              </a:rPr>
              <a:pPr eaLnBrk="1" hangingPunct="1"/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395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2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1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6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there has been a lot said and written about the course flip, in case you don’t know what it is, one description would say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1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80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7574-E2DC-4279-9831-76438A4E54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8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7EBDE-93C8-48EF-BF0D-15A3DD6C1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4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29074-85D3-41E1-BD76-4C05E72A7C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6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36539-396A-497B-A94A-62B68887EB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3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8527-6055-4E1D-85B9-842C2EE2A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6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C9AA-3A13-43F3-9D56-42BEA2E563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4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CF83-70D9-4161-BB01-52841E8B7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3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268A-C90C-45C8-8889-996EA7C6F2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D5E3-6B37-4F03-BE16-3D86B4E76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6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55A0A-6415-4D7A-A2A1-04EA28C1EC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2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87AD-9F8C-4449-A4A7-1B5ED0185D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7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9469-4DC4-4868-AA46-4D47888F7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5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-option-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F24618-F27C-4AA6-9FD9-32BA964C06E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5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gi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emf"/><Relationship Id="rId4" Type="http://schemas.openxmlformats.org/officeDocument/2006/relationships/image" Target="../media/image20.png"/><Relationship Id="rId9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347" y="1524000"/>
            <a:ext cx="8229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Transformation of the Traditional Organic Chemistry Lecture Sequence into a Hybrid of Face to Face Peer Learning and Online Lecture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3962400"/>
            <a:ext cx="8229600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Vincent Maloney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Course Preparation  </a:t>
            </a:r>
          </a:p>
          <a:p>
            <a:pPr lvl="1"/>
            <a:r>
              <a:rPr lang="en-US" dirty="0" smtClean="0"/>
              <a:t>Summer 2013: recorded most lectures for both semesters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Syllabus + 1</a:t>
            </a:r>
            <a:r>
              <a:rPr lang="en-US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Day</a:t>
            </a:r>
          </a:p>
          <a:p>
            <a:pPr lvl="2"/>
            <a:r>
              <a:rPr lang="en-US" dirty="0" smtClean="0"/>
              <a:t>Explained course format and grading</a:t>
            </a:r>
          </a:p>
          <a:p>
            <a:pPr lvl="2"/>
            <a:r>
              <a:rPr lang="en-US" dirty="0" smtClean="0"/>
              <a:t>Rationale: </a:t>
            </a:r>
            <a:r>
              <a:rPr lang="en-US" dirty="0"/>
              <a:t>d</a:t>
            </a:r>
            <a:r>
              <a:rPr lang="en-US" dirty="0" smtClean="0"/>
              <a:t>ata supporting active learning and different class format</a:t>
            </a:r>
          </a:p>
          <a:p>
            <a:pPr lvl="3"/>
            <a:r>
              <a:rPr lang="en-US" dirty="0" smtClean="0"/>
              <a:t>For their benefit</a:t>
            </a:r>
          </a:p>
          <a:p>
            <a:pPr lvl="2"/>
            <a:r>
              <a:rPr lang="en-US" dirty="0" smtClean="0"/>
              <a:t>Instructions for clickers</a:t>
            </a:r>
          </a:p>
          <a:p>
            <a:pPr lvl="2"/>
            <a:r>
              <a:rPr lang="en-US" dirty="0" smtClean="0"/>
              <a:t>General chemistry review 1</a:t>
            </a:r>
            <a:r>
              <a:rPr lang="en-US" baseline="30000" dirty="0" smtClean="0"/>
              <a:t>st</a:t>
            </a:r>
            <a:r>
              <a:rPr lang="en-US" dirty="0" smtClean="0"/>
              <a:t> day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9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What is the suggested length of video lectures?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50 min.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15 min.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 min.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 min.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 min.</a:t>
            </a:r>
          </a:p>
        </p:txBody>
      </p:sp>
    </p:spTree>
    <p:extLst>
      <p:ext uri="{BB962C8B-B14F-4D97-AF65-F5344CB8AC3E}">
        <p14:creationId xmlns:p14="http://schemas.microsoft.com/office/powerpoint/2010/main" val="21863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dirty="0" smtClean="0"/>
              <a:t>Record lectures &lt; 20 min.</a:t>
            </a:r>
          </a:p>
          <a:p>
            <a:pPr lvl="2"/>
            <a:r>
              <a:rPr lang="en-US" sz="4000" dirty="0" smtClean="0"/>
              <a:t>Lecture length based on topic</a:t>
            </a:r>
          </a:p>
          <a:p>
            <a:pPr lvl="3"/>
            <a:r>
              <a:rPr lang="en-US" sz="3600" dirty="0" smtClean="0"/>
              <a:t>1.5 – 20 min.</a:t>
            </a:r>
          </a:p>
        </p:txBody>
      </p:sp>
    </p:spTree>
    <p:extLst>
      <p:ext uri="{BB962C8B-B14F-4D97-AF65-F5344CB8AC3E}">
        <p14:creationId xmlns:p14="http://schemas.microsoft.com/office/powerpoint/2010/main" val="33209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Record lectures &lt; 20 min.</a:t>
            </a:r>
          </a:p>
          <a:p>
            <a:pPr lvl="2"/>
            <a:r>
              <a:rPr lang="en-US" sz="2800" dirty="0" smtClean="0"/>
              <a:t>Lecture length based on topic</a:t>
            </a:r>
          </a:p>
          <a:p>
            <a:pPr lvl="3"/>
            <a:r>
              <a:rPr lang="en-US" dirty="0" smtClean="0"/>
              <a:t>1.5 – 20 min.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Chunking</a:t>
            </a:r>
            <a:r>
              <a:rPr lang="en-US" sz="3600" dirty="0" smtClean="0"/>
              <a:t> (</a:t>
            </a:r>
            <a:r>
              <a:rPr lang="en-US" sz="3600" dirty="0" err="1" smtClean="0"/>
              <a:t>Nilson</a:t>
            </a:r>
            <a:r>
              <a:rPr lang="en-US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95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What is the suggested number of concepts that should be covered in a video?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Variable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9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dirty="0" smtClean="0"/>
              <a:t>295 lectures recorded year</a:t>
            </a:r>
          </a:p>
          <a:p>
            <a:pPr lvl="2"/>
            <a:r>
              <a:rPr lang="en-US" sz="3600" dirty="0" smtClean="0"/>
              <a:t>130 fall semester</a:t>
            </a:r>
          </a:p>
          <a:p>
            <a:pPr lvl="3"/>
            <a:r>
              <a:rPr lang="en-US" sz="3200" dirty="0">
                <a:solidFill>
                  <a:srgbClr val="0070C0"/>
                </a:solidFill>
              </a:rPr>
              <a:t>≈</a:t>
            </a:r>
            <a:r>
              <a:rPr lang="en-US" sz="3200" dirty="0" smtClean="0">
                <a:solidFill>
                  <a:srgbClr val="0070C0"/>
                </a:solidFill>
              </a:rPr>
              <a:t>17 h, </a:t>
            </a:r>
            <a:r>
              <a:rPr lang="en-US" sz="3200" dirty="0">
                <a:solidFill>
                  <a:srgbClr val="0070C0"/>
                </a:solidFill>
              </a:rPr>
              <a:t>≈ </a:t>
            </a:r>
            <a:r>
              <a:rPr lang="en-US" sz="3200" dirty="0" smtClean="0">
                <a:solidFill>
                  <a:srgbClr val="0070C0"/>
                </a:solidFill>
              </a:rPr>
              <a:t>20.5 classes!</a:t>
            </a:r>
          </a:p>
          <a:p>
            <a:pPr lvl="2"/>
            <a:r>
              <a:rPr lang="en-US" sz="3600" dirty="0" smtClean="0"/>
              <a:t>165 spring semester</a:t>
            </a:r>
          </a:p>
          <a:p>
            <a:pPr lvl="3"/>
            <a:r>
              <a:rPr lang="en-US" sz="3200" dirty="0" smtClean="0">
                <a:solidFill>
                  <a:srgbClr val="0070C0"/>
                </a:solidFill>
              </a:rPr>
              <a:t>≈17 h, ≈20.5 classes!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3600" dirty="0" smtClean="0"/>
              <a:t>What happened to the other 23.5?</a:t>
            </a:r>
          </a:p>
          <a:p>
            <a:pPr marL="0" indent="0" algn="ctr">
              <a:buNone/>
            </a:pPr>
            <a:endParaRPr lang="en-US" sz="72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Flipping IPFW Organic Chemistry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3600" dirty="0" smtClean="0"/>
              <a:t>Students watch lectures before class</a:t>
            </a:r>
          </a:p>
          <a:p>
            <a:pPr lvl="1"/>
            <a:r>
              <a:rPr lang="en-US" sz="3600" dirty="0" smtClean="0"/>
              <a:t>Students complete online </a:t>
            </a:r>
            <a:r>
              <a:rPr lang="en-US" sz="3600" dirty="0"/>
              <a:t>homework assignment </a:t>
            </a:r>
            <a:r>
              <a:rPr lang="en-US" sz="3600" dirty="0" smtClean="0"/>
              <a:t>in Blackboard</a:t>
            </a:r>
          </a:p>
          <a:p>
            <a:pPr lvl="2"/>
            <a:r>
              <a:rPr lang="en-US" sz="3200" dirty="0" smtClean="0"/>
              <a:t>162 questions in fall</a:t>
            </a:r>
          </a:p>
          <a:p>
            <a:pPr lvl="2"/>
            <a:r>
              <a:rPr lang="en-US" sz="3200" dirty="0" smtClean="0"/>
              <a:t>98 questions in spring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91000"/>
            <a:ext cx="3429000" cy="2143125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76724"/>
            <a:ext cx="3505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Flipping IPFW Organic Chemistry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Face to Face Class</a:t>
            </a:r>
          </a:p>
          <a:p>
            <a:pPr lvl="1"/>
            <a:r>
              <a:rPr lang="en-US" sz="3200" dirty="0"/>
              <a:t>Nearly entire class devoted to peer to peer problem </a:t>
            </a:r>
            <a:r>
              <a:rPr lang="en-US" sz="3200" dirty="0" smtClean="0"/>
              <a:t>solving</a:t>
            </a:r>
          </a:p>
          <a:p>
            <a:pPr lvl="2"/>
            <a:r>
              <a:rPr lang="en-US" dirty="0" smtClean="0"/>
              <a:t>98 students fall semester</a:t>
            </a:r>
          </a:p>
          <a:p>
            <a:pPr lvl="2"/>
            <a:r>
              <a:rPr lang="en-US" dirty="0" smtClean="0"/>
              <a:t>88 students spring semester</a:t>
            </a:r>
            <a:endParaRPr lang="en-US" sz="3200" dirty="0"/>
          </a:p>
          <a:p>
            <a:r>
              <a:rPr lang="en-US" sz="3600" dirty="0" smtClean="0"/>
              <a:t>No review or mini lecture at beginning of class!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37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Flipping IPFW Organic Chemistry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How many questions were covered in a class?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3-5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5-7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10-12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14-16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52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Flipping IPFW Organic Chemistry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Review session and some traditional homework from text now in class</a:t>
            </a:r>
          </a:p>
          <a:p>
            <a:pPr lvl="1"/>
            <a:r>
              <a:rPr lang="en-US" dirty="0" smtClean="0"/>
              <a:t>Everyone benefits from “review sessions”</a:t>
            </a:r>
          </a:p>
          <a:p>
            <a:r>
              <a:rPr lang="en-US" sz="3600" dirty="0" smtClean="0"/>
              <a:t>Time neutral for student</a:t>
            </a:r>
          </a:p>
          <a:p>
            <a:r>
              <a:rPr lang="en-US" sz="3600" dirty="0" smtClean="0"/>
              <a:t>Exam/quiz schedule kept the same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22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Outline</a:t>
            </a:r>
          </a:p>
          <a:p>
            <a:pPr lvl="1"/>
            <a:r>
              <a:rPr lang="en-US" sz="2400" dirty="0" smtClean="0"/>
              <a:t>Journey to “flipping” the course i.e. Why?</a:t>
            </a:r>
          </a:p>
          <a:p>
            <a:pPr lvl="1"/>
            <a:r>
              <a:rPr lang="en-US" sz="2400" dirty="0" smtClean="0"/>
              <a:t>Previous course structure</a:t>
            </a:r>
          </a:p>
          <a:p>
            <a:pPr lvl="1"/>
            <a:r>
              <a:rPr lang="en-US" sz="2400" dirty="0" smtClean="0"/>
              <a:t>Flipped course structure</a:t>
            </a:r>
          </a:p>
          <a:p>
            <a:pPr lvl="1"/>
            <a:r>
              <a:rPr lang="en-US" sz="2400" dirty="0" smtClean="0"/>
              <a:t>Student survey</a:t>
            </a:r>
          </a:p>
          <a:p>
            <a:pPr lvl="1"/>
            <a:r>
              <a:rPr lang="en-US" sz="2400" dirty="0" smtClean="0"/>
              <a:t>Assessment</a:t>
            </a:r>
          </a:p>
          <a:p>
            <a:pPr lvl="1"/>
            <a:r>
              <a:rPr lang="en-US" sz="2400" dirty="0" smtClean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1176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Given last week both semesters</a:t>
            </a:r>
          </a:p>
          <a:p>
            <a:r>
              <a:rPr lang="en-US" sz="3600" dirty="0" smtClean="0"/>
              <a:t>IRB approval pending</a:t>
            </a:r>
          </a:p>
          <a:p>
            <a:r>
              <a:rPr lang="en-US" sz="3600" dirty="0" smtClean="0"/>
              <a:t>22 questions </a:t>
            </a:r>
          </a:p>
          <a:p>
            <a:pPr lvl="1"/>
            <a:r>
              <a:rPr lang="en-US" sz="3600" dirty="0" smtClean="0"/>
              <a:t>Likert Scale</a:t>
            </a:r>
          </a:p>
          <a:p>
            <a:pPr lvl="1"/>
            <a:r>
              <a:rPr lang="en-US" sz="3600" dirty="0" smtClean="0"/>
              <a:t>1 strongly disagree to 5 strongly agree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93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I prefer watching the online lectures because it allows more time to work on difficult problems and concepts in class</a:t>
            </a:r>
            <a:r>
              <a:rPr lang="en-US" dirty="0" smtClean="0"/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I believe that I learned material better with the current format than I would have if the course had been presented in the traditional format</a:t>
            </a:r>
            <a:r>
              <a:rPr lang="en-US" dirty="0" smtClean="0"/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44562"/>
            <a:ext cx="82296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 smtClean="0"/>
              <a:t>I </a:t>
            </a:r>
            <a:r>
              <a:rPr lang="en-US" sz="2800" dirty="0"/>
              <a:t>understand the material better when I can work on problems with other students during class. </a:t>
            </a:r>
            <a:r>
              <a:rPr lang="en-US" dirty="0"/>
              <a:t>  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sz="2800" dirty="0" smtClean="0"/>
              <a:t>I got </a:t>
            </a:r>
            <a:r>
              <a:rPr lang="en-US" sz="2800" dirty="0"/>
              <a:t>to know more classmates in this class than I would have in a traditional format. </a:t>
            </a:r>
            <a:endParaRPr lang="en-US" sz="2800" dirty="0" smtClean="0"/>
          </a:p>
          <a:p>
            <a:pPr lvl="1"/>
            <a:endParaRPr lang="en-US" dirty="0"/>
          </a:p>
          <a:p>
            <a:r>
              <a:rPr lang="en-US" sz="2800" dirty="0"/>
              <a:t>The current format should be continued for organic chemistry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A.  Yes	B.  No		C.  Neutral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Solid majority believes they are learning material better</a:t>
            </a:r>
          </a:p>
          <a:p>
            <a:r>
              <a:rPr lang="en-US" sz="3600" dirty="0" smtClean="0"/>
              <a:t>Larger majority thought method should be continued</a:t>
            </a:r>
          </a:p>
          <a:p>
            <a:r>
              <a:rPr lang="en-US" sz="3600" dirty="0" smtClean="0"/>
              <a:t>If meeting and building relationships helps with retention and obtaining a degree, then there is evidence that “flipping the classroom” does that.</a:t>
            </a:r>
          </a:p>
        </p:txBody>
      </p:sp>
    </p:spTree>
    <p:extLst>
      <p:ext uri="{BB962C8B-B14F-4D97-AF65-F5344CB8AC3E}">
        <p14:creationId xmlns:p14="http://schemas.microsoft.com/office/powerpoint/2010/main" val="38610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and </a:t>
            </a:r>
            <a:r>
              <a:rPr lang="en-US" dirty="0"/>
              <a:t>Grades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Assessment</a:t>
            </a:r>
          </a:p>
          <a:p>
            <a:pPr lvl="1"/>
            <a:r>
              <a:rPr lang="en-US" dirty="0" smtClean="0"/>
              <a:t>Pre- and post-test scores not available</a:t>
            </a:r>
          </a:p>
          <a:p>
            <a:pPr lvl="1"/>
            <a:r>
              <a:rPr lang="en-US" dirty="0" smtClean="0"/>
              <a:t>Compared grades to 2011-2012 and 2012-2013 organic classes.</a:t>
            </a:r>
          </a:p>
          <a:p>
            <a:pPr lvl="2"/>
            <a:r>
              <a:rPr lang="en-US" dirty="0" smtClean="0"/>
              <a:t>Obviously limited, many variables, exams and quizzes not the same</a:t>
            </a:r>
          </a:p>
          <a:p>
            <a:pPr lvl="2"/>
            <a:r>
              <a:rPr lang="en-US" dirty="0" smtClean="0"/>
              <a:t>Perhaps broad changes can be observed</a:t>
            </a:r>
          </a:p>
          <a:p>
            <a:pPr lvl="2"/>
            <a:r>
              <a:rPr lang="en-US" dirty="0" smtClean="0"/>
              <a:t>Data complicated by drop/make-up policy and changes to accommodate flip</a:t>
            </a:r>
          </a:p>
          <a:p>
            <a:pPr lvl="1"/>
            <a:r>
              <a:rPr lang="en-US" dirty="0" smtClean="0"/>
              <a:t>End of spring semester: National ACS 2004 Organic Chemistry Exam</a:t>
            </a:r>
          </a:p>
        </p:txBody>
      </p:sp>
    </p:spTree>
    <p:extLst>
      <p:ext uri="{BB962C8B-B14F-4D97-AF65-F5344CB8AC3E}">
        <p14:creationId xmlns:p14="http://schemas.microsoft.com/office/powerpoint/2010/main" val="11653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and </a:t>
            </a:r>
            <a:r>
              <a:rPr lang="en-US" dirty="0"/>
              <a:t>Grades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Grading Fall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0" y="2666999"/>
          <a:ext cx="8000999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776"/>
                <a:gridCol w="1016836"/>
                <a:gridCol w="1221539"/>
                <a:gridCol w="984250"/>
                <a:gridCol w="955006"/>
                <a:gridCol w="984250"/>
                <a:gridCol w="1085349"/>
                <a:gridCol w="822993"/>
              </a:tblGrid>
              <a:tr h="1005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Quizzes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Nomenclature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Clicker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Homework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3523953"/>
          <a:ext cx="876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CS ChemDraw Drawing" r:id="rId4" imgW="876600" imgH="557280" progId="ChemDraw.Document.6.0">
                  <p:embed/>
                </p:oleObj>
              </mc:Choice>
              <mc:Fallback>
                <p:oleObj name="CS ChemDraw Drawing" r:id="rId4" imgW="876600" imgH="55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3523953"/>
                        <a:ext cx="8763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524500" y="3551887"/>
          <a:ext cx="876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CS ChemDraw Drawing" r:id="rId6" imgW="876600" imgH="557280" progId="ChemDraw.Document.6.0">
                  <p:embed/>
                </p:oleObj>
              </mc:Choice>
              <mc:Fallback>
                <p:oleObj name="CS ChemDraw Drawing" r:id="rId6" imgW="876600" imgH="55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0" y="3551887"/>
                        <a:ext cx="8763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1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and </a:t>
            </a:r>
            <a:r>
              <a:rPr lang="en-US" dirty="0"/>
              <a:t>Grades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Grading Spring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0" y="2666999"/>
          <a:ext cx="8000999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776"/>
                <a:gridCol w="1016836"/>
                <a:gridCol w="1221539"/>
                <a:gridCol w="984250"/>
                <a:gridCol w="955006"/>
                <a:gridCol w="984250"/>
                <a:gridCol w="1085349"/>
                <a:gridCol w="822993"/>
              </a:tblGrid>
              <a:tr h="1005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Quizzes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Nomenclature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Clicker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Homework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410200" y="3581400"/>
          <a:ext cx="876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CS ChemDraw Drawing" r:id="rId4" imgW="876600" imgH="557280" progId="ChemDraw.Document.6.0">
                  <p:embed/>
                </p:oleObj>
              </mc:Choice>
              <mc:Fallback>
                <p:oleObj name="CS ChemDraw Drawing" r:id="rId4" imgW="876600" imgH="55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3581400"/>
                        <a:ext cx="8763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86000" y="3581399"/>
          <a:ext cx="876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CS ChemDraw Drawing" r:id="rId6" imgW="876600" imgH="557280" progId="ChemDraw.Document.6.0">
                  <p:embed/>
                </p:oleObj>
              </mc:Choice>
              <mc:Fallback>
                <p:oleObj name="CS ChemDraw Drawing" r:id="rId6" imgW="876600" imgH="55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3581399"/>
                        <a:ext cx="8763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0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 dirty="0"/>
              <a:t>Assessment and Grades Overall Results</a:t>
            </a:r>
            <a:endParaRPr lang="en-US" sz="4000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Good news </a:t>
            </a:r>
          </a:p>
          <a:p>
            <a:pPr lvl="1"/>
            <a:r>
              <a:rPr lang="en-US" dirty="0" smtClean="0"/>
              <a:t>Students like it</a:t>
            </a:r>
          </a:p>
          <a:p>
            <a:r>
              <a:rPr lang="en-US" dirty="0"/>
              <a:t>Over the </a:t>
            </a:r>
            <a:r>
              <a:rPr lang="en-US" dirty="0" smtClean="0"/>
              <a:t>entire year, </a:t>
            </a:r>
            <a:r>
              <a:rPr lang="en-US" dirty="0"/>
              <a:t>the performance of the “flipped class” was comparable to the previous two “traditional” classes including the ACS </a:t>
            </a:r>
            <a:r>
              <a:rPr lang="en-US" dirty="0" smtClean="0"/>
              <a:t>exam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1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Assessment and </a:t>
            </a:r>
            <a:r>
              <a:rPr lang="en-US" sz="3600" dirty="0" smtClean="0"/>
              <a:t>Grades Overall Results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No improvement in grades????</a:t>
            </a:r>
          </a:p>
          <a:p>
            <a:pPr lvl="1"/>
            <a:r>
              <a:rPr lang="en-US" dirty="0"/>
              <a:t>Substantial portion of “lecture” already contained active learning.</a:t>
            </a:r>
          </a:p>
          <a:p>
            <a:pPr lvl="1"/>
            <a:r>
              <a:rPr lang="en-US" dirty="0"/>
              <a:t>“highest impact on courses with 50 or fewer students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High end of medium size class</a:t>
            </a:r>
            <a:endParaRPr lang="en-US" dirty="0"/>
          </a:p>
          <a:p>
            <a:pPr lvl="2"/>
            <a:r>
              <a:rPr lang="en-US" dirty="0">
                <a:solidFill>
                  <a:srgbClr val="00B0F0"/>
                </a:solidFill>
              </a:rPr>
              <a:t>S. Freeman et al. </a:t>
            </a:r>
            <a:r>
              <a:rPr lang="en-US" b="1" dirty="0">
                <a:solidFill>
                  <a:srgbClr val="00B0F0"/>
                </a:solidFill>
              </a:rPr>
              <a:t>Proceedings of the National Academy of Sciences</a:t>
            </a:r>
            <a:r>
              <a:rPr lang="en-US" dirty="0">
                <a:solidFill>
                  <a:srgbClr val="00B0F0"/>
                </a:solidFill>
              </a:rPr>
              <a:t>, 111 (23), 8416 0 8415, 2014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3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Assessment and </a:t>
            </a:r>
            <a:r>
              <a:rPr lang="en-US" sz="3600" dirty="0" smtClean="0"/>
              <a:t>Grades Overall Results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Help in the classroom</a:t>
            </a:r>
          </a:p>
          <a:p>
            <a:pPr lvl="1"/>
            <a:r>
              <a:rPr lang="en-US" dirty="0" smtClean="0"/>
              <a:t>Fall semester CHM 11100 General Chemistry</a:t>
            </a:r>
          </a:p>
          <a:p>
            <a:pPr lvl="2"/>
            <a:r>
              <a:rPr lang="en-US" dirty="0" smtClean="0"/>
              <a:t>No help in the classroom</a:t>
            </a:r>
          </a:p>
          <a:p>
            <a:pPr lvl="1"/>
            <a:r>
              <a:rPr lang="en-US" dirty="0" smtClean="0"/>
              <a:t>Spring semester CHM </a:t>
            </a:r>
            <a:r>
              <a:rPr lang="en-US" dirty="0" smtClean="0"/>
              <a:t>11100 </a:t>
            </a:r>
            <a:endParaRPr lang="en-US" dirty="0" smtClean="0"/>
          </a:p>
          <a:p>
            <a:pPr lvl="2"/>
            <a:r>
              <a:rPr lang="en-US" dirty="0" smtClean="0"/>
              <a:t>1 Supplemental Instructor in classroom</a:t>
            </a:r>
          </a:p>
          <a:p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30226"/>
            <a:ext cx="3124200" cy="23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dirty="0" smtClean="0"/>
              <a:t>Why Change Everything?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Improved Learning</a:t>
            </a:r>
          </a:p>
          <a:p>
            <a:pPr lvl="1"/>
            <a:r>
              <a:rPr lang="en-US" dirty="0" smtClean="0"/>
              <a:t>Mounting evidence that active learning techniques are more effective than traditional lecture</a:t>
            </a:r>
          </a:p>
          <a:p>
            <a:pPr lvl="2"/>
            <a:r>
              <a:rPr lang="en-US" dirty="0"/>
              <a:t>Hake, R. R. </a:t>
            </a:r>
            <a:r>
              <a:rPr lang="en-US" i="1" dirty="0"/>
              <a:t>American</a:t>
            </a:r>
            <a:r>
              <a:rPr lang="en-US" dirty="0"/>
              <a:t> </a:t>
            </a:r>
            <a:r>
              <a:rPr lang="en-US" i="1" dirty="0"/>
              <a:t>Journal  Physics</a:t>
            </a:r>
            <a:r>
              <a:rPr lang="en-US" dirty="0"/>
              <a:t>, </a:t>
            </a:r>
            <a:r>
              <a:rPr lang="en-US" i="1" dirty="0"/>
              <a:t>66</a:t>
            </a:r>
            <a:r>
              <a:rPr lang="en-US" dirty="0"/>
              <a:t>, </a:t>
            </a:r>
            <a:r>
              <a:rPr lang="en-US" b="1" dirty="0"/>
              <a:t>1998</a:t>
            </a:r>
            <a:r>
              <a:rPr lang="en-US" dirty="0"/>
              <a:t>, </a:t>
            </a:r>
            <a:r>
              <a:rPr lang="en-US" dirty="0" smtClean="0"/>
              <a:t>64-7</a:t>
            </a:r>
          </a:p>
          <a:p>
            <a:pPr lvl="2"/>
            <a:r>
              <a:rPr lang="en-US" dirty="0" smtClean="0"/>
              <a:t>S</a:t>
            </a:r>
            <a:r>
              <a:rPr lang="en-US" dirty="0"/>
              <a:t>. Freeman et al. </a:t>
            </a:r>
            <a:r>
              <a:rPr lang="en-US" i="1" dirty="0"/>
              <a:t>Proceedings of the National Academy of Sciences</a:t>
            </a:r>
            <a:r>
              <a:rPr lang="en-US" dirty="0"/>
              <a:t>, 111 (23</a:t>
            </a:r>
            <a:r>
              <a:rPr lang="en-US" dirty="0" smtClean="0"/>
              <a:t>),</a:t>
            </a:r>
            <a:r>
              <a:rPr lang="en-US" b="1" dirty="0"/>
              <a:t> </a:t>
            </a:r>
            <a:r>
              <a:rPr lang="en-US" b="1" dirty="0" smtClean="0"/>
              <a:t>2014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8410 </a:t>
            </a:r>
            <a:r>
              <a:rPr lang="en-US" dirty="0" smtClean="0"/>
              <a:t>– 8415</a:t>
            </a:r>
          </a:p>
          <a:p>
            <a:pPr lvl="1"/>
            <a:r>
              <a:rPr lang="en-US" dirty="0" smtClean="0"/>
              <a:t> Flipping </a:t>
            </a:r>
            <a:r>
              <a:rPr lang="en-US" dirty="0" smtClean="0"/>
              <a:t>the course just extends such practices</a:t>
            </a:r>
          </a:p>
          <a:p>
            <a:pPr lvl="1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1"/>
            <a:ext cx="1905000" cy="25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Assessment and </a:t>
            </a:r>
            <a:r>
              <a:rPr lang="en-US" sz="3600" dirty="0" smtClean="0"/>
              <a:t>Grades Overall Results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What do you think happened to the grades the following semester with an SI student?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Improved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Became worse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Unchanged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53527"/>
            <a:ext cx="3124200" cy="23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Observations: Students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Students </a:t>
            </a:r>
            <a:r>
              <a:rPr lang="en-US" sz="3600" dirty="0"/>
              <a:t>may resist flipped learning.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Some uncertainty at first but very little </a:t>
            </a:r>
            <a:r>
              <a:rPr lang="en-US" dirty="0" smtClean="0">
                <a:solidFill>
                  <a:srgbClr val="00B0F0"/>
                </a:solidFill>
              </a:rPr>
              <a:t>pushback</a:t>
            </a:r>
          </a:p>
          <a:p>
            <a:r>
              <a:rPr lang="en-US" sz="3600" dirty="0"/>
              <a:t>Very little review in face to face </a:t>
            </a:r>
            <a:r>
              <a:rPr lang="en-US" sz="3600" dirty="0" smtClean="0"/>
              <a:t>classes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Varies with class</a:t>
            </a:r>
          </a:p>
          <a:p>
            <a:r>
              <a:rPr lang="en-US" sz="3600" dirty="0"/>
              <a:t>More interactions with students after class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Suggested ways to improve online lectures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946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Observations: Instructor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Much time investment required up-front but more efficient over time.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Maybe best to evolve course so that flip doesn’t occur all at once</a:t>
            </a:r>
          </a:p>
          <a:p>
            <a:r>
              <a:rPr lang="en-US" sz="3600" dirty="0" smtClean="0"/>
              <a:t>Flipping </a:t>
            </a:r>
            <a:r>
              <a:rPr lang="en-US" sz="3600" dirty="0"/>
              <a:t>the class does not involve sacrificing content.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749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Observations: Instructor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Allowed for increased </a:t>
            </a:r>
            <a:r>
              <a:rPr lang="en-US" sz="3600" dirty="0" smtClean="0"/>
              <a:t>rigor and more explanations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More </a:t>
            </a:r>
            <a:r>
              <a:rPr lang="en-US" sz="3600" dirty="0"/>
              <a:t>flexibility in pacing material</a:t>
            </a: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B0F0"/>
              </a:solidFill>
            </a:endParaRP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7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Observations: Improvements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Getting out to the students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Keep on task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Reduces just getting answers from best students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Reduces “bad” anonymity</a:t>
            </a:r>
          </a:p>
          <a:p>
            <a:endParaRPr lang="en-US" sz="3600" dirty="0" smtClean="0"/>
          </a:p>
          <a:p>
            <a:r>
              <a:rPr lang="en-US" sz="3600" dirty="0" smtClean="0"/>
              <a:t>&gt; 50 Students: get help!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5575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Observations: Improvements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More homework questions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Increased number and rigor of pre-class questions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Add post class questions</a:t>
            </a:r>
          </a:p>
          <a:p>
            <a:r>
              <a:rPr lang="en-US" sz="4800" dirty="0">
                <a:solidFill>
                  <a:srgbClr val="FF0000"/>
                </a:solidFill>
              </a:rPr>
              <a:t>Scaffolding!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Build up student mastery through a series of questions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“lecture” </a:t>
            </a:r>
            <a:r>
              <a:rPr lang="en-US" dirty="0" smtClean="0">
                <a:solidFill>
                  <a:srgbClr val="00B0F0"/>
                </a:solidFill>
              </a:rPr>
              <a:t>by asking questions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121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Majority of students prefer flipped class</a:t>
            </a:r>
          </a:p>
          <a:p>
            <a:endParaRPr lang="en-US" dirty="0" smtClean="0"/>
          </a:p>
          <a:p>
            <a:r>
              <a:rPr lang="en-US" dirty="0" smtClean="0"/>
              <a:t>Student did meet more fellow students</a:t>
            </a:r>
          </a:p>
          <a:p>
            <a:pPr lvl="1"/>
            <a:r>
              <a:rPr lang="en-US" dirty="0" smtClean="0"/>
              <a:t>Effect on retention and graduation?</a:t>
            </a:r>
          </a:p>
          <a:p>
            <a:endParaRPr lang="en-US" dirty="0" smtClean="0"/>
          </a:p>
          <a:p>
            <a:r>
              <a:rPr lang="en-US" dirty="0" smtClean="0"/>
              <a:t>Comparable grades but can be improved</a:t>
            </a:r>
          </a:p>
          <a:p>
            <a:r>
              <a:rPr lang="en-US" dirty="0" smtClean="0"/>
              <a:t>How can you do it? 		</a:t>
            </a:r>
            <a:endParaRPr lang="en-US" sz="4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Thanks!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 smtClean="0"/>
              <a:t>Center for Enhancement of Learning and Teaching </a:t>
            </a:r>
          </a:p>
          <a:p>
            <a:pPr lvl="1"/>
            <a:r>
              <a:rPr lang="en-US" dirty="0" smtClean="0"/>
              <a:t>Gail </a:t>
            </a:r>
            <a:r>
              <a:rPr lang="en-US" dirty="0" err="1" smtClean="0"/>
              <a:t>Rathbun</a:t>
            </a:r>
            <a:endParaRPr lang="en-US" dirty="0" smtClean="0"/>
          </a:p>
          <a:p>
            <a:pPr lvl="1"/>
            <a:r>
              <a:rPr lang="en-US" dirty="0" err="1" smtClean="0"/>
              <a:t>Ludwika</a:t>
            </a:r>
            <a:r>
              <a:rPr lang="en-US" dirty="0" smtClean="0"/>
              <a:t> Goodson</a:t>
            </a:r>
          </a:p>
          <a:p>
            <a:pPr lvl="1"/>
            <a:r>
              <a:rPr lang="en-US" dirty="0" smtClean="0"/>
              <a:t>Stephanie Stephenson</a:t>
            </a:r>
          </a:p>
          <a:p>
            <a:r>
              <a:rPr lang="en-US" sz="2800" dirty="0" smtClean="0"/>
              <a:t>ITS</a:t>
            </a:r>
          </a:p>
          <a:p>
            <a:pPr lvl="1"/>
            <a:r>
              <a:rPr lang="en-US" dirty="0" smtClean="0"/>
              <a:t>Mike Phillips</a:t>
            </a:r>
          </a:p>
          <a:p>
            <a:r>
              <a:rPr lang="en-US" sz="2800" dirty="0" smtClean="0"/>
              <a:t>SI: Ian Gatchell!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Arial" charset="0"/>
              </a:rPr>
              <a:t>NMR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aseline="30000" dirty="0" smtClean="0">
                <a:latin typeface="Arial" charset="0"/>
                <a:cs typeface="Arial" charset="0"/>
              </a:rPr>
              <a:t>    1</a:t>
            </a:r>
            <a:r>
              <a:rPr lang="en-US" sz="2800" dirty="0" smtClean="0">
                <a:latin typeface="Arial" charset="0"/>
                <a:cs typeface="Arial" charset="0"/>
              </a:rPr>
              <a:t>H NMR allows following information to be determined about a molecule 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 what types of H atoms (protons) are present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		e.g. 	-C</a:t>
            </a:r>
            <a: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</a:t>
            </a:r>
            <a:r>
              <a:rPr lang="en-US" sz="2800" baseline="-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cs typeface="Arial" charset="0"/>
              </a:rPr>
              <a:t>-CH</a:t>
            </a:r>
            <a:r>
              <a:rPr lang="en-US" sz="2800" baseline="-30000" dirty="0" smtClean="0">
                <a:latin typeface="Arial" charset="0"/>
                <a:cs typeface="Arial" charset="0"/>
              </a:rPr>
              <a:t>3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			-C</a:t>
            </a:r>
            <a: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</a:t>
            </a:r>
            <a:r>
              <a:rPr lang="en-US" sz="2800" baseline="-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cs typeface="Arial" charset="0"/>
              </a:rPr>
              <a:t>-O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			-C</a:t>
            </a:r>
            <a: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</a:t>
            </a:r>
            <a:r>
              <a:rPr lang="en-US" sz="2800" baseline="-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cs typeface="Arial" charset="0"/>
              </a:rPr>
              <a:t>-Cl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 # of H atoms (protons) that are present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# of H atoms nearby to absorbing protons (spin splitting) 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55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2 + 3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peak at 9.95 ppm is the absorption for which proton?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ppm?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73" y="2438400"/>
            <a:ext cx="5905500" cy="433387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87388" y="3349625"/>
          <a:ext cx="249872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CS ChemDraw Drawing" r:id="rId4" imgW="1895400" imgH="1660320" progId="ChemDraw.Document.6.0">
                  <p:embed/>
                </p:oleObj>
              </mc:Choice>
              <mc:Fallback>
                <p:oleObj name="CS ChemDraw Drawing" r:id="rId4" imgW="1895400" imgH="1660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388" y="3349625"/>
                        <a:ext cx="2498725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911800"/>
            <a:ext cx="457200" cy="592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657600"/>
            <a:ext cx="474229" cy="614675"/>
          </a:xfrm>
          <a:prstGeom prst="rect">
            <a:avLst/>
          </a:prstGeom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38802"/>
            <a:ext cx="381000" cy="40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1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MOOCs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Massive Open Online Courses</a:t>
            </a:r>
          </a:p>
          <a:p>
            <a:pPr lvl="1"/>
            <a:r>
              <a:rPr lang="en-US" sz="2400" dirty="0" smtClean="0"/>
              <a:t>Can university professors be replaced? Should courses be taught a different way?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76600"/>
            <a:ext cx="4291013" cy="25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Questions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4,5,6,7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2" y="1066800"/>
            <a:ext cx="7750838" cy="5688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24000" y="1322284"/>
          <a:ext cx="2057400" cy="399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CS ChemDraw Drawing" r:id="rId4" imgW="1683000" imgH="3267000" progId="ChemDraw.Document.6.0">
                  <p:embed/>
                </p:oleObj>
              </mc:Choice>
              <mc:Fallback>
                <p:oleObj name="CS ChemDraw Drawing" r:id="rId4" imgW="1683000" imgH="3267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322284"/>
                        <a:ext cx="2057400" cy="3994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1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2" y="1066800"/>
            <a:ext cx="7750838" cy="5688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219200" y="3457431"/>
          <a:ext cx="4058024" cy="80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CS ChemDraw Drawing" r:id="rId4" imgW="2808000" imgH="560520" progId="ChemDraw.Document.6.0">
                  <p:embed/>
                </p:oleObj>
              </mc:Choice>
              <mc:Fallback>
                <p:oleObj name="CS ChemDraw Drawing" r:id="rId4" imgW="2808000" imgH="560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457431"/>
                        <a:ext cx="4058024" cy="809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481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Question 9 The molecular formula for this compound is C</a:t>
            </a:r>
            <a:r>
              <a:rPr lang="en-US" sz="1800" baseline="-25000" dirty="0" smtClean="0">
                <a:latin typeface="Arial" charset="0"/>
              </a:rPr>
              <a:t>6</a:t>
            </a:r>
            <a:r>
              <a:rPr lang="en-US" sz="1800" dirty="0" smtClean="0">
                <a:latin typeface="Arial" charset="0"/>
              </a:rPr>
              <a:t>H</a:t>
            </a:r>
            <a:r>
              <a:rPr lang="en-US" sz="1800" baseline="-25000" dirty="0" smtClean="0">
                <a:latin typeface="Arial" charset="0"/>
              </a:rPr>
              <a:t>14</a:t>
            </a:r>
            <a:r>
              <a:rPr lang="en-US" sz="1800" dirty="0" smtClean="0">
                <a:latin typeface="Arial" charset="0"/>
              </a:rPr>
              <a:t>O.  What is the structure of the compound?</a:t>
            </a:r>
          </a:p>
        </p:txBody>
      </p:sp>
      <p:pic>
        <p:nvPicPr>
          <p:cNvPr id="2052" name="Picture 4" descr="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228600"/>
            <a:ext cx="77724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5" name="Object 22"/>
          <p:cNvGraphicFramePr>
            <a:graphicFrameLocks noChangeAspect="1"/>
          </p:cNvGraphicFramePr>
          <p:nvPr/>
        </p:nvGraphicFramePr>
        <p:xfrm>
          <a:off x="3733800" y="1676400"/>
          <a:ext cx="365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CS ChemDraw Drawing" r:id="rId5" imgW="136478" imgH="195618" progId="ChemDraw.Document.6.0">
                  <p:embed/>
                </p:oleObj>
              </mc:Choice>
              <mc:Fallback>
                <p:oleObj name="CS ChemDraw Drawing" r:id="rId5" imgW="136478" imgH="19561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365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253227"/>
              </p:ext>
            </p:extLst>
          </p:nvPr>
        </p:nvGraphicFramePr>
        <p:xfrm>
          <a:off x="5029200" y="1752600"/>
          <a:ext cx="533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CS ChemDraw Drawing" r:id="rId7" imgW="2134614" imgH="179533" progId="ChemDraw.Document.6.0">
                  <p:embed/>
                </p:oleObj>
              </mc:Choice>
              <mc:Fallback>
                <p:oleObj name="CS ChemDraw Drawing" r:id="rId7" imgW="2134614" imgH="17953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52600"/>
                        <a:ext cx="533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14" name="Picture 1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00057"/>
            <a:ext cx="44989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1" name="Picture 18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38" y="1219201"/>
            <a:ext cx="3153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Question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two elements cause protons to have broad peaks in 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 NMR.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76701"/>
            <a:ext cx="2209800" cy="7042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906587" y="4895226"/>
          <a:ext cx="6086465" cy="169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CS ChemDraw Drawing" r:id="rId4" imgW="5330880" imgH="1482840" progId="ChemDraw.Document.6.0">
                  <p:embed/>
                </p:oleObj>
              </mc:Choice>
              <mc:Fallback>
                <p:oleObj name="CS ChemDraw Drawing" r:id="rId4" imgW="5330880" imgH="1482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587" y="4895226"/>
                        <a:ext cx="6086465" cy="169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4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Question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structure tends to appear as 2 doublets in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HNMR?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61827" y="3581400"/>
          <a:ext cx="8220346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CS ChemDraw Drawing" r:id="rId3" imgW="6343920" imgH="1411920" progId="ChemDraw.Document.6.0">
                  <p:embed/>
                </p:oleObj>
              </mc:Choice>
              <mc:Fallback>
                <p:oleObj name="CS ChemDraw Drawing" r:id="rId3" imgW="6343920" imgH="1411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827" y="3581400"/>
                        <a:ext cx="8220346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86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6207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TONE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0782"/>
            <a:ext cx="5257800" cy="67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41198"/>
              </p:ext>
            </p:extLst>
          </p:nvPr>
        </p:nvGraphicFramePr>
        <p:xfrm>
          <a:off x="304800" y="3124200"/>
          <a:ext cx="23272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CS ChemDraw Drawing" r:id="rId4" imgW="2326802" imgH="794978" progId="ChemDraw.Document.6.0">
                  <p:embed/>
                </p:oleObj>
              </mc:Choice>
              <mc:Fallback>
                <p:oleObj name="CS ChemDraw Drawing" r:id="rId4" imgW="2326802" imgH="7949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124200"/>
                        <a:ext cx="232727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3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TONE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245"/>
            <a:ext cx="5181600" cy="67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34636" y="3374572"/>
          <a:ext cx="4815242" cy="104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CS ChemDraw Drawing" r:id="rId4" imgW="3767040" imgH="817920" progId="ChemDraw.Document.6.0">
                  <p:embed/>
                </p:oleObj>
              </mc:Choice>
              <mc:Fallback>
                <p:oleObj name="CS ChemDraw Drawing" r:id="rId4" imgW="3767040" imgH="817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4636" y="3374572"/>
                        <a:ext cx="4815242" cy="1045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0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Scaffolding Electrophilic Addition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Product 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of the addition of HX to a symmetrical alkene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Mechanism of addition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HOMO and LUMO in each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Acid catalyzed hydration of a symmetrical alkene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Mechanism of acid catalyzed hydration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Role of the acid catalyst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555555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Addition of HX to an unsymmetrical alkene: 2-methylpropene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555555"/>
                </a:solidFill>
                <a:latin typeface="Trebuchet MS" panose="020B0603020202020204" pitchFamily="34" charset="0"/>
              </a:rPr>
              <a:t>Regiochemistry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 and Markovnikov's rule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Carbocation stability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Inductive effects, </a:t>
            </a:r>
            <a:r>
              <a:rPr lang="en-US" dirty="0" err="1">
                <a:solidFill>
                  <a:srgbClr val="555555"/>
                </a:solidFill>
                <a:latin typeface="Trebuchet MS" panose="020B0603020202020204" pitchFamily="34" charset="0"/>
              </a:rPr>
              <a:t>hyperconjugation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, polarizability and alkyl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Resonance effects and addition to vinyl halides and vinyl ethers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Scaffolding Electrophilic Addition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Stereochemistry of addition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Formation of both enantiomers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What happens if there is no good nucleophile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555555"/>
                </a:solidFill>
                <a:latin typeface="Trebuchet MS" panose="020B0603020202020204" pitchFamily="34" charset="0"/>
              </a:rPr>
              <a:t>Carbocationic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 polymerization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Lewis acids and initiation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Suitable alkenes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Carbocation 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rearrangements and addition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Preference for more substituted carbocation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Carbocation rearrangements and ring expansion and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Recorded Lectures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Around for a long time</a:t>
            </a:r>
          </a:p>
          <a:p>
            <a:pPr lvl="1"/>
            <a:r>
              <a:rPr lang="en-US" dirty="0" smtClean="0"/>
              <a:t>What’s different</a:t>
            </a:r>
          </a:p>
          <a:p>
            <a:r>
              <a:rPr lang="en-US" dirty="0" smtClean="0"/>
              <a:t>Much easier to access and watch anywhere</a:t>
            </a:r>
          </a:p>
          <a:p>
            <a:r>
              <a:rPr lang="en-US" dirty="0" smtClean="0"/>
              <a:t>Can be watched repeatedly</a:t>
            </a:r>
          </a:p>
          <a:p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1496"/>
            <a:ext cx="4267200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Other Benefits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Retention</a:t>
            </a:r>
          </a:p>
          <a:p>
            <a:pPr lvl="1"/>
            <a:r>
              <a:rPr lang="en-US" dirty="0" smtClean="0"/>
              <a:t>In specific class</a:t>
            </a:r>
          </a:p>
          <a:p>
            <a:pPr lvl="1"/>
            <a:r>
              <a:rPr lang="en-US" dirty="0" smtClean="0"/>
              <a:t>At university</a:t>
            </a:r>
          </a:p>
          <a:p>
            <a:r>
              <a:rPr lang="en-US" sz="3600" dirty="0" smtClean="0"/>
              <a:t>Interactive learning</a:t>
            </a:r>
          </a:p>
          <a:p>
            <a:pPr lvl="1"/>
            <a:r>
              <a:rPr lang="en-US" dirty="0" smtClean="0"/>
              <a:t>Interactions that build relationships</a:t>
            </a:r>
          </a:p>
          <a:p>
            <a:pPr lvl="2"/>
            <a:r>
              <a:rPr lang="en-US" dirty="0" smtClean="0"/>
              <a:t>Students and professors</a:t>
            </a:r>
          </a:p>
          <a:p>
            <a:pPr lvl="2"/>
            <a:r>
              <a:rPr lang="en-US" dirty="0" smtClean="0"/>
              <a:t>Others students</a:t>
            </a:r>
            <a:endParaRPr lang="en-US" dirty="0"/>
          </a:p>
          <a:p>
            <a:r>
              <a:rPr lang="en-US" sz="2400" dirty="0" smtClean="0"/>
              <a:t>Smith</a:t>
            </a:r>
            <a:r>
              <a:rPr lang="en-US" sz="2400" dirty="0"/>
              <a:t>, K. A., Sheppard, S. R., Johnson, D. W., Johnson, R.T </a:t>
            </a:r>
            <a:r>
              <a:rPr lang="en-US" sz="2400" i="1" dirty="0"/>
              <a:t>Journal of Engineering Education,</a:t>
            </a:r>
            <a:r>
              <a:rPr lang="en-US" sz="2400" dirty="0"/>
              <a:t> </a:t>
            </a:r>
            <a:r>
              <a:rPr lang="en-US" sz="2400" b="1" dirty="0"/>
              <a:t>94</a:t>
            </a:r>
            <a:r>
              <a:rPr lang="en-US" sz="2400" dirty="0"/>
              <a:t>, No. 1 </a:t>
            </a:r>
            <a:r>
              <a:rPr lang="en-US" sz="2400" i="1" dirty="0"/>
              <a:t>2005</a:t>
            </a:r>
            <a:r>
              <a:rPr lang="en-US" sz="2400" dirty="0"/>
              <a:t>, 87-101.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Traditional </a:t>
            </a:r>
            <a:r>
              <a:rPr lang="en-US" dirty="0" smtClean="0"/>
              <a:t>Lecture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dirty="0" smtClean="0"/>
              <a:t>Students read text before lecture (maybe)</a:t>
            </a:r>
          </a:p>
          <a:p>
            <a:pPr lvl="1"/>
            <a:r>
              <a:rPr lang="en-US" dirty="0"/>
              <a:t>Lecture given in traditional </a:t>
            </a:r>
            <a:r>
              <a:rPr lang="en-US" dirty="0" smtClean="0"/>
              <a:t>manner</a:t>
            </a:r>
          </a:p>
          <a:p>
            <a:pPr lvl="1"/>
            <a:r>
              <a:rPr lang="en-US" dirty="0"/>
              <a:t>After class, students work on assignments</a:t>
            </a:r>
            <a:endParaRPr lang="en-US" sz="2400" dirty="0"/>
          </a:p>
          <a:p>
            <a:pPr lvl="2"/>
            <a:r>
              <a:rPr lang="en-US" dirty="0"/>
              <a:t>May work together</a:t>
            </a:r>
            <a:endParaRPr lang="en-US" sz="2000" dirty="0"/>
          </a:p>
          <a:p>
            <a:pPr lvl="2"/>
            <a:r>
              <a:rPr lang="en-US" dirty="0"/>
              <a:t>May ask instructor questions</a:t>
            </a:r>
            <a:endParaRPr lang="en-US" sz="2000" dirty="0"/>
          </a:p>
          <a:p>
            <a:pPr lvl="1"/>
            <a:r>
              <a:rPr lang="en-US" dirty="0" smtClean="0"/>
              <a:t>Problems </a:t>
            </a:r>
            <a:r>
              <a:rPr lang="en-US" dirty="0"/>
              <a:t>in understanding not recognized until homework turned in or quiz/exam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8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Organic Chemistry IPFW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Traditional lecture plus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  Clickers questions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~ 3 per class with peer to peer problem solving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Review sessions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2x per week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Peer to peer problem solving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~40% of class attended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Arrangements for those who could not attend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Lectures recorded on </a:t>
            </a:r>
            <a:r>
              <a:rPr lang="en-US" dirty="0" err="1" smtClean="0"/>
              <a:t>Tegrity</a:t>
            </a:r>
            <a:r>
              <a:rPr lang="en-US" dirty="0" smtClean="0"/>
              <a:t> for subsequent viewing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Courses partially flipped!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143000"/>
            <a:ext cx="159119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Flipping IPFW Organic Chemistry</a:t>
            </a:r>
            <a:br>
              <a:rPr lang="en-US" sz="3600" dirty="0"/>
            </a:br>
            <a:endParaRPr lang="en-US" sz="3600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3200" dirty="0" smtClean="0"/>
              <a:t>Course flip?</a:t>
            </a:r>
          </a:p>
          <a:p>
            <a:pPr lvl="2"/>
            <a:r>
              <a:rPr lang="en-US" sz="2800" dirty="0" smtClean="0"/>
              <a:t>Move traditional lecture out of face to face class</a:t>
            </a:r>
          </a:p>
          <a:p>
            <a:pPr lvl="2"/>
            <a:r>
              <a:rPr lang="en-US" sz="2800" dirty="0" smtClean="0"/>
              <a:t>Place homework and </a:t>
            </a:r>
            <a:r>
              <a:rPr lang="en-US" sz="2800" dirty="0"/>
              <a:t>review in a peer to </a:t>
            </a:r>
            <a:r>
              <a:rPr lang="en-US" sz="2800" dirty="0" smtClean="0"/>
              <a:t>peer problem solving format into face to face class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5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lickers in Organic Chemsitr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troduction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Classroom Assessment Techniques (CATs)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Example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Benefits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Benefits&amp;quot;&quot;/&gt;&lt;property id=&quot;20307&quot; value=&quot;263&quot;/&gt;&lt;/object&gt;&lt;object type=&quot;3&quot; unique_id=&quot;10010&quot;&gt;&lt;property id=&quot;20148&quot; value=&quot;5&quot;/&gt;&lt;property id=&quot;20300&quot; value=&quot;Slide 8 - &amp;quot;Types of Questions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Types of Questions&amp;quot;&quot;/&gt;&lt;property id=&quot;20307&quot; value=&quot;265&quot;/&gt;&lt;/object&gt;&lt;object type=&quot;3&quot; unique_id=&quot;10012&quot;&gt;&lt;property id=&quot;20148&quot; value=&quot;5&quot;/&gt;&lt;property id=&quot;20300&quot; value=&quot;Slide 10 - &amp;quot;Types of Questions&amp;quot;&quot;/&gt;&lt;property id=&quot;20307&quot; value=&quot;266&quot;/&gt;&lt;/object&gt;&lt;object type=&quot;3&quot; unique_id=&quot;10013&quot;&gt;&lt;property id=&quot;20148&quot; value=&quot;5&quot;/&gt;&lt;property id=&quot;20300&quot; value=&quot;Slide 11 - &amp;quot;Types of Questions&amp;quot;&quot;/&gt;&lt;property id=&quot;20307&quot; value=&quot;267&quot;/&gt;&lt;/object&gt;&lt;object type=&quot;3&quot; unique_id=&quot;10014&quot;&gt;&lt;property id=&quot;20148&quot; value=&quot;5&quot;/&gt;&lt;property id=&quot;20300&quot; value=&quot;Slide 12 - &amp;quot;Practices&amp;quot;&quot;/&gt;&lt;property id=&quot;20307&quot; value=&quot;268&quot;/&gt;&lt;/object&gt;&lt;object type=&quot;3&quot; unique_id=&quot;10067&quot;&gt;&lt;property id=&quot;20148&quot; value=&quot;5&quot;/&gt;&lt;property id=&quot;20300&quot; value=&quot;Slide 7 - &amp;quot;Benefits&amp;quot;&quot;/&gt;&lt;property id=&quot;20307&quot; value=&quot;269&quot;/&gt;&lt;/object&gt;&lt;object type=&quot;3&quot; unique_id=&quot;10124&quot;&gt;&lt;property id=&quot;20148&quot; value=&quot;5&quot;/&gt;&lt;property id=&quot;20300&quot; value=&quot;Slide 13 - &amp;quot;Practices&amp;quot;&quot;/&gt;&lt;property id=&quot;20307&quot; value=&quot;270&quot;/&gt;&lt;/object&gt;&lt;object type=&quot;3&quot; unique_id=&quot;10125&quot;&gt;&lt;property id=&quot;20148&quot; value=&quot;5&quot;/&gt;&lt;property id=&quot;20300&quot; value=&quot;Slide 14 - &amp;quot;Practices&amp;quot;&quot;/&gt;&lt;property id=&quot;20307&quot; value=&quot;271&quot;/&gt;&lt;/object&gt;&lt;object type=&quot;3&quot; unique_id=&quot;10174&quot;&gt;&lt;property id=&quot;20148&quot; value=&quot;5&quot;/&gt;&lt;property id=&quot;20300&quot; value=&quot;Slide 15 - &amp;quot;Practices&amp;quot;&quot;/&gt;&lt;property id=&quot;20307&quot; value=&quot;272&quot;/&gt;&lt;/object&gt;&lt;object type=&quot;3&quot; unique_id=&quot;10294&quot;&gt;&lt;property id=&quot;20148&quot; value=&quot;5&quot;/&gt;&lt;property id=&quot;20300&quot; value=&quot;Slide 16 - &amp;quot;Practices&amp;quot;&quot;/&gt;&lt;property id=&quot;20307&quot; value=&quot;273&quot;/&gt;&lt;/object&gt;&lt;object type=&quot;3&quot; unique_id=&quot;10349&quot;&gt;&lt;property id=&quot;20148&quot; value=&quot;5&quot;/&gt;&lt;property id=&quot;20300&quot; value=&quot;Slide 17 - &amp;quot;Thanks &amp;quot;&quot;/&gt;&lt;property id=&quot;20307&quot; value=&quot;274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1491</Words>
  <Application>Microsoft Office PowerPoint</Application>
  <PresentationFormat>On-screen Show (4:3)</PresentationFormat>
  <Paragraphs>357</Paragraphs>
  <Slides>48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Default Design</vt:lpstr>
      <vt:lpstr>CS ChemDraw Drawing</vt:lpstr>
      <vt:lpstr>Transformation of the Traditional Organic Chemistry Lecture Sequence into a Hybrid of Face to Face Peer Learning and Online Lecture  </vt:lpstr>
      <vt:lpstr>Introduction</vt:lpstr>
      <vt:lpstr>Why Change Everything?</vt:lpstr>
      <vt:lpstr>MOOCs</vt:lpstr>
      <vt:lpstr>Recorded Lectures</vt:lpstr>
      <vt:lpstr>Other Benefits</vt:lpstr>
      <vt:lpstr>Traditional Lecture </vt:lpstr>
      <vt:lpstr>Organic Chemistry IPFW </vt:lpstr>
      <vt:lpstr>Flipping IPFW Organic Chemistry 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Student Survey</vt:lpstr>
      <vt:lpstr>Student Survey</vt:lpstr>
      <vt:lpstr>Student Survey</vt:lpstr>
      <vt:lpstr>Conclusions</vt:lpstr>
      <vt:lpstr>Assessment and Grades</vt:lpstr>
      <vt:lpstr>Assessment and Grades</vt:lpstr>
      <vt:lpstr>Assessment and Grades</vt:lpstr>
      <vt:lpstr>Assessment and Grades Overall Results</vt:lpstr>
      <vt:lpstr>Assessment and Grades Overall Results</vt:lpstr>
      <vt:lpstr>Assessment and Grades Overall Results</vt:lpstr>
      <vt:lpstr>Assessment and Grades Overall Results</vt:lpstr>
      <vt:lpstr>Observations: Students</vt:lpstr>
      <vt:lpstr>Observations: Instructor</vt:lpstr>
      <vt:lpstr>Observations: Instructor</vt:lpstr>
      <vt:lpstr>Observations: Improvements</vt:lpstr>
      <vt:lpstr>Observations: Improvements</vt:lpstr>
      <vt:lpstr>Conclusions</vt:lpstr>
      <vt:lpstr>Thanks! </vt:lpstr>
      <vt:lpstr>NMR</vt:lpstr>
      <vt:lpstr>Chapter 15 Lecture 28 Questions 2 + 3</vt:lpstr>
      <vt:lpstr>Chapter 15 Lecture 28 Questions 4,5,6,7</vt:lpstr>
      <vt:lpstr>Chapter 15 Lecture 28 Question 8</vt:lpstr>
      <vt:lpstr>PowerPoint Presentation</vt:lpstr>
      <vt:lpstr>Chapter 15 Lecture 28 Question 10</vt:lpstr>
      <vt:lpstr>Chapter 15 Lecture 28 Question 11</vt:lpstr>
      <vt:lpstr>PowerPoint Presentation</vt:lpstr>
      <vt:lpstr>PowerPoint Presentation</vt:lpstr>
      <vt:lpstr>Scaffolding Electrophilic Addition</vt:lpstr>
      <vt:lpstr>Scaffolding Electrophilic Addition</vt:lpstr>
    </vt:vector>
  </TitlesOfParts>
  <Company>Indiana University - 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Univeristy Relations</dc:creator>
  <cp:lastModifiedBy>Owner</cp:lastModifiedBy>
  <cp:revision>297</cp:revision>
  <cp:lastPrinted>2015-06-18T18:22:57Z</cp:lastPrinted>
  <dcterms:created xsi:type="dcterms:W3CDTF">2007-07-10T15:27:22Z</dcterms:created>
  <dcterms:modified xsi:type="dcterms:W3CDTF">2015-06-21T02:09:41Z</dcterms:modified>
</cp:coreProperties>
</file>