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16"/>
  </p:notesMasterIdLst>
  <p:sldIdLst>
    <p:sldId id="310" r:id="rId2"/>
    <p:sldId id="302" r:id="rId3"/>
    <p:sldId id="315" r:id="rId4"/>
    <p:sldId id="313" r:id="rId5"/>
    <p:sldId id="314" r:id="rId6"/>
    <p:sldId id="325" r:id="rId7"/>
    <p:sldId id="317" r:id="rId8"/>
    <p:sldId id="320" r:id="rId9"/>
    <p:sldId id="318" r:id="rId10"/>
    <p:sldId id="322" r:id="rId11"/>
    <p:sldId id="319" r:id="rId12"/>
    <p:sldId id="321" r:id="rId13"/>
    <p:sldId id="323" r:id="rId14"/>
    <p:sldId id="32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346" autoAdjust="0"/>
  </p:normalViewPr>
  <p:slideViewPr>
    <p:cSldViewPr>
      <p:cViewPr varScale="1">
        <p:scale>
          <a:sx n="67" d="100"/>
          <a:sy n="67" d="100"/>
        </p:scale>
        <p:origin x="1013" y="5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30" d="100"/>
        <a:sy n="130" d="100"/>
      </p:scale>
      <p:origin x="0" y="-326"/>
    </p:cViewPr>
  </p:sorterViewPr>
  <p:notesViewPr>
    <p:cSldViewPr>
      <p:cViewPr varScale="1">
        <p:scale>
          <a:sx n="93" d="100"/>
          <a:sy n="93" d="100"/>
        </p:scale>
        <p:origin x="4022" y="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99D127-AC64-48D1-8B82-B0027A06B8CF}" type="datetimeFigureOut">
              <a:rPr lang="en-US" smtClean="0"/>
              <a:t>6/5/2023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C0D902-F1AA-47DB-B334-5FEEDC9188A5}" type="slidenum">
              <a:rPr lang="en-US" smtClean="0"/>
              <a:t>‹#›</a:t>
            </a:fld>
            <a:endParaRPr lang="en-US"/>
          </a:p>
        </p:txBody>
      </p:sp>
    </p:spTree>
    <p:extLst>
      <p:ext uri="{BB962C8B-B14F-4D97-AF65-F5344CB8AC3E}">
        <p14:creationId xmlns:p14="http://schemas.microsoft.com/office/powerpoint/2010/main" val="4195547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docs.google.com/presentation/d/1NB4GwkOvKBWpf2SeftfigjlTKhYXkEUqELl739O1Kmo/edit?usp=sharing"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40 minutes beginning 8:30 pm Eastern </a:t>
            </a:r>
            <a:r>
              <a:rPr lang="en-US"/>
              <a:t>Monday.  Introduce</a:t>
            </a:r>
            <a:r>
              <a:rPr lang="en-US" baseline="0"/>
              <a:t> </a:t>
            </a:r>
            <a:r>
              <a:rPr lang="en-US" baseline="0" dirty="0"/>
              <a:t>myself briefly.  Explain that students work in groups that are referred to as teams during my class to promote collaboration and reduce the prevalent grade competition that is an issue at Dartmouth.</a:t>
            </a:r>
            <a:endParaRPr lang="en-US" dirty="0"/>
          </a:p>
        </p:txBody>
      </p:sp>
      <p:sp>
        <p:nvSpPr>
          <p:cNvPr id="4" name="Slide Number Placeholder 3"/>
          <p:cNvSpPr>
            <a:spLocks noGrp="1"/>
          </p:cNvSpPr>
          <p:nvPr>
            <p:ph type="sldNum" sz="quarter" idx="10"/>
          </p:nvPr>
        </p:nvSpPr>
        <p:spPr/>
        <p:txBody>
          <a:bodyPr/>
          <a:lstStyle/>
          <a:p>
            <a:fld id="{6BC0D902-F1AA-47DB-B334-5FEEDC9188A5}" type="slidenum">
              <a:rPr lang="en-US" smtClean="0"/>
              <a:t>1</a:t>
            </a:fld>
            <a:endParaRPr lang="en-US"/>
          </a:p>
        </p:txBody>
      </p:sp>
    </p:spTree>
    <p:extLst>
      <p:ext uri="{BB962C8B-B14F-4D97-AF65-F5344CB8AC3E}">
        <p14:creationId xmlns:p14="http://schemas.microsoft.com/office/powerpoint/2010/main" val="3920856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C0D902-F1AA-47DB-B334-5FEEDC9188A5}" type="slidenum">
              <a:rPr lang="en-US" smtClean="0"/>
              <a:t>10</a:t>
            </a:fld>
            <a:endParaRPr lang="en-US"/>
          </a:p>
        </p:txBody>
      </p:sp>
    </p:spTree>
    <p:extLst>
      <p:ext uri="{BB962C8B-B14F-4D97-AF65-F5344CB8AC3E}">
        <p14:creationId xmlns:p14="http://schemas.microsoft.com/office/powerpoint/2010/main" val="18530785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Creating team guidelines is in and of itself an inclusive activity.  You can point back to these guidelines.  Team Names.</a:t>
            </a:r>
          </a:p>
        </p:txBody>
      </p:sp>
      <p:sp>
        <p:nvSpPr>
          <p:cNvPr id="4" name="Slide Number Placeholder 3"/>
          <p:cNvSpPr>
            <a:spLocks noGrp="1"/>
          </p:cNvSpPr>
          <p:nvPr>
            <p:ph type="sldNum" sz="quarter" idx="5"/>
          </p:nvPr>
        </p:nvSpPr>
        <p:spPr/>
        <p:txBody>
          <a:bodyPr/>
          <a:lstStyle/>
          <a:p>
            <a:fld id="{6BC0D902-F1AA-47DB-B334-5FEEDC9188A5}" type="slidenum">
              <a:rPr lang="en-US" smtClean="0"/>
              <a:t>11</a:t>
            </a:fld>
            <a:endParaRPr lang="en-US"/>
          </a:p>
        </p:txBody>
      </p:sp>
    </p:spTree>
    <p:extLst>
      <p:ext uri="{BB962C8B-B14F-4D97-AF65-F5344CB8AC3E}">
        <p14:creationId xmlns:p14="http://schemas.microsoft.com/office/powerpoint/2010/main" val="2699265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Debrief their guidelines and go over my list.</a:t>
            </a:r>
            <a:r>
              <a:rPr lang="en-US" baseline="0" dirty="0"/>
              <a:t> </a:t>
            </a:r>
            <a:r>
              <a:rPr lang="en-US" dirty="0">
                <a:hlinkClick r:id="rId3"/>
              </a:rPr>
              <a:t>https://docs.google.com/presentation/d/1NB4GwkOvKBWpf2SeftfigjlTKhYXkEUqELl739O1Kmo/edit?usp=sharing </a:t>
            </a:r>
            <a:endParaRPr lang="en-US" dirty="0"/>
          </a:p>
          <a:p>
            <a:endParaRPr lang="en-US" dirty="0"/>
          </a:p>
        </p:txBody>
      </p:sp>
      <p:sp>
        <p:nvSpPr>
          <p:cNvPr id="4" name="Slide Number Placeholder 3"/>
          <p:cNvSpPr>
            <a:spLocks noGrp="1"/>
          </p:cNvSpPr>
          <p:nvPr>
            <p:ph type="sldNum" sz="quarter" idx="5"/>
          </p:nvPr>
        </p:nvSpPr>
        <p:spPr/>
        <p:txBody>
          <a:bodyPr/>
          <a:lstStyle/>
          <a:p>
            <a:fld id="{6BC0D902-F1AA-47DB-B334-5FEEDC9188A5}" type="slidenum">
              <a:rPr lang="en-US" smtClean="0"/>
              <a:t>12</a:t>
            </a:fld>
            <a:endParaRPr lang="en-US"/>
          </a:p>
        </p:txBody>
      </p:sp>
    </p:spTree>
    <p:extLst>
      <p:ext uri="{BB962C8B-B14F-4D97-AF65-F5344CB8AC3E}">
        <p14:creationId xmlns:p14="http://schemas.microsoft.com/office/powerpoint/2010/main" val="33943218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C0D902-F1AA-47DB-B334-5FEEDC9188A5}" type="slidenum">
              <a:rPr lang="en-US" smtClean="0"/>
              <a:t>13</a:t>
            </a:fld>
            <a:endParaRPr lang="en-US"/>
          </a:p>
        </p:txBody>
      </p:sp>
    </p:spTree>
    <p:extLst>
      <p:ext uri="{BB962C8B-B14F-4D97-AF65-F5344CB8AC3E}">
        <p14:creationId xmlns:p14="http://schemas.microsoft.com/office/powerpoint/2010/main" val="1108240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C0D902-F1AA-47DB-B334-5FEEDC9188A5}" type="slidenum">
              <a:rPr lang="en-US" smtClean="0"/>
              <a:t>14</a:t>
            </a:fld>
            <a:endParaRPr lang="en-US"/>
          </a:p>
        </p:txBody>
      </p:sp>
    </p:spTree>
    <p:extLst>
      <p:ext uri="{BB962C8B-B14F-4D97-AF65-F5344CB8AC3E}">
        <p14:creationId xmlns:p14="http://schemas.microsoft.com/office/powerpoint/2010/main" val="1271596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BC0D902-F1AA-47DB-B334-5FEEDC9188A5}" type="slidenum">
              <a:rPr lang="en-US" smtClean="0"/>
              <a:t>2</a:t>
            </a:fld>
            <a:endParaRPr lang="en-US"/>
          </a:p>
        </p:txBody>
      </p:sp>
    </p:spTree>
    <p:extLst>
      <p:ext uri="{BB962C8B-B14F-4D97-AF65-F5344CB8AC3E}">
        <p14:creationId xmlns:p14="http://schemas.microsoft.com/office/powerpoint/2010/main" val="3424006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Team generation wasn’t perfect, but I did try to make sure that individuals were not isolated by gender, race or ethnicity, rank, or type of college/university where you teach. Avoid making “diverse” teams in which individuals don’t see someone like them in the group.</a:t>
            </a:r>
          </a:p>
        </p:txBody>
      </p:sp>
      <p:sp>
        <p:nvSpPr>
          <p:cNvPr id="4" name="Slide Number Placeholder 3"/>
          <p:cNvSpPr>
            <a:spLocks noGrp="1"/>
          </p:cNvSpPr>
          <p:nvPr>
            <p:ph type="sldNum" sz="quarter" idx="5"/>
          </p:nvPr>
        </p:nvSpPr>
        <p:spPr/>
        <p:txBody>
          <a:bodyPr/>
          <a:lstStyle/>
          <a:p>
            <a:fld id="{6BC0D902-F1AA-47DB-B334-5FEEDC9188A5}" type="slidenum">
              <a:rPr lang="en-US" smtClean="0"/>
              <a:t>3</a:t>
            </a:fld>
            <a:endParaRPr lang="en-US"/>
          </a:p>
        </p:txBody>
      </p:sp>
    </p:spTree>
    <p:extLst>
      <p:ext uri="{BB962C8B-B14F-4D97-AF65-F5344CB8AC3E}">
        <p14:creationId xmlns:p14="http://schemas.microsoft.com/office/powerpoint/2010/main" val="2882438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have all these students in Organic I lab prior to having them in Organic II lecture.</a:t>
            </a:r>
          </a:p>
        </p:txBody>
      </p:sp>
      <p:sp>
        <p:nvSpPr>
          <p:cNvPr id="4" name="Slide Number Placeholder 3"/>
          <p:cNvSpPr>
            <a:spLocks noGrp="1"/>
          </p:cNvSpPr>
          <p:nvPr>
            <p:ph type="sldNum" sz="quarter" idx="5"/>
          </p:nvPr>
        </p:nvSpPr>
        <p:spPr/>
        <p:txBody>
          <a:bodyPr/>
          <a:lstStyle/>
          <a:p>
            <a:fld id="{6BC0D902-F1AA-47DB-B334-5FEEDC9188A5}" type="slidenum">
              <a:rPr lang="en-US" smtClean="0"/>
              <a:t>4</a:t>
            </a:fld>
            <a:endParaRPr lang="en-US"/>
          </a:p>
        </p:txBody>
      </p:sp>
    </p:spTree>
    <p:extLst>
      <p:ext uri="{BB962C8B-B14F-4D97-AF65-F5344CB8AC3E}">
        <p14:creationId xmlns:p14="http://schemas.microsoft.com/office/powerpoint/2010/main" val="362931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teach almost exclusively sophomores, but you might wish to poll on class year.</a:t>
            </a:r>
          </a:p>
          <a:p>
            <a:endParaRPr lang="en-US" dirty="0"/>
          </a:p>
        </p:txBody>
      </p:sp>
      <p:sp>
        <p:nvSpPr>
          <p:cNvPr id="4" name="Slide Number Placeholder 3"/>
          <p:cNvSpPr>
            <a:spLocks noGrp="1"/>
          </p:cNvSpPr>
          <p:nvPr>
            <p:ph type="sldNum" sz="quarter" idx="5"/>
          </p:nvPr>
        </p:nvSpPr>
        <p:spPr/>
        <p:txBody>
          <a:bodyPr/>
          <a:lstStyle/>
          <a:p>
            <a:fld id="{6BC0D902-F1AA-47DB-B334-5FEEDC9188A5}" type="slidenum">
              <a:rPr lang="en-US" smtClean="0"/>
              <a:t>5</a:t>
            </a:fld>
            <a:endParaRPr lang="en-US"/>
          </a:p>
        </p:txBody>
      </p:sp>
    </p:spTree>
    <p:extLst>
      <p:ext uri="{BB962C8B-B14F-4D97-AF65-F5344CB8AC3E}">
        <p14:creationId xmlns:p14="http://schemas.microsoft.com/office/powerpoint/2010/main" val="475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C0D902-F1AA-47DB-B334-5FEEDC9188A5}" type="slidenum">
              <a:rPr lang="en-US" smtClean="0"/>
              <a:t>6</a:t>
            </a:fld>
            <a:endParaRPr lang="en-US"/>
          </a:p>
        </p:txBody>
      </p:sp>
    </p:spTree>
    <p:extLst>
      <p:ext uri="{BB962C8B-B14F-4D97-AF65-F5344CB8AC3E}">
        <p14:creationId xmlns:p14="http://schemas.microsoft.com/office/powerpoint/2010/main" val="1527072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Leave this slide up at point 3 while they work.  CoLT2. Round Robin – brainstorming technique.  Just generate ideas.  Do not elaborate, explain, or question the ideas.  Every student contributes.  We will modify so each team shares one advantage of teamwork and rotate through teams, expecting multiple rounds.</a:t>
            </a:r>
          </a:p>
        </p:txBody>
      </p:sp>
      <p:sp>
        <p:nvSpPr>
          <p:cNvPr id="4" name="Slide Number Placeholder 3"/>
          <p:cNvSpPr>
            <a:spLocks noGrp="1"/>
          </p:cNvSpPr>
          <p:nvPr>
            <p:ph type="sldNum" sz="quarter" idx="5"/>
          </p:nvPr>
        </p:nvSpPr>
        <p:spPr/>
        <p:txBody>
          <a:bodyPr/>
          <a:lstStyle/>
          <a:p>
            <a:fld id="{6BC0D902-F1AA-47DB-B334-5FEEDC9188A5}" type="slidenum">
              <a:rPr lang="en-US" smtClean="0"/>
              <a:t>7</a:t>
            </a:fld>
            <a:endParaRPr lang="en-US"/>
          </a:p>
        </p:txBody>
      </p:sp>
    </p:spTree>
    <p:extLst>
      <p:ext uri="{BB962C8B-B14F-4D97-AF65-F5344CB8AC3E}">
        <p14:creationId xmlns:p14="http://schemas.microsoft.com/office/powerpoint/2010/main" val="1811591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BC0D902-F1AA-47DB-B334-5FEEDC9188A5}" type="slidenum">
              <a:rPr lang="en-US" smtClean="0"/>
              <a:t>8</a:t>
            </a:fld>
            <a:endParaRPr lang="en-US"/>
          </a:p>
        </p:txBody>
      </p:sp>
    </p:spTree>
    <p:extLst>
      <p:ext uri="{BB962C8B-B14F-4D97-AF65-F5344CB8AC3E}">
        <p14:creationId xmlns:p14="http://schemas.microsoft.com/office/powerpoint/2010/main" val="23800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*Zone of Proximal Development refers to the difference between what a learner can do without help and what he or she can achieve with guidance and encouragement from a skilled partner.  “Proximal” refers to the skills that a learner is close to mastering.</a:t>
            </a:r>
            <a:endParaRPr lang="en-US" sz="1200" dirty="0"/>
          </a:p>
        </p:txBody>
      </p:sp>
      <p:sp>
        <p:nvSpPr>
          <p:cNvPr id="4" name="Slide Number Placeholder 3"/>
          <p:cNvSpPr>
            <a:spLocks noGrp="1"/>
          </p:cNvSpPr>
          <p:nvPr>
            <p:ph type="sldNum" sz="quarter" idx="5"/>
          </p:nvPr>
        </p:nvSpPr>
        <p:spPr/>
        <p:txBody>
          <a:bodyPr/>
          <a:lstStyle/>
          <a:p>
            <a:fld id="{6BC0D902-F1AA-47DB-B334-5FEEDC9188A5}" type="slidenum">
              <a:rPr lang="en-US" smtClean="0"/>
              <a:t>9</a:t>
            </a:fld>
            <a:endParaRPr lang="en-US"/>
          </a:p>
        </p:txBody>
      </p:sp>
    </p:spTree>
    <p:extLst>
      <p:ext uri="{BB962C8B-B14F-4D97-AF65-F5344CB8AC3E}">
        <p14:creationId xmlns:p14="http://schemas.microsoft.com/office/powerpoint/2010/main" val="3929350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0AE11A88-1523-475D-A494-56B76E9D2071}" type="datetimeFigureOut">
              <a:rPr lang="en-US" smtClean="0"/>
              <a:t>6/5/2023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90F47E8A-AB4D-4FB0-9D5A-DAA97FB319F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E11A88-1523-475D-A494-56B76E9D2071}" type="datetimeFigureOut">
              <a:rPr lang="en-US" smtClean="0"/>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47E8A-AB4D-4FB0-9D5A-DAA97FB319F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E11A88-1523-475D-A494-56B76E9D2071}" type="datetimeFigureOut">
              <a:rPr lang="en-US" smtClean="0"/>
              <a:t>6/5/2023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F47E8A-AB4D-4FB0-9D5A-DAA97FB319F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0AE11A88-1523-475D-A494-56B76E9D2071}" type="datetimeFigureOut">
              <a:rPr lang="en-US" smtClean="0"/>
              <a:t>6/5/2023</a:t>
            </a:fld>
            <a:endParaRPr lang="en-US"/>
          </a:p>
        </p:txBody>
      </p:sp>
      <p:sp>
        <p:nvSpPr>
          <p:cNvPr id="9" name="Slide Number Placeholder 8"/>
          <p:cNvSpPr>
            <a:spLocks noGrp="1"/>
          </p:cNvSpPr>
          <p:nvPr>
            <p:ph type="sldNum" sz="quarter" idx="15"/>
          </p:nvPr>
        </p:nvSpPr>
        <p:spPr/>
        <p:txBody>
          <a:bodyPr rtlCol="0"/>
          <a:lstStyle/>
          <a:p>
            <a:fld id="{90F47E8A-AB4D-4FB0-9D5A-DAA97FB319FE}"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AE11A88-1523-475D-A494-56B76E9D2071}" type="datetimeFigureOut">
              <a:rPr lang="en-US" smtClean="0"/>
              <a:t>6/5/2023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90F47E8A-AB4D-4FB0-9D5A-DAA97FB319F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0AE11A88-1523-475D-A494-56B76E9D2071}" type="datetimeFigureOut">
              <a:rPr lang="en-US" smtClean="0"/>
              <a:t>6/5/2023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F47E8A-AB4D-4FB0-9D5A-DAA97FB319FE}"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0AE11A88-1523-475D-A494-56B76E9D2071}" type="datetimeFigureOut">
              <a:rPr lang="en-US" smtClean="0"/>
              <a:t>6/5/2023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F47E8A-AB4D-4FB0-9D5A-DAA97FB319FE}"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0AE11A88-1523-475D-A494-56B76E9D2071}" type="datetimeFigureOut">
              <a:rPr lang="en-US" smtClean="0"/>
              <a:t>6/5/2023</a:t>
            </a:fld>
            <a:endParaRPr lang="en-US"/>
          </a:p>
        </p:txBody>
      </p:sp>
      <p:sp>
        <p:nvSpPr>
          <p:cNvPr id="7" name="Slide Number Placeholder 6"/>
          <p:cNvSpPr>
            <a:spLocks noGrp="1"/>
          </p:cNvSpPr>
          <p:nvPr>
            <p:ph type="sldNum" sz="quarter" idx="11"/>
          </p:nvPr>
        </p:nvSpPr>
        <p:spPr/>
        <p:txBody>
          <a:bodyPr rtlCol="0"/>
          <a:lstStyle/>
          <a:p>
            <a:fld id="{90F47E8A-AB4D-4FB0-9D5A-DAA97FB319FE}"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E11A88-1523-475D-A494-56B76E9D2071}" type="datetimeFigureOut">
              <a:rPr lang="en-US" smtClean="0"/>
              <a:t>6/5/2023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F47E8A-AB4D-4FB0-9D5A-DAA97FB319F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0AE11A88-1523-475D-A494-56B76E9D2071}" type="datetimeFigureOut">
              <a:rPr lang="en-US" smtClean="0"/>
              <a:t>6/5/2023</a:t>
            </a:fld>
            <a:endParaRPr lang="en-US"/>
          </a:p>
        </p:txBody>
      </p:sp>
      <p:sp>
        <p:nvSpPr>
          <p:cNvPr id="22" name="Slide Number Placeholder 21"/>
          <p:cNvSpPr>
            <a:spLocks noGrp="1"/>
          </p:cNvSpPr>
          <p:nvPr>
            <p:ph type="sldNum" sz="quarter" idx="15"/>
          </p:nvPr>
        </p:nvSpPr>
        <p:spPr/>
        <p:txBody>
          <a:bodyPr rtlCol="0"/>
          <a:lstStyle/>
          <a:p>
            <a:fld id="{90F47E8A-AB4D-4FB0-9D5A-DAA97FB319FE}"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AE11A88-1523-475D-A494-56B76E9D2071}" type="datetimeFigureOut">
              <a:rPr lang="en-US" smtClean="0"/>
              <a:t>6/5/2023</a:t>
            </a:fld>
            <a:endParaRPr lang="en-US"/>
          </a:p>
        </p:txBody>
      </p:sp>
      <p:sp>
        <p:nvSpPr>
          <p:cNvPr id="18" name="Slide Number Placeholder 17"/>
          <p:cNvSpPr>
            <a:spLocks noGrp="1"/>
          </p:cNvSpPr>
          <p:nvPr>
            <p:ph type="sldNum" sz="quarter" idx="11"/>
          </p:nvPr>
        </p:nvSpPr>
        <p:spPr/>
        <p:txBody>
          <a:bodyPr rtlCol="0"/>
          <a:lstStyle/>
          <a:p>
            <a:fld id="{90F47E8A-AB4D-4FB0-9D5A-DAA97FB319FE}"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AE11A88-1523-475D-A494-56B76E9D2071}" type="datetimeFigureOut">
              <a:rPr lang="en-US" smtClean="0"/>
              <a:t>6/5/2023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0F47E8A-AB4D-4FB0-9D5A-DAA97FB319F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organicers.or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04800"/>
            <a:ext cx="6934200" cy="1295400"/>
          </a:xfrm>
        </p:spPr>
        <p:txBody>
          <a:bodyPr>
            <a:noAutofit/>
          </a:bodyPr>
          <a:lstStyle/>
          <a:p>
            <a:pPr algn="ctr"/>
            <a:r>
              <a:rPr lang="en-US" sz="3200" dirty="0"/>
              <a:t>Group, i.e., Team, Formation</a:t>
            </a:r>
          </a:p>
        </p:txBody>
      </p:sp>
      <p:sp>
        <p:nvSpPr>
          <p:cNvPr id="4" name="TextBox 3"/>
          <p:cNvSpPr txBox="1"/>
          <p:nvPr/>
        </p:nvSpPr>
        <p:spPr>
          <a:xfrm>
            <a:off x="3352800" y="5410200"/>
            <a:ext cx="5943600" cy="738664"/>
          </a:xfrm>
          <a:prstGeom prst="rect">
            <a:avLst/>
          </a:prstGeom>
          <a:noFill/>
        </p:spPr>
        <p:txBody>
          <a:bodyPr wrap="square" rtlCol="0">
            <a:spAutoFit/>
          </a:bodyPr>
          <a:lstStyle/>
          <a:p>
            <a:r>
              <a:rPr lang="en-US" sz="2400" dirty="0"/>
              <a:t>Cathy Welder, Dartmouth College</a:t>
            </a:r>
          </a:p>
          <a:p>
            <a:r>
              <a:rPr lang="en-US" dirty="0"/>
              <a:t>Active Learning in Organic Chemistry Workshop</a:t>
            </a:r>
          </a:p>
        </p:txBody>
      </p:sp>
    </p:spTree>
    <p:extLst>
      <p:ext uri="{BB962C8B-B14F-4D97-AF65-F5344CB8AC3E}">
        <p14:creationId xmlns:p14="http://schemas.microsoft.com/office/powerpoint/2010/main" val="1608415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7467600" cy="639762"/>
          </a:xfrm>
        </p:spPr>
        <p:txBody>
          <a:bodyPr/>
          <a:lstStyle/>
          <a:p>
            <a:r>
              <a:rPr lang="en-US" dirty="0"/>
              <a:t>Teamwork During the Workshop</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8"/>
            <a:ext cx="7696200" cy="5712781"/>
          </a:xfrm>
        </p:spPr>
        <p:txBody>
          <a:bodyPr>
            <a:normAutofit/>
          </a:bodyPr>
          <a:lstStyle/>
          <a:p>
            <a:pPr marL="0" indent="0">
              <a:buNone/>
            </a:pPr>
            <a:endParaRPr lang="en-US" dirty="0"/>
          </a:p>
          <a:p>
            <a:pPr marL="0" indent="0">
              <a:buNone/>
            </a:pPr>
            <a:r>
              <a:rPr lang="en-US" dirty="0"/>
              <a:t>You will work in teams during this workshop to complete activities that relate to the topics at hand.  For example</a:t>
            </a:r>
          </a:p>
          <a:p>
            <a:r>
              <a:rPr lang="en-US" dirty="0"/>
              <a:t>Write learning objectives</a:t>
            </a:r>
          </a:p>
          <a:p>
            <a:r>
              <a:rPr lang="en-US" dirty="0"/>
              <a:t>Identify common student misconceptions</a:t>
            </a:r>
          </a:p>
          <a:p>
            <a:r>
              <a:rPr lang="en-US" dirty="0"/>
              <a:t>Generate a 1-day active-learning teaching plan</a:t>
            </a:r>
          </a:p>
          <a:p>
            <a:r>
              <a:rPr lang="en-US" dirty="0"/>
              <a:t>Generate formative assessment activities</a:t>
            </a:r>
          </a:p>
          <a:p>
            <a:r>
              <a:rPr lang="en-US" dirty="0"/>
              <a:t>Become a “quick expert” on a new teaching technique and explain your technique to your peers</a:t>
            </a:r>
          </a:p>
          <a:p>
            <a:r>
              <a:rPr lang="en-US" dirty="0"/>
              <a:t>Complete a planning sheet for a Scholarship of Teaching and Learning (</a:t>
            </a:r>
            <a:r>
              <a:rPr lang="en-US" dirty="0" err="1"/>
              <a:t>SoTL</a:t>
            </a:r>
            <a:r>
              <a:rPr lang="en-US" dirty="0"/>
              <a:t>) project.</a:t>
            </a:r>
          </a:p>
          <a:p>
            <a:endParaRPr lang="en-US" dirty="0"/>
          </a:p>
        </p:txBody>
      </p:sp>
    </p:spTree>
    <p:extLst>
      <p:ext uri="{BB962C8B-B14F-4D97-AF65-F5344CB8AC3E}">
        <p14:creationId xmlns:p14="http://schemas.microsoft.com/office/powerpoint/2010/main" val="925341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7467600" cy="639762"/>
          </a:xfrm>
        </p:spPr>
        <p:txBody>
          <a:bodyPr/>
          <a:lstStyle/>
          <a:p>
            <a:r>
              <a:rPr lang="en-US" dirty="0"/>
              <a:t>Create Team Guidelines</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8"/>
            <a:ext cx="7467600" cy="5712781"/>
          </a:xfrm>
        </p:spPr>
        <p:txBody>
          <a:bodyPr>
            <a:normAutofit/>
          </a:bodyPr>
          <a:lstStyle/>
          <a:p>
            <a:pPr marL="0" indent="0">
              <a:buNone/>
            </a:pPr>
            <a:endParaRPr lang="en-US" dirty="0"/>
          </a:p>
          <a:p>
            <a:pPr marL="0" indent="0">
              <a:buNone/>
            </a:pPr>
            <a:r>
              <a:rPr lang="en-US" dirty="0"/>
              <a:t>Work with your team to create guidelines (“rules”) that will help your team work productively together during this workshop.  </a:t>
            </a:r>
          </a:p>
          <a:p>
            <a:pPr marL="0" indent="0">
              <a:buNone/>
            </a:pPr>
            <a:endParaRPr lang="en-US" dirty="0"/>
          </a:p>
          <a:p>
            <a:pPr marL="0" indent="0">
              <a:buNone/>
            </a:pPr>
            <a:r>
              <a:rPr lang="en-US" dirty="0"/>
              <a:t>You may also include guidelines that students taking your course may mention in a similar activity.</a:t>
            </a:r>
          </a:p>
          <a:p>
            <a:pPr marL="0" indent="0">
              <a:buNone/>
            </a:pPr>
            <a:endParaRPr lang="en-US" dirty="0"/>
          </a:p>
          <a:p>
            <a:pPr marL="0" indent="0">
              <a:buNone/>
            </a:pPr>
            <a:r>
              <a:rPr lang="en-US" dirty="0"/>
              <a:t>Post your team guidelines on the Google Slides.</a:t>
            </a:r>
          </a:p>
          <a:p>
            <a:pPr marL="0" indent="0">
              <a:buNone/>
            </a:pPr>
            <a:r>
              <a:rPr lang="en-US" sz="2200" dirty="0"/>
              <a:t>(Go to </a:t>
            </a:r>
            <a:r>
              <a:rPr lang="en-US" sz="2200" dirty="0">
                <a:hlinkClick r:id="rId3"/>
              </a:rPr>
              <a:t>www.organicers.org</a:t>
            </a:r>
            <a:r>
              <a:rPr lang="en-US" sz="2200" dirty="0"/>
              <a:t> then click on 2023 ALOC workshop in second paragraph.  Look at During Session for Session 1.)</a:t>
            </a:r>
          </a:p>
        </p:txBody>
      </p:sp>
    </p:spTree>
    <p:extLst>
      <p:ext uri="{BB962C8B-B14F-4D97-AF65-F5344CB8AC3E}">
        <p14:creationId xmlns:p14="http://schemas.microsoft.com/office/powerpoint/2010/main" val="3499539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8229600" cy="639762"/>
          </a:xfrm>
        </p:spPr>
        <p:txBody>
          <a:bodyPr>
            <a:normAutofit/>
          </a:bodyPr>
          <a:lstStyle/>
          <a:p>
            <a:r>
              <a:rPr lang="en-US" dirty="0"/>
              <a:t>Participant-Generated Team Guidelines</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8"/>
            <a:ext cx="7467600" cy="5712781"/>
          </a:xfrm>
        </p:spPr>
        <p:txBody>
          <a:bodyPr>
            <a:normAutofit/>
          </a:bodyPr>
          <a:lstStyle/>
          <a:p>
            <a:pPr marL="0" indent="0">
              <a:buNone/>
            </a:pPr>
            <a:r>
              <a:rPr lang="en-US" dirty="0"/>
              <a:t>(See Google Slides)</a:t>
            </a:r>
          </a:p>
          <a:p>
            <a:pPr marL="0" indent="0">
              <a:buNone/>
            </a:pPr>
            <a:endParaRPr lang="en-US" dirty="0"/>
          </a:p>
          <a:p>
            <a:pPr marL="0" indent="0">
              <a:buNone/>
            </a:pPr>
            <a:r>
              <a:rPr lang="en-US" dirty="0"/>
              <a:t>Guidelines I mention in my first class.</a:t>
            </a:r>
          </a:p>
          <a:p>
            <a:r>
              <a:rPr lang="en-US" baseline="0" dirty="0"/>
              <a:t>Attend class.  </a:t>
            </a:r>
          </a:p>
          <a:p>
            <a:r>
              <a:rPr lang="en-US" baseline="0" dirty="0"/>
              <a:t>Listen to each other.  </a:t>
            </a:r>
          </a:p>
          <a:p>
            <a:r>
              <a:rPr lang="en-US" baseline="0" dirty="0"/>
              <a:t>Everyone offers ideas.  </a:t>
            </a:r>
          </a:p>
          <a:p>
            <a:r>
              <a:rPr lang="en-US" baseline="0" dirty="0"/>
              <a:t>Prepare for class by reading the book, watching the videos, and working problems.  </a:t>
            </a:r>
          </a:p>
          <a:p>
            <a:r>
              <a:rPr lang="en-US" baseline="0" dirty="0"/>
              <a:t>Ask questions.  </a:t>
            </a:r>
          </a:p>
          <a:p>
            <a:r>
              <a:rPr lang="en-US" baseline="0" dirty="0"/>
              <a:t>Make sure everyone gets to speak.</a:t>
            </a:r>
            <a:endParaRPr lang="en-US" dirty="0"/>
          </a:p>
          <a:p>
            <a:pPr marL="0" indent="0">
              <a:buNone/>
            </a:pPr>
            <a:endParaRPr lang="en-US" dirty="0"/>
          </a:p>
        </p:txBody>
      </p:sp>
    </p:spTree>
    <p:extLst>
      <p:ext uri="{BB962C8B-B14F-4D97-AF65-F5344CB8AC3E}">
        <p14:creationId xmlns:p14="http://schemas.microsoft.com/office/powerpoint/2010/main" val="1255680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8229600" cy="639762"/>
          </a:xfrm>
        </p:spPr>
        <p:txBody>
          <a:bodyPr>
            <a:normAutofit/>
          </a:bodyPr>
          <a:lstStyle/>
          <a:p>
            <a:r>
              <a:rPr lang="en-US" dirty="0"/>
              <a:t>In Preparation for Tomorrow</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1371600"/>
            <a:ext cx="7467600" cy="5257799"/>
          </a:xfrm>
        </p:spPr>
        <p:txBody>
          <a:bodyPr>
            <a:normAutofit/>
          </a:bodyPr>
          <a:lstStyle/>
          <a:p>
            <a:r>
              <a:rPr lang="en-US" dirty="0"/>
              <a:t>Watch Justin’s Just-in-Time-Teaching video and answer his questions by 5 </a:t>
            </a:r>
            <a:r>
              <a:rPr lang="en-US"/>
              <a:t>am tomorrow </a:t>
            </a:r>
            <a:r>
              <a:rPr lang="en-US" dirty="0"/>
              <a:t>if you haven’t already done so.</a:t>
            </a:r>
          </a:p>
          <a:p>
            <a:endParaRPr lang="en-US" dirty="0"/>
          </a:p>
          <a:p>
            <a:r>
              <a:rPr lang="en-US" dirty="0"/>
              <a:t>Watch 5.5 minute video about Backward Design.</a:t>
            </a:r>
          </a:p>
          <a:p>
            <a:endParaRPr lang="en-US" dirty="0"/>
          </a:p>
          <a:p>
            <a:r>
              <a:rPr lang="en-US" dirty="0"/>
              <a:t>You may find it helpful to have access to your teaching materials.</a:t>
            </a:r>
          </a:p>
          <a:p>
            <a:pPr marL="0" indent="0">
              <a:buNone/>
            </a:pPr>
            <a:endParaRPr lang="en-US" dirty="0"/>
          </a:p>
        </p:txBody>
      </p:sp>
    </p:spTree>
    <p:extLst>
      <p:ext uri="{BB962C8B-B14F-4D97-AF65-F5344CB8AC3E}">
        <p14:creationId xmlns:p14="http://schemas.microsoft.com/office/powerpoint/2010/main" val="2163406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8229600" cy="639762"/>
          </a:xfrm>
        </p:spPr>
        <p:txBody>
          <a:bodyPr>
            <a:normAutofit/>
          </a:bodyPr>
          <a:lstStyle/>
          <a:p>
            <a:r>
              <a:rPr lang="en-US" dirty="0"/>
              <a:t>Reflection</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1371600"/>
            <a:ext cx="7467600" cy="5257799"/>
          </a:xfrm>
        </p:spPr>
        <p:txBody>
          <a:bodyPr>
            <a:normAutofit/>
          </a:bodyPr>
          <a:lstStyle/>
          <a:p>
            <a:pPr marL="0" indent="0">
              <a:buNone/>
            </a:pPr>
            <a:r>
              <a:rPr lang="en-US" dirty="0"/>
              <a:t>Think about what you hope to learn from this workshop.  What do you hope to incorporate in your teaching?  What are your biggest opportunities for improvement?  Spend ~15 minutes writing out your thoughts.</a:t>
            </a:r>
          </a:p>
          <a:p>
            <a:pPr marL="0" indent="0">
              <a:buNone/>
            </a:pPr>
            <a:endParaRPr lang="en-US" dirty="0"/>
          </a:p>
          <a:p>
            <a:pPr marL="0" indent="0">
              <a:buNone/>
            </a:pPr>
            <a:r>
              <a:rPr lang="en-US" dirty="0"/>
              <a:t>Once finished, you </a:t>
            </a:r>
            <a:r>
              <a:rPr lang="en-US"/>
              <a:t>are dismissed for the evening.</a:t>
            </a:r>
            <a:endParaRPr lang="en-US" dirty="0"/>
          </a:p>
        </p:txBody>
      </p:sp>
    </p:spTree>
    <p:extLst>
      <p:ext uri="{BB962C8B-B14F-4D97-AF65-F5344CB8AC3E}">
        <p14:creationId xmlns:p14="http://schemas.microsoft.com/office/powerpoint/2010/main" val="1582583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39762"/>
          </a:xfrm>
        </p:spPr>
        <p:txBody>
          <a:bodyPr/>
          <a:lstStyle/>
          <a:p>
            <a:r>
              <a:rPr lang="en-US" dirty="0"/>
              <a:t>Outline</a:t>
            </a:r>
          </a:p>
        </p:txBody>
      </p:sp>
      <p:sp>
        <p:nvSpPr>
          <p:cNvPr id="3" name="Content Placeholder 2"/>
          <p:cNvSpPr>
            <a:spLocks noGrp="1"/>
          </p:cNvSpPr>
          <p:nvPr>
            <p:ph sz="quarter" idx="1"/>
          </p:nvPr>
        </p:nvSpPr>
        <p:spPr>
          <a:xfrm>
            <a:off x="457200" y="1066800"/>
            <a:ext cx="7467600" cy="4953000"/>
          </a:xfrm>
        </p:spPr>
        <p:txBody>
          <a:bodyPr/>
          <a:lstStyle/>
          <a:p>
            <a:pPr marL="0" indent="0">
              <a:buNone/>
            </a:pPr>
            <a:r>
              <a:rPr lang="en-US" dirty="0"/>
              <a:t>By the end of this presentation, you will be better able to</a:t>
            </a:r>
          </a:p>
          <a:p>
            <a:pPr marL="0" indent="0">
              <a:buNone/>
            </a:pPr>
            <a:endParaRPr lang="en-US" dirty="0"/>
          </a:p>
          <a:p>
            <a:r>
              <a:rPr lang="en-US" dirty="0"/>
              <a:t>Articulate the advantages of working in teams.</a:t>
            </a:r>
          </a:p>
          <a:p>
            <a:endParaRPr lang="en-US" dirty="0"/>
          </a:p>
          <a:p>
            <a:r>
              <a:rPr lang="en-US" dirty="0"/>
              <a:t>Articulate Team Guidelines for your Active Learning in Organic Chemistry (ALOC) workshop team.</a:t>
            </a:r>
          </a:p>
          <a:p>
            <a:endParaRPr lang="en-US" dirty="0"/>
          </a:p>
          <a:p>
            <a:r>
              <a:rPr lang="en-US" dirty="0"/>
              <a:t>Identify important factors to consider when dividing your students into functional teams.</a:t>
            </a:r>
          </a:p>
        </p:txBody>
      </p:sp>
    </p:spTree>
    <p:extLst>
      <p:ext uri="{BB962C8B-B14F-4D97-AF65-F5344CB8AC3E}">
        <p14:creationId xmlns:p14="http://schemas.microsoft.com/office/powerpoint/2010/main" val="4118669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7467600" cy="639762"/>
          </a:xfrm>
        </p:spPr>
        <p:txBody>
          <a:bodyPr/>
          <a:lstStyle/>
          <a:p>
            <a:r>
              <a:rPr lang="en-US" dirty="0"/>
              <a:t>Creating Faculty Workshop Teams</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9"/>
            <a:ext cx="7696200" cy="4569782"/>
          </a:xfrm>
        </p:spPr>
        <p:txBody>
          <a:bodyPr>
            <a:normAutofit/>
          </a:bodyPr>
          <a:lstStyle/>
          <a:p>
            <a:pPr marL="0" indent="0">
              <a:buNone/>
            </a:pPr>
            <a:r>
              <a:rPr lang="en-US" dirty="0"/>
              <a:t>I considered</a:t>
            </a:r>
          </a:p>
          <a:p>
            <a:r>
              <a:rPr lang="en-US" dirty="0"/>
              <a:t>(Predominantly) Topic election</a:t>
            </a:r>
          </a:p>
          <a:p>
            <a:pPr marL="365760" lvl="1" indent="0">
              <a:buNone/>
            </a:pPr>
            <a:r>
              <a:rPr lang="en-US" dirty="0"/>
              <a:t>Alkenes, spectroscopy, stereochemistry, aromatic substitutions, aldehydes and ketones, carboxylic acids and acid derivatives</a:t>
            </a:r>
          </a:p>
          <a:p>
            <a:r>
              <a:rPr lang="en-US" dirty="0"/>
              <a:t>Gender </a:t>
            </a:r>
          </a:p>
          <a:p>
            <a:r>
              <a:rPr lang="en-US" dirty="0"/>
              <a:t>Ethnicity</a:t>
            </a:r>
          </a:p>
          <a:p>
            <a:r>
              <a:rPr lang="en-US" dirty="0"/>
              <a:t>Rank/title</a:t>
            </a:r>
          </a:p>
          <a:p>
            <a:r>
              <a:rPr lang="en-US" dirty="0"/>
              <a:t>Type of college/university</a:t>
            </a:r>
          </a:p>
          <a:p>
            <a:pPr lvl="1"/>
            <a:r>
              <a:rPr lang="en-US" dirty="0"/>
              <a:t>Highest degree offered</a:t>
            </a:r>
          </a:p>
          <a:p>
            <a:pPr lvl="1"/>
            <a:r>
              <a:rPr lang="en-US" dirty="0"/>
              <a:t>Minority-serving institution</a:t>
            </a:r>
          </a:p>
        </p:txBody>
      </p:sp>
      <p:sp>
        <p:nvSpPr>
          <p:cNvPr id="5" name="TextBox 4">
            <a:extLst>
              <a:ext uri="{FF2B5EF4-FFF2-40B4-BE49-F238E27FC236}">
                <a16:creationId xmlns:a16="http://schemas.microsoft.com/office/drawing/2014/main" id="{E6E0C746-02FF-4ACA-BF75-3F512DB0087C}"/>
              </a:ext>
            </a:extLst>
          </p:cNvPr>
          <p:cNvSpPr txBox="1"/>
          <p:nvPr/>
        </p:nvSpPr>
        <p:spPr>
          <a:xfrm>
            <a:off x="457200" y="5334000"/>
            <a:ext cx="7848600" cy="461665"/>
          </a:xfrm>
          <a:prstGeom prst="rect">
            <a:avLst/>
          </a:prstGeom>
          <a:noFill/>
        </p:spPr>
        <p:txBody>
          <a:bodyPr wrap="square">
            <a:spAutoFit/>
          </a:bodyPr>
          <a:lstStyle/>
          <a:p>
            <a:pPr marL="0" indent="0">
              <a:buNone/>
            </a:pPr>
            <a:r>
              <a:rPr lang="en-US" sz="2400" dirty="0"/>
              <a:t>Main goal – try to create inclusive, not diverse, teams.</a:t>
            </a:r>
          </a:p>
        </p:txBody>
      </p:sp>
    </p:spTree>
    <p:extLst>
      <p:ext uri="{BB962C8B-B14F-4D97-AF65-F5344CB8AC3E}">
        <p14:creationId xmlns:p14="http://schemas.microsoft.com/office/powerpoint/2010/main" val="3177687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7467600" cy="639762"/>
          </a:xfrm>
        </p:spPr>
        <p:txBody>
          <a:bodyPr/>
          <a:lstStyle/>
          <a:p>
            <a:r>
              <a:rPr lang="en-US" dirty="0"/>
              <a:t>Creating Teams in My Class</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8"/>
            <a:ext cx="7467600" cy="5712781"/>
          </a:xfrm>
        </p:spPr>
        <p:txBody>
          <a:bodyPr/>
          <a:lstStyle/>
          <a:p>
            <a:pPr marL="0" indent="0">
              <a:buNone/>
            </a:pPr>
            <a:r>
              <a:rPr lang="en-US" dirty="0"/>
              <a:t>I start with a student survey.</a:t>
            </a:r>
          </a:p>
          <a:p>
            <a:r>
              <a:rPr lang="en-US" dirty="0"/>
              <a:t>Name</a:t>
            </a:r>
          </a:p>
          <a:p>
            <a:r>
              <a:rPr lang="en-US" dirty="0"/>
              <a:t>Self-described leadership style as a student in Organic Chemistry.</a:t>
            </a:r>
          </a:p>
          <a:p>
            <a:pPr lvl="1"/>
            <a:r>
              <a:rPr lang="en-US" dirty="0"/>
              <a:t>Strongly prefer to be a leader</a:t>
            </a:r>
          </a:p>
          <a:p>
            <a:pPr lvl="1"/>
            <a:r>
              <a:rPr lang="en-US" dirty="0"/>
              <a:t>Prefer to be a leader but will follow when necessary</a:t>
            </a:r>
          </a:p>
          <a:p>
            <a:pPr lvl="1"/>
            <a:r>
              <a:rPr lang="en-US" dirty="0"/>
              <a:t>Enjoy leading and following equally</a:t>
            </a:r>
          </a:p>
          <a:p>
            <a:pPr lvl="1"/>
            <a:r>
              <a:rPr lang="en-US" dirty="0"/>
              <a:t>Prefer to be a follower but will lead when necessary</a:t>
            </a:r>
          </a:p>
          <a:p>
            <a:pPr lvl="1"/>
            <a:r>
              <a:rPr lang="en-US" dirty="0"/>
              <a:t>Strongly prefer to be a follower</a:t>
            </a:r>
          </a:p>
          <a:p>
            <a:r>
              <a:rPr lang="en-US" dirty="0"/>
              <a:t>Grade received in Organic I</a:t>
            </a:r>
          </a:p>
          <a:p>
            <a:pPr lvl="1"/>
            <a:r>
              <a:rPr lang="en-US" dirty="0"/>
              <a:t>A/A-/B+</a:t>
            </a:r>
          </a:p>
          <a:p>
            <a:pPr lvl="1"/>
            <a:r>
              <a:rPr lang="en-US" dirty="0"/>
              <a:t>B/B-/C+</a:t>
            </a:r>
          </a:p>
          <a:p>
            <a:pPr lvl="1"/>
            <a:r>
              <a:rPr lang="en-US" dirty="0"/>
              <a:t>C or lower</a:t>
            </a:r>
          </a:p>
        </p:txBody>
      </p:sp>
    </p:spTree>
    <p:extLst>
      <p:ext uri="{BB962C8B-B14F-4D97-AF65-F5344CB8AC3E}">
        <p14:creationId xmlns:p14="http://schemas.microsoft.com/office/powerpoint/2010/main" val="3420473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7467600" cy="639762"/>
          </a:xfrm>
        </p:spPr>
        <p:txBody>
          <a:bodyPr/>
          <a:lstStyle/>
          <a:p>
            <a:r>
              <a:rPr lang="en-US" dirty="0"/>
              <a:t>Creating Teams, continued</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8"/>
            <a:ext cx="7467600" cy="5712781"/>
          </a:xfrm>
        </p:spPr>
        <p:txBody>
          <a:bodyPr>
            <a:normAutofit fontScale="92500" lnSpcReduction="10000"/>
          </a:bodyPr>
          <a:lstStyle/>
          <a:p>
            <a:r>
              <a:rPr lang="en-US" dirty="0"/>
              <a:t>Gender</a:t>
            </a:r>
          </a:p>
          <a:p>
            <a:r>
              <a:rPr lang="en-US" dirty="0"/>
              <a:t>Ethnicity</a:t>
            </a:r>
          </a:p>
          <a:p>
            <a:pPr lvl="1"/>
            <a:r>
              <a:rPr lang="en-US" dirty="0"/>
              <a:t>African American or Black</a:t>
            </a:r>
          </a:p>
          <a:p>
            <a:pPr lvl="1"/>
            <a:r>
              <a:rPr lang="en-US" dirty="0"/>
              <a:t>Asian or Pacific Islander</a:t>
            </a:r>
          </a:p>
          <a:p>
            <a:pPr lvl="1"/>
            <a:r>
              <a:rPr lang="en-US" dirty="0"/>
              <a:t>Hispanic or Latino</a:t>
            </a:r>
          </a:p>
          <a:p>
            <a:pPr lvl="1"/>
            <a:r>
              <a:rPr lang="en-US" dirty="0"/>
              <a:t>White or Caucasian</a:t>
            </a:r>
          </a:p>
          <a:p>
            <a:pPr lvl="1"/>
            <a:r>
              <a:rPr lang="en-US" dirty="0"/>
              <a:t>Other or prefer not to say</a:t>
            </a:r>
          </a:p>
          <a:p>
            <a:r>
              <a:rPr lang="en-US" dirty="0"/>
              <a:t>Is there anyone in the class with whom you do not want to work?</a:t>
            </a:r>
          </a:p>
          <a:p>
            <a:pPr marL="0" indent="0">
              <a:buNone/>
            </a:pPr>
            <a:endParaRPr lang="en-US" dirty="0"/>
          </a:p>
          <a:p>
            <a:pPr marL="0" indent="0">
              <a:buNone/>
            </a:pPr>
            <a:r>
              <a:rPr lang="en-US" dirty="0"/>
              <a:t>I start with a </a:t>
            </a:r>
            <a:r>
              <a:rPr lang="en-US" u="sng" dirty="0"/>
              <a:t>random group generator</a:t>
            </a:r>
            <a:r>
              <a:rPr lang="en-US" dirty="0"/>
              <a:t> and modify as necessary to make permanent, diverse groups of </a:t>
            </a:r>
            <a:r>
              <a:rPr lang="en-US" b="1" dirty="0"/>
              <a:t>5-6 students </a:t>
            </a:r>
            <a:r>
              <a:rPr lang="en-US" dirty="0"/>
              <a:t>without isolating individuals. I place at least two men and at least two women, have no or at least two students of color, have at least two strong students and no more than two weak students on a team.</a:t>
            </a:r>
          </a:p>
        </p:txBody>
      </p:sp>
    </p:spTree>
    <p:extLst>
      <p:ext uri="{BB962C8B-B14F-4D97-AF65-F5344CB8AC3E}">
        <p14:creationId xmlns:p14="http://schemas.microsoft.com/office/powerpoint/2010/main" val="651838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7467600" cy="639762"/>
          </a:xfrm>
        </p:spPr>
        <p:txBody>
          <a:bodyPr/>
          <a:lstStyle/>
          <a:p>
            <a:r>
              <a:rPr lang="en-US" dirty="0"/>
              <a:t>Faculty Workshop Teams</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8"/>
            <a:ext cx="8001000" cy="5712781"/>
          </a:xfrm>
        </p:spPr>
        <p:txBody>
          <a:bodyPr>
            <a:normAutofit lnSpcReduction="10000"/>
          </a:bodyPr>
          <a:lstStyle/>
          <a:p>
            <a:pPr marL="0" indent="0">
              <a:buNone/>
            </a:pPr>
            <a:r>
              <a:rPr lang="en-US" sz="2000" b="1" dirty="0"/>
              <a:t>Team 1. Aldehydes and Ketones</a:t>
            </a:r>
          </a:p>
          <a:p>
            <a:pPr marL="228600" indent="0">
              <a:buNone/>
            </a:pPr>
            <a:r>
              <a:rPr lang="en-US" sz="1800" dirty="0"/>
              <a:t>Monica Arroyo, Jonathan </a:t>
            </a:r>
            <a:r>
              <a:rPr lang="en-US" sz="1800" dirty="0" err="1"/>
              <a:t>Dannatt</a:t>
            </a:r>
            <a:r>
              <a:rPr lang="en-US" sz="1800" dirty="0"/>
              <a:t>, </a:t>
            </a:r>
            <a:r>
              <a:rPr lang="en-US" sz="1800" dirty="0" err="1"/>
              <a:t>Americo</a:t>
            </a:r>
            <a:r>
              <a:rPr lang="en-US" sz="1800" dirty="0"/>
              <a:t> </a:t>
            </a:r>
            <a:r>
              <a:rPr lang="en-US" sz="1800" dirty="0" err="1"/>
              <a:t>Fraboni</a:t>
            </a:r>
            <a:r>
              <a:rPr lang="en-US" sz="1800" dirty="0"/>
              <a:t>, Janell Mahoney, Joe Meredith, Allan Wilson</a:t>
            </a:r>
          </a:p>
          <a:p>
            <a:pPr marL="0" indent="0">
              <a:buNone/>
            </a:pPr>
            <a:r>
              <a:rPr lang="en-US" sz="2000" b="1" dirty="0"/>
              <a:t>Team 2. Alkenes</a:t>
            </a:r>
          </a:p>
          <a:p>
            <a:pPr marL="228600" indent="0">
              <a:buNone/>
            </a:pPr>
            <a:r>
              <a:rPr lang="en-US" sz="1800" dirty="0" err="1"/>
              <a:t>Patrisha</a:t>
            </a:r>
            <a:r>
              <a:rPr lang="en-US" sz="1800" dirty="0"/>
              <a:t> </a:t>
            </a:r>
            <a:r>
              <a:rPr lang="en-US" sz="1800" dirty="0" err="1"/>
              <a:t>Bugayong</a:t>
            </a:r>
            <a:r>
              <a:rPr lang="en-US" sz="1800" dirty="0"/>
              <a:t>, Julia Chan, Amber Kelley, Brooks Maki, Rick Mullins, Colin Rathbun</a:t>
            </a:r>
          </a:p>
          <a:p>
            <a:pPr marL="0" indent="0">
              <a:buNone/>
            </a:pPr>
            <a:r>
              <a:rPr lang="en-US" sz="2000" b="1" dirty="0"/>
              <a:t>Team 3. Aromatic Substitutions</a:t>
            </a:r>
          </a:p>
          <a:p>
            <a:pPr marL="228600" indent="0">
              <a:buNone/>
            </a:pPr>
            <a:r>
              <a:rPr lang="en-US" sz="1800" dirty="0"/>
              <a:t>Stephanie Brouet, </a:t>
            </a:r>
            <a:r>
              <a:rPr lang="en-US" sz="1800" dirty="0" err="1"/>
              <a:t>Krita</a:t>
            </a:r>
            <a:r>
              <a:rPr lang="en-US" sz="1800" dirty="0"/>
              <a:t> Leigh, Leslie Nickerson, Cassie Siler, Lucas Tucker</a:t>
            </a:r>
          </a:p>
          <a:p>
            <a:pPr marL="0" indent="0">
              <a:buNone/>
            </a:pPr>
            <a:r>
              <a:rPr lang="en-US" sz="2000" b="1" dirty="0"/>
              <a:t>Team 4. Carboxylic Acids and Acid Derivatives</a:t>
            </a:r>
          </a:p>
          <a:p>
            <a:pPr marL="228600" indent="0">
              <a:buNone/>
            </a:pPr>
            <a:r>
              <a:rPr lang="en-US" sz="1800" dirty="0"/>
              <a:t>Emily Gentry, Paul </a:t>
            </a:r>
            <a:r>
              <a:rPr lang="en-US" sz="1800" dirty="0" err="1"/>
              <a:t>Gladen</a:t>
            </a:r>
            <a:r>
              <a:rPr lang="en-US" sz="1800" dirty="0"/>
              <a:t>, Justin Mohr, Joan </a:t>
            </a:r>
            <a:r>
              <a:rPr lang="en-US" sz="1800" dirty="0" err="1"/>
              <a:t>Schellinger</a:t>
            </a:r>
            <a:r>
              <a:rPr lang="en-US" sz="1800" dirty="0"/>
              <a:t>, Sherri Young</a:t>
            </a:r>
          </a:p>
          <a:p>
            <a:pPr marL="0" indent="0">
              <a:buNone/>
            </a:pPr>
            <a:r>
              <a:rPr lang="en-US" sz="2000" b="1" dirty="0"/>
              <a:t>Team 5. Spectroscopy</a:t>
            </a:r>
          </a:p>
          <a:p>
            <a:pPr marL="228600" indent="0">
              <a:buNone/>
            </a:pPr>
            <a:r>
              <a:rPr lang="en-US" sz="1800" dirty="0"/>
              <a:t>James Donelson, Stefanie </a:t>
            </a:r>
            <a:r>
              <a:rPr lang="en-US" sz="1800" dirty="0" err="1"/>
              <a:t>Habenicht</a:t>
            </a:r>
            <a:r>
              <a:rPr lang="en-US" sz="1800" dirty="0"/>
              <a:t>, Jamie Ludwig, Thomas Montgomery, Felix </a:t>
            </a:r>
            <a:r>
              <a:rPr lang="en-US" sz="1800" dirty="0" err="1"/>
              <a:t>Ngassa</a:t>
            </a:r>
            <a:r>
              <a:rPr lang="en-US" sz="1800" dirty="0"/>
              <a:t>, Gregg </a:t>
            </a:r>
            <a:r>
              <a:rPr lang="en-US" sz="1800" dirty="0" err="1"/>
              <a:t>Wilmes</a:t>
            </a:r>
            <a:endParaRPr lang="en-US" sz="1800" dirty="0"/>
          </a:p>
          <a:p>
            <a:pPr marL="0" indent="0">
              <a:buNone/>
            </a:pPr>
            <a:r>
              <a:rPr lang="en-US" sz="2000" b="1" dirty="0"/>
              <a:t>Team 6. Stereochemistry</a:t>
            </a:r>
          </a:p>
          <a:p>
            <a:pPr marL="228600" indent="0">
              <a:buNone/>
            </a:pPr>
            <a:r>
              <a:rPr lang="en-US" sz="1800" dirty="0"/>
              <a:t>Allison Dick, </a:t>
            </a:r>
            <a:r>
              <a:rPr lang="en-US" sz="1800" dirty="0" err="1"/>
              <a:t>Noushad</a:t>
            </a:r>
            <a:r>
              <a:rPr lang="en-US" sz="1800" dirty="0"/>
              <a:t> Mohd, Josh </a:t>
            </a:r>
            <a:r>
              <a:rPr lang="en-US" sz="1800" dirty="0" err="1"/>
              <a:t>Osburn</a:t>
            </a:r>
            <a:r>
              <a:rPr lang="en-US" sz="1800" dirty="0"/>
              <a:t>, John </a:t>
            </a:r>
            <a:r>
              <a:rPr lang="en-US" sz="1800" dirty="0" err="1"/>
              <a:t>Picione</a:t>
            </a:r>
            <a:r>
              <a:rPr lang="en-US" sz="1800" dirty="0"/>
              <a:t>, David Proctor, </a:t>
            </a:r>
            <a:r>
              <a:rPr lang="en-US" sz="1800" dirty="0" err="1"/>
              <a:t>Genessa</a:t>
            </a:r>
            <a:r>
              <a:rPr lang="en-US" sz="1800" dirty="0"/>
              <a:t> Smith</a:t>
            </a:r>
          </a:p>
        </p:txBody>
      </p:sp>
    </p:spTree>
    <p:extLst>
      <p:ext uri="{BB962C8B-B14F-4D97-AF65-F5344CB8AC3E}">
        <p14:creationId xmlns:p14="http://schemas.microsoft.com/office/powerpoint/2010/main" val="1869541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7467600" cy="639762"/>
          </a:xfrm>
        </p:spPr>
        <p:txBody>
          <a:bodyPr/>
          <a:lstStyle/>
          <a:p>
            <a:r>
              <a:rPr lang="en-US" dirty="0"/>
              <a:t>Advantages of Working in Teams</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8"/>
            <a:ext cx="7467600" cy="5712781"/>
          </a:xfrm>
        </p:spPr>
        <p:txBody>
          <a:bodyPr>
            <a:normAutofit/>
          </a:bodyPr>
          <a:lstStyle/>
          <a:p>
            <a:pPr marL="0" indent="0">
              <a:buNone/>
            </a:pPr>
            <a:r>
              <a:rPr lang="en-US" dirty="0"/>
              <a:t>Move to a table with your teammates.  </a:t>
            </a:r>
          </a:p>
          <a:p>
            <a:pPr lvl="1"/>
            <a:r>
              <a:rPr lang="en-US" dirty="0"/>
              <a:t>Aldehydes and ketones</a:t>
            </a:r>
          </a:p>
          <a:p>
            <a:pPr lvl="1"/>
            <a:r>
              <a:rPr lang="en-US" dirty="0"/>
              <a:t>Alkenes</a:t>
            </a:r>
          </a:p>
          <a:p>
            <a:pPr lvl="1"/>
            <a:r>
              <a:rPr lang="en-US" dirty="0"/>
              <a:t>Aromatic substitutions</a:t>
            </a:r>
          </a:p>
          <a:p>
            <a:pPr lvl="1"/>
            <a:r>
              <a:rPr lang="en-US" dirty="0"/>
              <a:t>Carboxylic acids and acid derivatives</a:t>
            </a:r>
          </a:p>
          <a:p>
            <a:pPr lvl="1"/>
            <a:r>
              <a:rPr lang="en-US" dirty="0"/>
              <a:t>Spectroscopy</a:t>
            </a:r>
          </a:p>
          <a:p>
            <a:pPr lvl="1"/>
            <a:r>
              <a:rPr lang="en-US" dirty="0"/>
              <a:t>Stereochemistry</a:t>
            </a:r>
          </a:p>
          <a:p>
            <a:pPr lvl="1"/>
            <a:endParaRPr lang="en-US" dirty="0"/>
          </a:p>
          <a:p>
            <a:pPr lvl="1"/>
            <a:endParaRPr lang="en-US" dirty="0"/>
          </a:p>
          <a:p>
            <a:pPr marL="0" indent="0">
              <a:buNone/>
            </a:pPr>
            <a:r>
              <a:rPr lang="en-US" dirty="0"/>
              <a:t>Together create a list of advantages to teamwork.  </a:t>
            </a:r>
          </a:p>
          <a:p>
            <a:pPr marL="0" indent="0">
              <a:buNone/>
            </a:pPr>
            <a:endParaRPr lang="en-US" dirty="0"/>
          </a:p>
          <a:p>
            <a:pPr marL="0" indent="0">
              <a:buNone/>
            </a:pPr>
            <a:r>
              <a:rPr lang="en-US" dirty="0"/>
              <a:t>Use the Collaborative Learning Technique (</a:t>
            </a:r>
            <a:r>
              <a:rPr lang="en-US" dirty="0" err="1"/>
              <a:t>CoLT</a:t>
            </a:r>
            <a:r>
              <a:rPr lang="en-US" dirty="0"/>
              <a:t>) Round Robin.  </a:t>
            </a:r>
          </a:p>
        </p:txBody>
      </p:sp>
    </p:spTree>
    <p:extLst>
      <p:ext uri="{BB962C8B-B14F-4D97-AF65-F5344CB8AC3E}">
        <p14:creationId xmlns:p14="http://schemas.microsoft.com/office/powerpoint/2010/main" val="839762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7467600" cy="639762"/>
          </a:xfrm>
        </p:spPr>
        <p:txBody>
          <a:bodyPr/>
          <a:lstStyle/>
          <a:p>
            <a:r>
              <a:rPr lang="en-US" dirty="0"/>
              <a:t>Advantages of Working in Teams</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8"/>
            <a:ext cx="7467600" cy="5712781"/>
          </a:xfrm>
        </p:spPr>
        <p:txBody>
          <a:bodyPr>
            <a:normAutofit/>
          </a:bodyPr>
          <a:lstStyle/>
          <a:p>
            <a:pPr marL="0" indent="0">
              <a:buNone/>
            </a:pPr>
            <a:r>
              <a:rPr lang="en-US" dirty="0"/>
              <a:t>Participant-generated ideas</a:t>
            </a:r>
          </a:p>
          <a:p>
            <a:endParaRPr lang="en-US" dirty="0"/>
          </a:p>
        </p:txBody>
      </p:sp>
    </p:spTree>
    <p:extLst>
      <p:ext uri="{BB962C8B-B14F-4D97-AF65-F5344CB8AC3E}">
        <p14:creationId xmlns:p14="http://schemas.microsoft.com/office/powerpoint/2010/main" val="376952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0031-BFA8-47A5-8F13-135A87ADD2A2}"/>
              </a:ext>
            </a:extLst>
          </p:cNvPr>
          <p:cNvSpPr>
            <a:spLocks noGrp="1"/>
          </p:cNvSpPr>
          <p:nvPr>
            <p:ph type="title"/>
          </p:nvPr>
        </p:nvSpPr>
        <p:spPr>
          <a:xfrm>
            <a:off x="457200" y="274638"/>
            <a:ext cx="7467600" cy="868362"/>
          </a:xfrm>
        </p:spPr>
        <p:txBody>
          <a:bodyPr>
            <a:noAutofit/>
          </a:bodyPr>
          <a:lstStyle/>
          <a:p>
            <a:r>
              <a:rPr lang="en-US" dirty="0"/>
              <a:t>My Thoughts of Advantages of Working in Teams</a:t>
            </a:r>
          </a:p>
        </p:txBody>
      </p:sp>
      <p:sp>
        <p:nvSpPr>
          <p:cNvPr id="3" name="Content Placeholder 2">
            <a:extLst>
              <a:ext uri="{FF2B5EF4-FFF2-40B4-BE49-F238E27FC236}">
                <a16:creationId xmlns:a16="http://schemas.microsoft.com/office/drawing/2014/main" id="{7C751119-97C2-4C91-B1BC-DBBC6369DD7D}"/>
              </a:ext>
            </a:extLst>
          </p:cNvPr>
          <p:cNvSpPr>
            <a:spLocks noGrp="1"/>
          </p:cNvSpPr>
          <p:nvPr>
            <p:ph sz="quarter" idx="1"/>
          </p:nvPr>
        </p:nvSpPr>
        <p:spPr>
          <a:xfrm>
            <a:off x="457200" y="916618"/>
            <a:ext cx="7467600" cy="5712781"/>
          </a:xfrm>
        </p:spPr>
        <p:txBody>
          <a:bodyPr>
            <a:normAutofit/>
          </a:bodyPr>
          <a:lstStyle/>
          <a:p>
            <a:endParaRPr lang="en-US" dirty="0"/>
          </a:p>
          <a:p>
            <a:r>
              <a:rPr lang="en-US" sz="2400" dirty="0"/>
              <a:t>It’s easier than working alone and less frustrating. </a:t>
            </a:r>
            <a:r>
              <a:rPr lang="en-US" sz="1800" dirty="0"/>
              <a:t>(*Zone of Proximal Development)</a:t>
            </a:r>
          </a:p>
          <a:p>
            <a:r>
              <a:rPr lang="en-US" sz="2400" dirty="0"/>
              <a:t>Being able to use new vocabulary to describe organic chemistry topics helps you recognize how much you do and do not really understand.</a:t>
            </a:r>
          </a:p>
          <a:p>
            <a:r>
              <a:rPr lang="en-US" sz="2400" dirty="0"/>
              <a:t>Research shows better learning of content.</a:t>
            </a:r>
          </a:p>
          <a:p>
            <a:r>
              <a:rPr lang="en-US" sz="2400" dirty="0"/>
              <a:t>Teamwork leads to better connecting of concepts instead of just memorizing.</a:t>
            </a:r>
          </a:p>
          <a:p>
            <a:r>
              <a:rPr lang="en-US" sz="2400" dirty="0"/>
              <a:t>Employers often look for experience in teamwork.</a:t>
            </a:r>
          </a:p>
          <a:p>
            <a:r>
              <a:rPr lang="en-US" sz="2400" dirty="0"/>
              <a:t>Medical schools are beginning to switch to active learning/teamwork.</a:t>
            </a:r>
          </a:p>
          <a:p>
            <a:r>
              <a:rPr lang="en-US" sz="2400" dirty="0"/>
              <a:t>Higher mean grades.</a:t>
            </a:r>
          </a:p>
          <a:p>
            <a:endParaRPr lang="en-US" dirty="0"/>
          </a:p>
        </p:txBody>
      </p:sp>
    </p:spTree>
    <p:extLst>
      <p:ext uri="{BB962C8B-B14F-4D97-AF65-F5344CB8AC3E}">
        <p14:creationId xmlns:p14="http://schemas.microsoft.com/office/powerpoint/2010/main" val="3676470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19448</TotalTime>
  <Words>1187</Words>
  <Application>Microsoft Office PowerPoint</Application>
  <PresentationFormat>On-screen Show (4:3)</PresentationFormat>
  <Paragraphs>142</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Calibri</vt:lpstr>
      <vt:lpstr>Century Schoolbook</vt:lpstr>
      <vt:lpstr>Wingdings</vt:lpstr>
      <vt:lpstr>Wingdings 2</vt:lpstr>
      <vt:lpstr>Oriel</vt:lpstr>
      <vt:lpstr>Group, i.e., Team, Formation</vt:lpstr>
      <vt:lpstr>Outline</vt:lpstr>
      <vt:lpstr>Creating Faculty Workshop Teams</vt:lpstr>
      <vt:lpstr>Creating Teams in My Class</vt:lpstr>
      <vt:lpstr>Creating Teams, continued</vt:lpstr>
      <vt:lpstr>Faculty Workshop Teams</vt:lpstr>
      <vt:lpstr>Advantages of Working in Teams</vt:lpstr>
      <vt:lpstr>Advantages of Working in Teams</vt:lpstr>
      <vt:lpstr>My Thoughts of Advantages of Working in Teams</vt:lpstr>
      <vt:lpstr>Teamwork During the Workshop</vt:lpstr>
      <vt:lpstr>Create Team Guidelines</vt:lpstr>
      <vt:lpstr>Participant-Generated Team Guidelines</vt:lpstr>
      <vt:lpstr>In Preparation for Tomorrow</vt:lpstr>
      <vt:lpstr>Reflection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 Formation</dc:title>
  <dc:creator>Catherine O. Welder</dc:creator>
  <cp:lastModifiedBy>Catherine O. Welder</cp:lastModifiedBy>
  <cp:revision>325</cp:revision>
  <dcterms:created xsi:type="dcterms:W3CDTF">2013-06-04T17:10:57Z</dcterms:created>
  <dcterms:modified xsi:type="dcterms:W3CDTF">2023-06-05T17:39:01Z</dcterms:modified>
</cp:coreProperties>
</file>