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63" r:id="rId4"/>
    <p:sldId id="258" r:id="rId5"/>
    <p:sldId id="259" r:id="rId6"/>
    <p:sldId id="260" r:id="rId7"/>
    <p:sldId id="261" r:id="rId8"/>
    <p:sldId id="277" r:id="rId9"/>
    <p:sldId id="266" r:id="rId10"/>
    <p:sldId id="270" r:id="rId11"/>
    <p:sldId id="271" r:id="rId12"/>
    <p:sldId id="273" r:id="rId13"/>
    <p:sldId id="272" r:id="rId14"/>
    <p:sldId id="274" r:id="rId15"/>
    <p:sldId id="267" r:id="rId16"/>
    <p:sldId id="275" r:id="rId17"/>
    <p:sldId id="25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92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058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5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5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0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6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7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7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41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61F3-FFDB-47FB-A7CE-572773D36E33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B81B8-2090-4875-8810-4803B0587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22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media.collegeanywhere.org/view/content/1988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7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0625"/>
                    </a14:imgEffect>
                    <a14:imgEffect>
                      <a14:saturation sat="380000"/>
                    </a14:imgEffect>
                  </a14:imgLayer>
                </a14:imgProps>
              </a:ext>
            </a:extLst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r>
              <a:rPr lang="en-US" dirty="0" smtClean="0"/>
              <a:t>Peer-to-Peer Learning Pedagogies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958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Bob Rossi</a:t>
            </a:r>
          </a:p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ALOC Workshop – Washington, D.C.</a:t>
            </a:r>
          </a:p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June 22 – 25, 2015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80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13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Team-based Learning (TBL)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066800"/>
            <a:ext cx="5486400" cy="555653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</a:t>
            </a:r>
            <a:r>
              <a:rPr lang="en-US" dirty="0" smtClean="0"/>
              <a:t>eveloped by L. Michaelsen</a:t>
            </a:r>
            <a:r>
              <a:rPr lang="en-US" sz="2600" baseline="50000" dirty="0" smtClean="0"/>
              <a:t>40</a:t>
            </a:r>
            <a:r>
              <a:rPr lang="en-US" dirty="0" smtClean="0"/>
              <a:t>, 1990’s.</a:t>
            </a:r>
          </a:p>
          <a:p>
            <a:r>
              <a:rPr lang="en-US" dirty="0"/>
              <a:t>L</a:t>
            </a:r>
            <a:r>
              <a:rPr lang="en-US" dirty="0" smtClean="0"/>
              <a:t>earning-centered teaching strategy used by business and health science professional schools.</a:t>
            </a:r>
          </a:p>
          <a:p>
            <a:r>
              <a:rPr lang="en-US" dirty="0" smtClean="0"/>
              <a:t>Employs small student groups called teams.</a:t>
            </a:r>
          </a:p>
          <a:p>
            <a:pPr lvl="1"/>
            <a:r>
              <a:rPr lang="en-US" dirty="0" smtClean="0"/>
              <a:t>5-7 students per group.</a:t>
            </a:r>
          </a:p>
          <a:p>
            <a:pPr lvl="1"/>
            <a:r>
              <a:rPr lang="en-US" dirty="0" smtClean="0"/>
              <a:t>Groups seated at 7’ diameter tables.</a:t>
            </a:r>
          </a:p>
          <a:p>
            <a:r>
              <a:rPr lang="en-US" dirty="0" smtClean="0"/>
              <a:t>Students study topics in advance.</a:t>
            </a:r>
          </a:p>
          <a:p>
            <a:r>
              <a:rPr lang="en-US" dirty="0" smtClean="0"/>
              <a:t>In-class students:</a:t>
            </a:r>
          </a:p>
          <a:p>
            <a:pPr lvl="1"/>
            <a:r>
              <a:rPr lang="en-US" dirty="0" smtClean="0"/>
              <a:t>Demonstrate knowledge by answering IRAT.</a:t>
            </a:r>
          </a:p>
          <a:p>
            <a:pPr lvl="1"/>
            <a:r>
              <a:rPr lang="en-US" dirty="0" smtClean="0"/>
              <a:t>Answer same questions as a group, reach a consensus.</a:t>
            </a:r>
          </a:p>
          <a:p>
            <a:pPr lvl="1"/>
            <a:r>
              <a:rPr lang="en-US" dirty="0" smtClean="0"/>
              <a:t>Instructor provides feedback and clarification. </a:t>
            </a:r>
          </a:p>
          <a:p>
            <a:pPr lvl="1"/>
            <a:r>
              <a:rPr lang="en-US" dirty="0" smtClean="0"/>
              <a:t>Teams presented with a problem.</a:t>
            </a:r>
          </a:p>
          <a:p>
            <a:r>
              <a:rPr lang="en-US" dirty="0" smtClean="0"/>
              <a:t>Backward design, outcomes-based approach to stay focused.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46438" y="6100119"/>
            <a:ext cx="65200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aseline="5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40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Parmelee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D., L. K. </a:t>
            </a:r>
            <a:r>
              <a:rPr lang="en-US" sz="1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Michaelsen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et al. (2012). "Team-based learning: A practical guide: </a:t>
            </a:r>
            <a:endParaRPr lang="en-US" sz="1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AMEE 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Guide No. 65." </a:t>
            </a:r>
            <a:r>
              <a:rPr lang="en-US" sz="1400" u="heavy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Medical teacher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34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(5): e275-e287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" t="2388" r="2035" b="2845"/>
          <a:stretch/>
        </p:blipFill>
        <p:spPr bwMode="auto">
          <a:xfrm>
            <a:off x="5638800" y="2119357"/>
            <a:ext cx="3352800" cy="2458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01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16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Problem-Based Learning (PBL)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5943600" cy="4724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</a:t>
            </a:r>
            <a:r>
              <a:rPr lang="en-US" dirty="0" smtClean="0"/>
              <a:t>eveloped by H. Barrows</a:t>
            </a:r>
            <a:r>
              <a:rPr lang="en-US" sz="2400" baseline="50000" dirty="0" smtClean="0"/>
              <a:t>3</a:t>
            </a:r>
            <a:r>
              <a:rPr lang="en-US" dirty="0" smtClean="0"/>
              <a:t>, 1996.</a:t>
            </a:r>
          </a:p>
          <a:p>
            <a:pPr lvl="1"/>
            <a:r>
              <a:rPr lang="en-US" dirty="0" smtClean="0"/>
              <a:t>Adopted by McMaster University for medical education.</a:t>
            </a:r>
          </a:p>
          <a:p>
            <a:r>
              <a:rPr lang="en-US" dirty="0" smtClean="0"/>
              <a:t>Learning that results from understanding and resolving a problem.</a:t>
            </a:r>
          </a:p>
          <a:p>
            <a:r>
              <a:rPr lang="en-US" dirty="0" smtClean="0"/>
              <a:t>Process - students: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ivided into groups and presented with a problem, and delegate roles.</a:t>
            </a:r>
          </a:p>
          <a:p>
            <a:pPr lvl="1"/>
            <a:r>
              <a:rPr lang="en-US" dirty="0" smtClean="0"/>
              <a:t>Brainstorm to clarify problem and identify learning goals.</a:t>
            </a:r>
          </a:p>
          <a:p>
            <a:pPr lvl="1"/>
            <a:r>
              <a:rPr lang="en-US" dirty="0" smtClean="0"/>
              <a:t>Engage in independent study (outside class).</a:t>
            </a:r>
          </a:p>
          <a:p>
            <a:pPr lvl="1"/>
            <a:r>
              <a:rPr lang="en-US" dirty="0" smtClean="0"/>
              <a:t>Reconvene in a group to share, evaluate resources/information and work toward a solution (outside class).</a:t>
            </a:r>
          </a:p>
          <a:p>
            <a:pPr lvl="1"/>
            <a:r>
              <a:rPr lang="en-US" dirty="0" smtClean="0"/>
              <a:t>Present their solution.</a:t>
            </a:r>
          </a:p>
          <a:p>
            <a:pPr lvl="1"/>
            <a:r>
              <a:rPr lang="en-US" dirty="0" smtClean="0"/>
              <a:t>Instructors role throughout is one of guidance/support.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8831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</a:p>
          <a:p>
            <a:r>
              <a:rPr lang="en-US" sz="1400" baseline="5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Barrows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H. S. (1996). "Problem-based learning in medicine and beyond: A brief overview." </a:t>
            </a:r>
            <a:endParaRPr lang="en-US" sz="1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New </a:t>
            </a:r>
            <a:r>
              <a:rPr lang="en-US" sz="14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directions for teaching and learning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1996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(68): 3-12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981200"/>
            <a:ext cx="249555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51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Process-Oriented Guided Inquiry Learning (POGIL)</a:t>
            </a:r>
            <a:br>
              <a:rPr lang="en-US" sz="3600" dirty="0" smtClean="0"/>
            </a:br>
            <a:r>
              <a:rPr lang="en-US" sz="3600" dirty="0" smtClean="0"/>
              <a:t>Peer-Led Guided Inquiry (PLGI)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601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First reported by J. Spencer</a:t>
            </a:r>
            <a:r>
              <a:rPr lang="en-US" sz="2900" baseline="50000" dirty="0" smtClean="0"/>
              <a:t>19</a:t>
            </a:r>
            <a:r>
              <a:rPr lang="en-US" dirty="0" smtClean="0"/>
              <a:t>, 1999.</a:t>
            </a:r>
          </a:p>
          <a:p>
            <a:r>
              <a:rPr lang="en-US" dirty="0" smtClean="0"/>
              <a:t>Similar to PBL with the exception of the use of guided inquiry activities/worksheets.</a:t>
            </a:r>
          </a:p>
          <a:p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No lectures.</a:t>
            </a:r>
          </a:p>
          <a:p>
            <a:pPr lvl="1"/>
            <a:r>
              <a:rPr lang="en-US" dirty="0" smtClean="0"/>
              <a:t>Students organized into formal groups with assigned roles.</a:t>
            </a:r>
          </a:p>
          <a:p>
            <a:pPr lvl="1"/>
            <a:r>
              <a:rPr lang="en-US" dirty="0" smtClean="0"/>
              <a:t>“Workshop/Peer leaders” are used in PLGI modification</a:t>
            </a:r>
            <a:r>
              <a:rPr lang="en-US" sz="2100" baseline="50000" dirty="0" smtClean="0"/>
              <a:t>30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Successful previous students that have good communication/people skills. 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uided inquiry activities/worksheets to develop/learn concepts.</a:t>
            </a:r>
          </a:p>
          <a:p>
            <a:pPr lvl="1"/>
            <a:r>
              <a:rPr lang="en-US" dirty="0" smtClean="0"/>
              <a:t>Students reinforce learning by reading text.</a:t>
            </a:r>
          </a:p>
          <a:p>
            <a:pPr lvl="1"/>
            <a:r>
              <a:rPr lang="en-US" dirty="0" smtClean="0"/>
              <a:t>5-minute quiz given each class covering the previous material.</a:t>
            </a:r>
          </a:p>
          <a:p>
            <a:pPr lvl="1"/>
            <a:r>
              <a:rPr lang="en-US" dirty="0" smtClean="0"/>
              <a:t>Instructor moves among the groups observing/listening.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ntervening </a:t>
            </a:r>
            <a:r>
              <a:rPr lang="en-US" b="1" dirty="0" smtClean="0"/>
              <a:t>only</a:t>
            </a:r>
            <a:r>
              <a:rPr lang="en-US" dirty="0" smtClean="0"/>
              <a:t> when absolutely necessary.</a:t>
            </a:r>
          </a:p>
          <a:p>
            <a:pPr lvl="1"/>
            <a:r>
              <a:rPr lang="en-US" dirty="0" smtClean="0"/>
              <a:t>Students are graded individually.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75270" y="6172200"/>
            <a:ext cx="72988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aseline="5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19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Farrell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J. J., R. S. Moog, et al. (1999). "A Guided-Inquiry General Chemistry Course." </a:t>
            </a:r>
            <a:endParaRPr lang="en-US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Journal </a:t>
            </a:r>
            <a:r>
              <a:rPr lang="en-US" sz="16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 Chemical Education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76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(4): 570</a:t>
            </a:r>
          </a:p>
        </p:txBody>
      </p:sp>
    </p:spTree>
    <p:extLst>
      <p:ext uri="{BB962C8B-B14F-4D97-AF65-F5344CB8AC3E}">
        <p14:creationId xmlns:p14="http://schemas.microsoft.com/office/powerpoint/2010/main" val="185993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Group/Team Roles, Dynamics and Make-up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POGIL Groups:</a:t>
            </a:r>
          </a:p>
          <a:p>
            <a:pPr lvl="1"/>
            <a:r>
              <a:rPr lang="en-US" dirty="0" smtClean="0"/>
              <a:t>Very formal, with well defined roles -</a:t>
            </a:r>
          </a:p>
          <a:p>
            <a:pPr lvl="2"/>
            <a:r>
              <a:rPr lang="en-US" b="1" dirty="0" smtClean="0"/>
              <a:t>Manager</a:t>
            </a:r>
            <a:r>
              <a:rPr lang="en-US" dirty="0" smtClean="0"/>
              <a:t> – manages the group, ensures members are fulfilling their roles.</a:t>
            </a:r>
          </a:p>
          <a:p>
            <a:pPr lvl="2"/>
            <a:r>
              <a:rPr lang="en-US" b="1" dirty="0" smtClean="0"/>
              <a:t>Recorder</a:t>
            </a:r>
            <a:r>
              <a:rPr lang="en-US" dirty="0" smtClean="0"/>
              <a:t> – records names and roles of group members, and group answers and explanations.  Official record keeper of the group.</a:t>
            </a:r>
          </a:p>
          <a:p>
            <a:pPr lvl="2"/>
            <a:r>
              <a:rPr lang="en-US" b="1" dirty="0" smtClean="0"/>
              <a:t>Technician</a:t>
            </a:r>
            <a:r>
              <a:rPr lang="en-US" dirty="0" smtClean="0"/>
              <a:t> – performs all technical operations of the group including use of calculator and computer.</a:t>
            </a:r>
          </a:p>
          <a:p>
            <a:pPr lvl="2"/>
            <a:r>
              <a:rPr lang="en-US" b="1" dirty="0" smtClean="0"/>
              <a:t>Reflector</a:t>
            </a:r>
            <a:r>
              <a:rPr lang="en-US" dirty="0" smtClean="0"/>
              <a:t> – observes and comments on group dynamics.</a:t>
            </a:r>
          </a:p>
          <a:p>
            <a:pPr lvl="2"/>
            <a:r>
              <a:rPr lang="en-US" b="1" dirty="0" smtClean="0"/>
              <a:t>Presenter</a:t>
            </a:r>
            <a:r>
              <a:rPr lang="en-US" dirty="0" smtClean="0"/>
              <a:t> – presents oral reports to the class.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027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Group/Team Roles, Dynamics and Make-up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PI, TPS/TPS2, TBL, PBL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Mostly very informal.</a:t>
            </a:r>
          </a:p>
          <a:p>
            <a:pPr lvl="1"/>
            <a:r>
              <a:rPr lang="en-US" dirty="0" smtClean="0"/>
              <a:t>Some assigned students according to grades in – 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re-requisite course,  </a:t>
            </a:r>
          </a:p>
          <a:p>
            <a:pPr lvl="2"/>
            <a:r>
              <a:rPr lang="en-US" dirty="0"/>
              <a:t>O</a:t>
            </a:r>
            <a:r>
              <a:rPr lang="en-US" dirty="0" smtClean="0"/>
              <a:t>verall GPA,</a:t>
            </a:r>
          </a:p>
          <a:p>
            <a:pPr lvl="3"/>
            <a:r>
              <a:rPr lang="en-US" dirty="0"/>
              <a:t>G</a:t>
            </a:r>
            <a:r>
              <a:rPr lang="en-US" dirty="0" smtClean="0"/>
              <a:t>roup of 4 composed of 1 “A”, 2 “B”, and 1 “C” student.</a:t>
            </a:r>
          </a:p>
          <a:p>
            <a:pPr lvl="2"/>
            <a:r>
              <a:rPr lang="en-US" dirty="0" smtClean="0"/>
              <a:t>Maintain heterogeneity regarding ethnicity and gender.</a:t>
            </a:r>
          </a:p>
          <a:p>
            <a:pPr lvl="1"/>
            <a:r>
              <a:rPr lang="en-US" dirty="0" smtClean="0"/>
              <a:t>Some encouraged active group participation by offering “</a:t>
            </a:r>
            <a:r>
              <a:rPr lang="en-US" dirty="0" err="1" smtClean="0"/>
              <a:t>teamsmanship</a:t>
            </a:r>
            <a:r>
              <a:rPr lang="en-US" dirty="0" smtClean="0"/>
              <a:t> points” to all members of a group whose exam average is ≥ 80%.</a:t>
            </a:r>
          </a:p>
          <a:p>
            <a:pPr lvl="1"/>
            <a:r>
              <a:rPr lang="en-US" dirty="0" smtClean="0"/>
              <a:t>Some provided a mechanism to “fire” a group member for poor performance.</a:t>
            </a:r>
          </a:p>
          <a:p>
            <a:pPr lvl="1"/>
            <a:r>
              <a:rPr lang="en-US" dirty="0" smtClean="0"/>
              <a:t>Some groups were recreated every few weeks. 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682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96200" cy="72698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Peer-to-Peer Learning at RCGC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Totally flipped classroom</a:t>
            </a:r>
          </a:p>
          <a:p>
            <a:pPr lvl="1"/>
            <a:r>
              <a:rPr lang="en-US" dirty="0" smtClean="0"/>
              <a:t>10-15 minute mini-lectures given at the beginning of class only to address unclear concepts. </a:t>
            </a:r>
          </a:p>
          <a:p>
            <a:pPr lvl="1"/>
            <a:r>
              <a:rPr lang="en-US" dirty="0" smtClean="0"/>
              <a:t>Majority of class time dedicated to applied problem solving in groups.</a:t>
            </a:r>
          </a:p>
          <a:p>
            <a:r>
              <a:rPr lang="en-US" dirty="0"/>
              <a:t>S</a:t>
            </a:r>
            <a:r>
              <a:rPr lang="en-US" dirty="0" smtClean="0"/>
              <a:t>tudents were asked to work in self-assigned informal groups of 3-4.</a:t>
            </a:r>
          </a:p>
          <a:p>
            <a:pPr lvl="1"/>
            <a:r>
              <a:rPr lang="en-US" dirty="0" smtClean="0"/>
              <a:t>Very informal, no </a:t>
            </a:r>
            <a:r>
              <a:rPr lang="en-US" dirty="0"/>
              <a:t>specific roles assigned within each </a:t>
            </a:r>
            <a:r>
              <a:rPr lang="en-US" dirty="0" smtClean="0"/>
              <a:t>group. </a:t>
            </a:r>
            <a:endParaRPr lang="en-US" dirty="0"/>
          </a:p>
          <a:p>
            <a:pPr lvl="1"/>
            <a:r>
              <a:rPr lang="en-US" dirty="0" smtClean="0"/>
              <a:t>Occasionally needed to restructure group.</a:t>
            </a:r>
          </a:p>
          <a:p>
            <a:pPr lvl="1"/>
            <a:r>
              <a:rPr lang="en-US" dirty="0" smtClean="0"/>
              <a:t>Peer leader used this past semester.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60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696200" cy="72698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Peer-to-Peer Learning at RCGC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91105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Students work on problems standing at 2’ by 4’ white boards.</a:t>
            </a:r>
          </a:p>
          <a:p>
            <a:pPr lvl="1"/>
            <a:r>
              <a:rPr lang="en-US" dirty="0" smtClean="0"/>
              <a:t>Problems taken from the text.</a:t>
            </a:r>
          </a:p>
          <a:p>
            <a:pPr lvl="2"/>
            <a:r>
              <a:rPr lang="en-US" dirty="0" smtClean="0"/>
              <a:t>Advance access through LMS.</a:t>
            </a:r>
          </a:p>
          <a:p>
            <a:pPr lvl="1"/>
            <a:r>
              <a:rPr lang="en-US" dirty="0" smtClean="0"/>
              <a:t>Most require illustrating structures, reactions and/or mechanisms.</a:t>
            </a:r>
          </a:p>
          <a:p>
            <a:pPr lvl="1"/>
            <a:r>
              <a:rPr lang="en-US" dirty="0" smtClean="0"/>
              <a:t>Some guidance given depending on the complexity.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&gt;Clicker questions interspersed with in-class problems to poll individual student understanding of the concepts.  </a:t>
            </a:r>
          </a:p>
          <a:p>
            <a:pPr lvl="1"/>
            <a:r>
              <a:rPr lang="en-US" dirty="0" smtClean="0"/>
              <a:t>Multiple choice questions very similar to </a:t>
            </a:r>
            <a:r>
              <a:rPr lang="en-US" dirty="0" err="1" smtClean="0"/>
              <a:t>ConcepTest</a:t>
            </a:r>
            <a:r>
              <a:rPr lang="en-US" dirty="0" smtClean="0"/>
              <a:t> questions.</a:t>
            </a:r>
          </a:p>
          <a:p>
            <a:pPr lvl="2"/>
            <a:r>
              <a:rPr lang="en-US" dirty="0"/>
              <a:t>M</a:t>
            </a:r>
            <a:r>
              <a:rPr lang="en-US" dirty="0" smtClean="0"/>
              <a:t>ainly from publishers </a:t>
            </a:r>
            <a:r>
              <a:rPr lang="en-US" dirty="0" err="1" smtClean="0"/>
              <a:t>TestBank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No advance access.</a:t>
            </a:r>
          </a:p>
          <a:p>
            <a:pPr lvl="2"/>
            <a:r>
              <a:rPr lang="en-US" dirty="0"/>
              <a:t>Sometimes would permit group discussion first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Group discussion, re-poll if &lt; 70% correct.</a:t>
            </a:r>
          </a:p>
          <a:p>
            <a:pPr lvl="1"/>
            <a:r>
              <a:rPr lang="en-US" dirty="0" smtClean="0"/>
              <a:t>Reviewed after re-polling.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75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987" y="1447800"/>
            <a:ext cx="7034027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80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1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0625"/>
                    </a14:imgEffect>
                    <a14:imgEffect>
                      <a14:saturation sat="380000"/>
                    </a14:imgEffect>
                  </a14:imgLayer>
                </a14:imgProps>
              </a:ext>
            </a:extLst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838200"/>
            <a:ext cx="7696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“Studies </a:t>
            </a:r>
            <a:r>
              <a:rPr lang="en-US" sz="2800" dirty="0"/>
              <a:t>of </a:t>
            </a:r>
            <a:r>
              <a:rPr lang="en-US" sz="2800" b="1" i="1" dirty="0"/>
              <a:t>chemistry </a:t>
            </a:r>
            <a:r>
              <a:rPr lang="en-US" sz="2800" dirty="0"/>
              <a:t>education during the past decade demonstrate that </a:t>
            </a:r>
            <a:r>
              <a:rPr lang="en-US" sz="2800" dirty="0" smtClean="0"/>
              <a:t>various forms </a:t>
            </a:r>
            <a:r>
              <a:rPr lang="en-US" sz="2800" dirty="0"/>
              <a:t>of socially mediated learning (in which students create meaning </a:t>
            </a:r>
            <a:r>
              <a:rPr lang="en-US" sz="2800" dirty="0" smtClean="0"/>
              <a:t>through interactions </a:t>
            </a:r>
            <a:r>
              <a:rPr lang="en-US" sz="2800" dirty="0"/>
              <a:t>with others) produce positive outcomes, including </a:t>
            </a:r>
            <a:r>
              <a:rPr lang="en-US" sz="2800" dirty="0" smtClean="0"/>
              <a:t>significantly higher </a:t>
            </a:r>
            <a:r>
              <a:rPr lang="en-US" sz="2800" dirty="0"/>
              <a:t>test scores, higher final grades, better conceptual understanding, </a:t>
            </a:r>
            <a:r>
              <a:rPr lang="en-US" sz="2800" dirty="0" smtClean="0"/>
              <a:t>lower course </a:t>
            </a:r>
            <a:r>
              <a:rPr lang="en-US" sz="2800" dirty="0"/>
              <a:t>withdrawal rates, and positive impacts on attitudes</a:t>
            </a:r>
            <a:r>
              <a:rPr lang="en-US" sz="2800" dirty="0" smtClean="0"/>
              <a:t>”*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622419" y="5100415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*</a:t>
            </a:r>
            <a:r>
              <a:rPr lang="en-US" dirty="0" err="1" smtClean="0">
                <a:solidFill>
                  <a:srgbClr val="0070C0"/>
                </a:solidFill>
              </a:rPr>
              <a:t>Kober</a:t>
            </a:r>
            <a:r>
              <a:rPr lang="en-US" dirty="0">
                <a:solidFill>
                  <a:srgbClr val="0070C0"/>
                </a:solidFill>
              </a:rPr>
              <a:t>, Nancy. </a:t>
            </a:r>
            <a:r>
              <a:rPr lang="en-US" i="1" dirty="0">
                <a:solidFill>
                  <a:srgbClr val="0070C0"/>
                </a:solidFill>
              </a:rPr>
              <a:t>Reaching </a:t>
            </a:r>
            <a:r>
              <a:rPr lang="en-US" i="1" dirty="0" smtClean="0">
                <a:solidFill>
                  <a:srgbClr val="0070C0"/>
                </a:solidFill>
              </a:rPr>
              <a:t>Students: What </a:t>
            </a:r>
            <a:r>
              <a:rPr lang="en-US" i="1" dirty="0">
                <a:solidFill>
                  <a:srgbClr val="0070C0"/>
                </a:solidFill>
              </a:rPr>
              <a:t>Research Says About Effective Instruction in Undergraduate Science and Engineering</a:t>
            </a:r>
            <a:r>
              <a:rPr lang="en-US" dirty="0">
                <a:solidFill>
                  <a:srgbClr val="0070C0"/>
                </a:solidFill>
              </a:rPr>
              <a:t>. National Academies Press, </a:t>
            </a:r>
            <a:r>
              <a:rPr lang="en-US" dirty="0" smtClean="0">
                <a:solidFill>
                  <a:srgbClr val="0070C0"/>
                </a:solidFill>
              </a:rPr>
              <a:t>2015, p14.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24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Peer Instruction (PI)</a:t>
            </a:r>
          </a:p>
          <a:p>
            <a:r>
              <a:rPr lang="en-US" dirty="0" smtClean="0"/>
              <a:t>Think-Pair-Share and Think-Pair-Share-Square</a:t>
            </a:r>
          </a:p>
          <a:p>
            <a:r>
              <a:rPr lang="en-US" dirty="0" smtClean="0"/>
              <a:t>Team-based Learning (TBL)</a:t>
            </a:r>
          </a:p>
          <a:p>
            <a:r>
              <a:rPr lang="en-US" dirty="0" smtClean="0"/>
              <a:t>Problem-based Learning (PBL)</a:t>
            </a:r>
          </a:p>
          <a:p>
            <a:pPr lvl="1"/>
            <a:r>
              <a:rPr lang="en-US" dirty="0" smtClean="0"/>
              <a:t>Process Oriented Guided Inquiry Learning (POGIL)</a:t>
            </a:r>
          </a:p>
          <a:p>
            <a:pPr lvl="1"/>
            <a:r>
              <a:rPr lang="en-US" dirty="0" smtClean="0"/>
              <a:t>Peer-Led Guided Inquiry (PLGI)</a:t>
            </a:r>
          </a:p>
          <a:p>
            <a:r>
              <a:rPr lang="en-US" dirty="0" smtClean="0"/>
              <a:t>Group/Team Roles, Dynamics and Make-up</a:t>
            </a:r>
          </a:p>
          <a:p>
            <a:r>
              <a:rPr lang="en-US" dirty="0" smtClean="0"/>
              <a:t>Peer-to-Peer Instruction at RCGC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06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First introduced by E. Mazur</a:t>
            </a:r>
            <a:r>
              <a:rPr lang="en-US" sz="2600" baseline="50000" dirty="0" smtClean="0"/>
              <a:t>33</a:t>
            </a:r>
            <a:r>
              <a:rPr lang="en-US" dirty="0" smtClean="0"/>
              <a:t> for Introductory Physics at Harvard University, 1991.</a:t>
            </a:r>
          </a:p>
          <a:p>
            <a:r>
              <a:rPr lang="en-US" dirty="0" smtClean="0"/>
              <a:t>An instructional strategy for engaging students through “structured questioning” interspersed during modified lectures.</a:t>
            </a:r>
          </a:p>
          <a:p>
            <a:r>
              <a:rPr lang="en-US" dirty="0" smtClean="0"/>
              <a:t>Lectures are segmented consisting of short “key point” presentations.</a:t>
            </a:r>
          </a:p>
          <a:p>
            <a:r>
              <a:rPr lang="en-US" dirty="0"/>
              <a:t>L</a:t>
            </a:r>
            <a:r>
              <a:rPr lang="en-US" dirty="0" smtClean="0"/>
              <a:t>ecture segment followed by a “</a:t>
            </a:r>
            <a:r>
              <a:rPr lang="en-US" dirty="0" err="1" smtClean="0"/>
              <a:t>ConcepTest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short, qualitative, multiple choice conceptual questions on the subject just discussed.  </a:t>
            </a:r>
          </a:p>
          <a:p>
            <a:r>
              <a:rPr lang="en-US" dirty="0" smtClean="0"/>
              <a:t>Each key point takes ≈ 15 minutes to cover.</a:t>
            </a:r>
          </a:p>
          <a:p>
            <a:pPr lvl="1"/>
            <a:r>
              <a:rPr lang="en-US" dirty="0" smtClean="0"/>
              <a:t>7-10 minutes of lecturing, 5-8 minutes for a </a:t>
            </a:r>
            <a:r>
              <a:rPr lang="en-US" dirty="0" err="1" smtClean="0"/>
              <a:t>ConcepTest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6204463"/>
            <a:ext cx="680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5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33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Mazur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E.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"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Peer instruction: A user’s manual" 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Addison-Wesley, 1996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Format of the ConcepTest</a:t>
            </a:r>
            <a:r>
              <a:rPr lang="en-US" sz="2000" baseline="50000" dirty="0" smtClean="0"/>
              <a:t>33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Question posed (1 minute).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Students given time to think (1-2 minutes).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Students record/report individual answers.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Neighboring students discuss their answers (2-4 minutes).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Students record/report their revised answers.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Feedback to instructor – tally answers.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Explanation of correct answer (2+ minutes).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7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41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smtClean="0"/>
              <a:t>Changes in Teaching Practices with PI</a:t>
            </a:r>
          </a:p>
          <a:p>
            <a:pPr lvl="1"/>
            <a:r>
              <a:rPr lang="en-US" sz="2800" dirty="0" smtClean="0"/>
              <a:t>Lectures are shorter/flexible.</a:t>
            </a:r>
          </a:p>
          <a:p>
            <a:pPr lvl="1"/>
            <a:r>
              <a:rPr lang="en-US" sz="2800" dirty="0" smtClean="0"/>
              <a:t>Improvising becomes commonplace.</a:t>
            </a:r>
          </a:p>
          <a:p>
            <a:pPr lvl="1"/>
            <a:r>
              <a:rPr lang="en-US" sz="2800" dirty="0" smtClean="0"/>
              <a:t>When students are thinking, instructor gets a break.</a:t>
            </a:r>
          </a:p>
          <a:p>
            <a:pPr lvl="1"/>
            <a:r>
              <a:rPr lang="en-US" sz="2800" dirty="0" smtClean="0"/>
              <a:t>During the convince-your-neighbors discussions, instructor participates.</a:t>
            </a:r>
          </a:p>
          <a:p>
            <a:pPr lvl="1"/>
            <a:r>
              <a:rPr lang="en-US" sz="2800" dirty="0" err="1" smtClean="0"/>
              <a:t>ConcepTests</a:t>
            </a:r>
            <a:r>
              <a:rPr lang="en-US" sz="2800" dirty="0" smtClean="0"/>
              <a:t> elicit more questions than traditional lecturing.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4" t="4058" b="2309"/>
          <a:stretch/>
        </p:blipFill>
        <p:spPr bwMode="auto">
          <a:xfrm>
            <a:off x="4811282" y="1948441"/>
            <a:ext cx="3342118" cy="2760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545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Guidelines for designing good </a:t>
            </a:r>
            <a:r>
              <a:rPr lang="en-US" dirty="0" err="1" smtClean="0"/>
              <a:t>ConcepTest</a:t>
            </a:r>
            <a:r>
              <a:rPr lang="en-US" dirty="0" smtClean="0"/>
              <a:t> questions:</a:t>
            </a:r>
          </a:p>
          <a:p>
            <a:pPr lvl="1"/>
            <a:r>
              <a:rPr lang="en-US" dirty="0" smtClean="0"/>
              <a:t>Focus on a single important concept.</a:t>
            </a:r>
          </a:p>
          <a:p>
            <a:pPr lvl="2"/>
            <a:r>
              <a:rPr lang="en-US" dirty="0" smtClean="0"/>
              <a:t>Corresponding to common student difficulty.</a:t>
            </a:r>
          </a:p>
          <a:p>
            <a:pPr lvl="1"/>
            <a:r>
              <a:rPr lang="en-US" dirty="0" smtClean="0"/>
              <a:t>Question needs to require thought:</a:t>
            </a:r>
          </a:p>
          <a:p>
            <a:pPr lvl="2"/>
            <a:r>
              <a:rPr lang="en-US" dirty="0" smtClean="0"/>
              <a:t>Make assumptions</a:t>
            </a:r>
          </a:p>
          <a:p>
            <a:pPr lvl="2"/>
            <a:r>
              <a:rPr lang="en-US" dirty="0" smtClean="0"/>
              <a:t>Make estimates</a:t>
            </a:r>
          </a:p>
          <a:p>
            <a:pPr lvl="2"/>
            <a:r>
              <a:rPr lang="en-US" dirty="0" smtClean="0"/>
              <a:t>Develop a model</a:t>
            </a:r>
          </a:p>
          <a:p>
            <a:pPr lvl="2"/>
            <a:r>
              <a:rPr lang="en-US" dirty="0" smtClean="0"/>
              <a:t>Work that model out</a:t>
            </a:r>
          </a:p>
          <a:p>
            <a:pPr lvl="1"/>
            <a:r>
              <a:rPr lang="en-US" dirty="0" smtClean="0"/>
              <a:t>Provide plausible distracter choices.</a:t>
            </a:r>
          </a:p>
          <a:p>
            <a:pPr lvl="1"/>
            <a:r>
              <a:rPr lang="en-US" dirty="0" smtClean="0"/>
              <a:t>Be unambiguously worded.</a:t>
            </a:r>
          </a:p>
          <a:p>
            <a:pPr lvl="1"/>
            <a:r>
              <a:rPr lang="en-US" dirty="0" smtClean="0"/>
              <a:t>Neither too easy nor too difficult.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6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smtClean="0"/>
              <a:t>Flipping the Classroom with Peer Instruction</a:t>
            </a:r>
            <a:r>
              <a:rPr lang="en-US" sz="2800" baseline="50000" smtClean="0"/>
              <a:t>67</a:t>
            </a:r>
            <a:endParaRPr lang="en-US" sz="2800" baseline="500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371600"/>
            <a:ext cx="8229600" cy="525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255059"/>
              </p:ext>
            </p:extLst>
          </p:nvPr>
        </p:nvGraphicFramePr>
        <p:xfrm>
          <a:off x="1447800" y="1828800"/>
          <a:ext cx="60960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Before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Students complete an assignment and respond to questions.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Instructors analyze student responses to prepare </a:t>
                      </a:r>
                      <a:r>
                        <a:rPr lang="en-US" dirty="0" err="1" smtClean="0"/>
                        <a:t>ConcepTests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During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Typical PI workflow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After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Students complete</a:t>
                      </a:r>
                      <a:r>
                        <a:rPr lang="en-US" baseline="0" dirty="0" smtClean="0"/>
                        <a:t> problem sets and review </a:t>
                      </a:r>
                      <a:r>
                        <a:rPr lang="en-US" baseline="0" dirty="0" err="1" smtClean="0"/>
                        <a:t>ConcepTests</a:t>
                      </a:r>
                      <a:r>
                        <a:rPr lang="en-US" baseline="0" dirty="0" smtClean="0"/>
                        <a:t> from class.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410200"/>
            <a:ext cx="8714758" cy="12105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00B0F0"/>
              </a:solidFill>
            </a:endParaRPr>
          </a:p>
          <a:p>
            <a:r>
              <a:rPr lang="en-US" baseline="50000" dirty="0">
                <a:solidFill>
                  <a:srgbClr val="00B0F0"/>
                </a:solidFill>
              </a:rPr>
              <a:t>67</a:t>
            </a:r>
            <a:r>
              <a:rPr lang="en-US" dirty="0" smtClean="0">
                <a:solidFill>
                  <a:srgbClr val="00B0F0"/>
                </a:solidFill>
              </a:rPr>
              <a:t>Schell</a:t>
            </a:r>
            <a:r>
              <a:rPr lang="en-US" dirty="0">
                <a:solidFill>
                  <a:srgbClr val="00B0F0"/>
                </a:solidFill>
              </a:rPr>
              <a:t>, J. and E. Mazur (2015). "Flipping the Chemistry Classroom with Peer Instruction</a:t>
            </a:r>
            <a:r>
              <a:rPr lang="en-US" dirty="0" smtClean="0">
                <a:solidFill>
                  <a:srgbClr val="00B0F0"/>
                </a:solidFill>
              </a:rPr>
              <a:t>." 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Chemistry </a:t>
            </a:r>
            <a:r>
              <a:rPr lang="en-US" dirty="0">
                <a:solidFill>
                  <a:srgbClr val="00B0F0"/>
                </a:solidFill>
              </a:rPr>
              <a:t>Education: Best Practices, Opportunities and Trends: 319-344. </a:t>
            </a:r>
          </a:p>
          <a:p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1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Think-Pair-Share (TPS)/Think-Pair-Square-Share (TPS2) </a:t>
            </a:r>
            <a:endParaRPr lang="en-US" sz="2800" b="1" baseline="5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Introduced by F. Lyman</a:t>
            </a:r>
            <a:r>
              <a:rPr lang="en-US" sz="2400" baseline="50000" dirty="0" smtClean="0"/>
              <a:t>32</a:t>
            </a:r>
            <a:r>
              <a:rPr lang="en-US" dirty="0" smtClean="0"/>
              <a:t>, 1981.</a:t>
            </a:r>
          </a:p>
          <a:p>
            <a:r>
              <a:rPr lang="en-US" dirty="0" smtClean="0"/>
              <a:t>Students pair up to share thoughts on a problem initiated by the instructor.</a:t>
            </a:r>
          </a:p>
          <a:p>
            <a:r>
              <a:rPr lang="en-US" dirty="0"/>
              <a:t>Strategy is designed to foster short class discussions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Brief lecture.</a:t>
            </a:r>
          </a:p>
          <a:p>
            <a:pPr lvl="1"/>
            <a:r>
              <a:rPr lang="en-US" dirty="0" smtClean="0"/>
              <a:t>Problem/question posed.</a:t>
            </a:r>
          </a:p>
          <a:p>
            <a:pPr lvl="1"/>
            <a:r>
              <a:rPr lang="en-US" dirty="0" smtClean="0"/>
              <a:t>30-45 seconds to think individually.</a:t>
            </a:r>
          </a:p>
          <a:p>
            <a:pPr lvl="1"/>
            <a:r>
              <a:rPr lang="en-US" dirty="0" smtClean="0"/>
              <a:t>Students form pairs.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airs turn to another pair (TPS2).</a:t>
            </a:r>
          </a:p>
          <a:p>
            <a:pPr lvl="1"/>
            <a:r>
              <a:rPr lang="en-US" dirty="0" smtClean="0"/>
              <a:t>Students share thoughts.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14632" y="6324600"/>
            <a:ext cx="7929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aseline="5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32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Lyman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F. (1987). "Think-pair-share." </a:t>
            </a:r>
            <a:r>
              <a:rPr lang="en-US" u="heavy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Unpublished University of Maryland paper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36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</TotalTime>
  <Words>1284</Words>
  <Application>Microsoft Office PowerPoint</Application>
  <PresentationFormat>On-screen Show (4:3)</PresentationFormat>
  <Paragraphs>179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Peer-to-Peer Learning Pedagogies</vt:lpstr>
      <vt:lpstr>PowerPoint Presentation</vt:lpstr>
      <vt:lpstr>Agenda</vt:lpstr>
      <vt:lpstr>Peer Instruction</vt:lpstr>
      <vt:lpstr>Peer Instruction</vt:lpstr>
      <vt:lpstr>Peer Instruction</vt:lpstr>
      <vt:lpstr>Peer Instruction</vt:lpstr>
      <vt:lpstr>PowerPoint Presentation</vt:lpstr>
      <vt:lpstr>Think-Pair-Share (TPS)/Think-Pair-Square-Share (TPS2) </vt:lpstr>
      <vt:lpstr>Team-based Learning (TBL)</vt:lpstr>
      <vt:lpstr>Problem-Based Learning (PBL)</vt:lpstr>
      <vt:lpstr>Process-Oriented Guided Inquiry Learning (POGIL) Peer-Led Guided Inquiry (PLGI)</vt:lpstr>
      <vt:lpstr>Group/Team Roles, Dynamics and Make-up</vt:lpstr>
      <vt:lpstr>Group/Team Roles, Dynamics and Make-up</vt:lpstr>
      <vt:lpstr>Peer-to-Peer Learning at RCGC</vt:lpstr>
      <vt:lpstr>Peer-to-Peer Learning at RCGC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 Instruction</dc:title>
  <dc:creator>Robert</dc:creator>
  <cp:lastModifiedBy>Robert</cp:lastModifiedBy>
  <cp:revision>141</cp:revision>
  <dcterms:created xsi:type="dcterms:W3CDTF">2015-05-17T16:02:12Z</dcterms:created>
  <dcterms:modified xsi:type="dcterms:W3CDTF">2015-06-16T18:50:09Z</dcterms:modified>
</cp:coreProperties>
</file>