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80" r:id="rId3"/>
    <p:sldId id="303" r:id="rId4"/>
    <p:sldId id="281" r:id="rId5"/>
    <p:sldId id="289" r:id="rId6"/>
    <p:sldId id="290" r:id="rId7"/>
    <p:sldId id="291" r:id="rId8"/>
    <p:sldId id="292" r:id="rId9"/>
    <p:sldId id="293" r:id="rId10"/>
    <p:sldId id="294" r:id="rId11"/>
    <p:sldId id="282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287" r:id="rId20"/>
    <p:sldId id="283" r:id="rId21"/>
    <p:sldId id="284" r:id="rId22"/>
    <p:sldId id="285" r:id="rId23"/>
    <p:sldId id="288" r:id="rId24"/>
    <p:sldId id="286" r:id="rId25"/>
  </p:sldIdLst>
  <p:sldSz cx="9144000" cy="6858000" type="screen4x3"/>
  <p:notesSz cx="6858000" cy="9144000"/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261" autoAdjust="0"/>
    <p:restoredTop sz="94660"/>
  </p:normalViewPr>
  <p:slideViewPr>
    <p:cSldViewPr>
      <p:cViewPr varScale="1">
        <p:scale>
          <a:sx n="74" d="100"/>
          <a:sy n="74" d="100"/>
        </p:scale>
        <p:origin x="-10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BD5B85A-BCDE-428D-BFD1-5FD5DE89CFB7}" type="datetimeFigureOut">
              <a:rPr lang="en-US" smtClean="0"/>
              <a:pPr/>
              <a:t>6/7/2014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E8B7238-B7EA-4E57-8E6B-A338106EAB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5B85A-BCDE-428D-BFD1-5FD5DE89CFB7}" type="datetimeFigureOut">
              <a:rPr lang="en-US" smtClean="0"/>
              <a:pPr/>
              <a:t>6/7/2014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B7238-B7EA-4E57-8E6B-A338106EAB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BD5B85A-BCDE-428D-BFD1-5FD5DE89CFB7}" type="datetimeFigureOut">
              <a:rPr lang="en-US" smtClean="0"/>
              <a:pPr/>
              <a:t>6/7/2014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E8B7238-B7EA-4E57-8E6B-A338106EAB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5B85A-BCDE-428D-BFD1-5FD5DE89CFB7}" type="datetimeFigureOut">
              <a:rPr lang="en-US" smtClean="0"/>
              <a:pPr/>
              <a:t>6/7/2014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B7238-B7EA-4E57-8E6B-A338106EAB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5B85A-BCDE-428D-BFD1-5FD5DE89CFB7}" type="datetimeFigureOut">
              <a:rPr lang="en-US" smtClean="0"/>
              <a:pPr/>
              <a:t>6/7/2014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E8B7238-B7EA-4E57-8E6B-A338106EAB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5B85A-BCDE-428D-BFD1-5FD5DE89CFB7}" type="datetimeFigureOut">
              <a:rPr lang="en-US" smtClean="0"/>
              <a:pPr/>
              <a:t>6/7/2014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E8B7238-B7EA-4E57-8E6B-A338106EAB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BD5B85A-BCDE-428D-BFD1-5FD5DE89CFB7}" type="datetimeFigureOut">
              <a:rPr lang="en-US" smtClean="0"/>
              <a:pPr/>
              <a:t>6/7/2014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E8B7238-B7EA-4E57-8E6B-A338106EAB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BD5B85A-BCDE-428D-BFD1-5FD5DE89CFB7}" type="datetimeFigureOut">
              <a:rPr lang="en-US" smtClean="0"/>
              <a:pPr/>
              <a:t>6/7/2014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E8B7238-B7EA-4E57-8E6B-A338106EAB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5B85A-BCDE-428D-BFD1-5FD5DE89CFB7}" type="datetimeFigureOut">
              <a:rPr lang="en-US" smtClean="0"/>
              <a:pPr/>
              <a:t>6/7/2014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E8B7238-B7EA-4E57-8E6B-A338106EAB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5B85A-BCDE-428D-BFD1-5FD5DE89CFB7}" type="datetimeFigureOut">
              <a:rPr lang="en-US" smtClean="0"/>
              <a:pPr/>
              <a:t>6/7/2014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E8B7238-B7EA-4E57-8E6B-A338106EAB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5B85A-BCDE-428D-BFD1-5FD5DE89CFB7}" type="datetimeFigureOut">
              <a:rPr lang="en-US" smtClean="0"/>
              <a:pPr/>
              <a:t>6/7/2014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E8B7238-B7EA-4E57-8E6B-A338106EAB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BD5B85A-BCDE-428D-BFD1-5FD5DE89CFB7}" type="datetimeFigureOut">
              <a:rPr lang="en-US" smtClean="0"/>
              <a:pPr/>
              <a:t>6/7/2014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E8B7238-B7EA-4E57-8E6B-A338106EAB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BD5B85A-BCDE-428D-BFD1-5FD5DE89CFB7}" type="datetimeFigureOut">
              <a:rPr lang="en-US" smtClean="0"/>
              <a:pPr/>
              <a:t>6/7/2014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E8B7238-B7EA-4E57-8E6B-A338106EAB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981200" y="4038600"/>
            <a:ext cx="6858000" cy="1828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Organic Chemistry online homework systems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Justin </a:t>
            </a:r>
            <a:r>
              <a:rPr lang="en-US" dirty="0" err="1" smtClean="0"/>
              <a:t>Houseknecht</a:t>
            </a:r>
            <a:r>
              <a:rPr lang="en-US" dirty="0" smtClean="0"/>
              <a:t> (Wittenberg University, Ohio)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Results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091860"/>
              </p:ext>
            </p:extLst>
          </p:nvPr>
        </p:nvGraphicFramePr>
        <p:xfrm>
          <a:off x="304800" y="1676397"/>
          <a:ext cx="8534400" cy="4190998"/>
        </p:xfrm>
        <a:graphic>
          <a:graphicData uri="http://schemas.openxmlformats.org/drawingml/2006/table">
            <a:tbl>
              <a:tblPr/>
              <a:tblGrid>
                <a:gridCol w="1365504"/>
                <a:gridCol w="1024128"/>
                <a:gridCol w="1024128"/>
                <a:gridCol w="1024128"/>
                <a:gridCol w="1024128"/>
                <a:gridCol w="1024128"/>
                <a:gridCol w="1024128"/>
                <a:gridCol w="1024128"/>
              </a:tblGrid>
              <a:tr h="598714">
                <a:tc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Random?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OWL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Sapling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Web 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Assign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Wiley </a:t>
                      </a: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Plus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Mastering Chemistry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Connect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Nomenclature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42</a:t>
                      </a:r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Provide Products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60</a:t>
                      </a:r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128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159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Provide Reagents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28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Classify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20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ID Unknowns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Equilibrium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8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5950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Results (cont)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8352260"/>
              </p:ext>
            </p:extLst>
          </p:nvPr>
        </p:nvGraphicFramePr>
        <p:xfrm>
          <a:off x="457200" y="1752602"/>
          <a:ext cx="8305800" cy="4191000"/>
        </p:xfrm>
        <a:graphic>
          <a:graphicData uri="http://schemas.openxmlformats.org/drawingml/2006/table">
            <a:tbl>
              <a:tblPr/>
              <a:tblGrid>
                <a:gridCol w="1328928"/>
                <a:gridCol w="996696"/>
                <a:gridCol w="996696"/>
                <a:gridCol w="996696"/>
                <a:gridCol w="996696"/>
                <a:gridCol w="996696"/>
                <a:gridCol w="996696"/>
                <a:gridCol w="996696"/>
              </a:tblGrid>
              <a:tr h="693546">
                <a:tc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Random?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OWL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Sapling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Web 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Assign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Wiley</a:t>
                      </a: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Plus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Mastering Chemistry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Connect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Mechanism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54</a:t>
                      </a:r>
                      <a:endParaRPr lang="en-US" sz="1600" b="0" i="0" u="none" strike="noStrike" dirty="0">
                        <a:solidFill>
                          <a:srgbClr val="008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67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59</a:t>
                      </a:r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Structural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Spectroscopy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5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Relative Reactivity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5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Optical Rotation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Multistep Synthesis Steps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64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04800" y="3200400"/>
            <a:ext cx="8686800" cy="274320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Results (cont)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1876616"/>
              </p:ext>
            </p:extLst>
          </p:nvPr>
        </p:nvGraphicFramePr>
        <p:xfrm>
          <a:off x="457200" y="1752602"/>
          <a:ext cx="8305800" cy="4191000"/>
        </p:xfrm>
        <a:graphic>
          <a:graphicData uri="http://schemas.openxmlformats.org/drawingml/2006/table">
            <a:tbl>
              <a:tblPr/>
              <a:tblGrid>
                <a:gridCol w="1328928"/>
                <a:gridCol w="996696"/>
                <a:gridCol w="996696"/>
                <a:gridCol w="996696"/>
                <a:gridCol w="996696"/>
                <a:gridCol w="996696"/>
                <a:gridCol w="996696"/>
                <a:gridCol w="996696"/>
              </a:tblGrid>
              <a:tr h="693546">
                <a:tc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Random?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OWL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Sapling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Web 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Assign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Wiley</a:t>
                      </a: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Plus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Mastering Chemistry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Connect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Mechanism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54</a:t>
                      </a:r>
                      <a:endParaRPr lang="en-US" sz="1600" b="0" i="0" u="none" strike="noStrike" dirty="0">
                        <a:solidFill>
                          <a:srgbClr val="008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67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59</a:t>
                      </a:r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Structural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Spectroscopy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5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Relative Reactivity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5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Optical Rotation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Multistep Synthesis Steps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64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28600" y="3505200"/>
            <a:ext cx="8686800" cy="243840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2438400"/>
            <a:ext cx="8686800" cy="68580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657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Results (cont)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3929611"/>
              </p:ext>
            </p:extLst>
          </p:nvPr>
        </p:nvGraphicFramePr>
        <p:xfrm>
          <a:off x="457200" y="1752602"/>
          <a:ext cx="8305800" cy="4191000"/>
        </p:xfrm>
        <a:graphic>
          <a:graphicData uri="http://schemas.openxmlformats.org/drawingml/2006/table">
            <a:tbl>
              <a:tblPr/>
              <a:tblGrid>
                <a:gridCol w="1328928"/>
                <a:gridCol w="996696"/>
                <a:gridCol w="996696"/>
                <a:gridCol w="996696"/>
                <a:gridCol w="996696"/>
                <a:gridCol w="996696"/>
                <a:gridCol w="996696"/>
                <a:gridCol w="996696"/>
              </a:tblGrid>
              <a:tr h="693546">
                <a:tc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Random?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OWL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Sapling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Web 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Assign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Wiley</a:t>
                      </a: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Plus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Mastering Chemistry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Connect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Mechanism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54</a:t>
                      </a:r>
                      <a:endParaRPr lang="en-US" sz="1600" b="0" i="0" u="none" strike="noStrike" dirty="0">
                        <a:solidFill>
                          <a:srgbClr val="008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67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59</a:t>
                      </a:r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Structural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Spectroscopy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28</a:t>
                      </a:r>
                      <a:endParaRPr lang="en-US" sz="1600" b="0" i="0" u="none" strike="noStrike" dirty="0">
                        <a:solidFill>
                          <a:srgbClr val="008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5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Relative Reactivity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5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Optical Rotation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Multistep Synthesis Steps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64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28600" y="3886200"/>
            <a:ext cx="8686800" cy="205740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2438400"/>
            <a:ext cx="8686800" cy="106680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0169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Results (cont)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085204"/>
              </p:ext>
            </p:extLst>
          </p:nvPr>
        </p:nvGraphicFramePr>
        <p:xfrm>
          <a:off x="457200" y="1752602"/>
          <a:ext cx="8305800" cy="4191000"/>
        </p:xfrm>
        <a:graphic>
          <a:graphicData uri="http://schemas.openxmlformats.org/drawingml/2006/table">
            <a:tbl>
              <a:tblPr/>
              <a:tblGrid>
                <a:gridCol w="1328928"/>
                <a:gridCol w="996696"/>
                <a:gridCol w="996696"/>
                <a:gridCol w="996696"/>
                <a:gridCol w="996696"/>
                <a:gridCol w="996696"/>
                <a:gridCol w="996696"/>
                <a:gridCol w="996696"/>
              </a:tblGrid>
              <a:tr h="693546">
                <a:tc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Random?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OWL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Sapling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Web 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Assign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Wiley</a:t>
                      </a: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Plus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Mastering Chemistry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Connect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Mechanism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54</a:t>
                      </a:r>
                      <a:endParaRPr lang="en-US" sz="1600" b="0" i="0" u="none" strike="noStrike" dirty="0">
                        <a:solidFill>
                          <a:srgbClr val="008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67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59</a:t>
                      </a:r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Structural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Spectroscopy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28</a:t>
                      </a:r>
                      <a:endParaRPr lang="en-US" sz="1600" b="0" i="0" u="none" strike="noStrike" dirty="0">
                        <a:solidFill>
                          <a:srgbClr val="008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5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Relative Reactivity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5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Optical Rotation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Multistep Synthesis Steps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64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28600" y="4495800"/>
            <a:ext cx="8686800" cy="144780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2438400"/>
            <a:ext cx="8686800" cy="137160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4234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Results (cont)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818461"/>
              </p:ext>
            </p:extLst>
          </p:nvPr>
        </p:nvGraphicFramePr>
        <p:xfrm>
          <a:off x="457200" y="1752602"/>
          <a:ext cx="8305800" cy="4191000"/>
        </p:xfrm>
        <a:graphic>
          <a:graphicData uri="http://schemas.openxmlformats.org/drawingml/2006/table">
            <a:tbl>
              <a:tblPr/>
              <a:tblGrid>
                <a:gridCol w="1328928"/>
                <a:gridCol w="996696"/>
                <a:gridCol w="996696"/>
                <a:gridCol w="996696"/>
                <a:gridCol w="996696"/>
                <a:gridCol w="996696"/>
                <a:gridCol w="996696"/>
                <a:gridCol w="996696"/>
              </a:tblGrid>
              <a:tr h="693546">
                <a:tc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Random?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OWL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Sapling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Web 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Assign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Wiley</a:t>
                      </a: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Plus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Mastering Chemistry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Connect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Mechanism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54</a:t>
                      </a:r>
                      <a:endParaRPr lang="en-US" sz="1600" b="0" i="0" u="none" strike="noStrike" dirty="0">
                        <a:solidFill>
                          <a:srgbClr val="008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67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59</a:t>
                      </a:r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Structural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Spectroscopy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28</a:t>
                      </a:r>
                      <a:endParaRPr lang="en-US" sz="1600" b="0" i="0" u="none" strike="noStrike" dirty="0">
                        <a:solidFill>
                          <a:srgbClr val="008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5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Relative Reactivity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5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Optical Rotation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Multistep Synthesis Steps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64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28600" y="5257800"/>
            <a:ext cx="8686800" cy="68580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2438400"/>
            <a:ext cx="8686800" cy="213360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885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Results (cont)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5977165"/>
              </p:ext>
            </p:extLst>
          </p:nvPr>
        </p:nvGraphicFramePr>
        <p:xfrm>
          <a:off x="457200" y="1752602"/>
          <a:ext cx="8305800" cy="4191000"/>
        </p:xfrm>
        <a:graphic>
          <a:graphicData uri="http://schemas.openxmlformats.org/drawingml/2006/table">
            <a:tbl>
              <a:tblPr/>
              <a:tblGrid>
                <a:gridCol w="1328928"/>
                <a:gridCol w="996696"/>
                <a:gridCol w="996696"/>
                <a:gridCol w="996696"/>
                <a:gridCol w="996696"/>
                <a:gridCol w="996696"/>
                <a:gridCol w="996696"/>
                <a:gridCol w="996696"/>
              </a:tblGrid>
              <a:tr h="693546">
                <a:tc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Random?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OWL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Sapling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Web 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Assign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Wiley</a:t>
                      </a: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Plus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Mastering Chemistry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Connect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Mechanism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54</a:t>
                      </a:r>
                      <a:endParaRPr lang="en-US" sz="1600" b="0" i="0" u="none" strike="noStrike" dirty="0">
                        <a:solidFill>
                          <a:srgbClr val="008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67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59</a:t>
                      </a:r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Structural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Spectroscopy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28</a:t>
                      </a:r>
                      <a:endParaRPr lang="en-US" sz="1600" b="0" i="0" u="none" strike="noStrike" dirty="0">
                        <a:solidFill>
                          <a:srgbClr val="008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5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Relative Reactivity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5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Optical Rotation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Multistep Synthesis Steps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64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84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04800" y="2438400"/>
            <a:ext cx="8686800" cy="274320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528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Results (cont)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416919"/>
              </p:ext>
            </p:extLst>
          </p:nvPr>
        </p:nvGraphicFramePr>
        <p:xfrm>
          <a:off x="457200" y="1752602"/>
          <a:ext cx="8305800" cy="4191000"/>
        </p:xfrm>
        <a:graphic>
          <a:graphicData uri="http://schemas.openxmlformats.org/drawingml/2006/table">
            <a:tbl>
              <a:tblPr/>
              <a:tblGrid>
                <a:gridCol w="1328928"/>
                <a:gridCol w="996696"/>
                <a:gridCol w="996696"/>
                <a:gridCol w="996696"/>
                <a:gridCol w="996696"/>
                <a:gridCol w="996696"/>
                <a:gridCol w="996696"/>
                <a:gridCol w="996696"/>
              </a:tblGrid>
              <a:tr h="693546">
                <a:tc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Random?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OWL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Sapling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Web 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Assign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Wiley</a:t>
                      </a: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Plus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Mastering Chemistry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Connect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Mechanism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54</a:t>
                      </a:r>
                      <a:endParaRPr lang="en-US" sz="1600" b="0" i="0" u="none" strike="noStrike" dirty="0">
                        <a:solidFill>
                          <a:srgbClr val="008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67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59</a:t>
                      </a:r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Structural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Spectroscopy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28</a:t>
                      </a:r>
                      <a:endParaRPr lang="en-US" sz="1600" b="0" i="0" u="none" strike="noStrike" dirty="0">
                        <a:solidFill>
                          <a:srgbClr val="008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5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Relative Reactivity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5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Optical Rotation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7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Multistep Synthesis Steps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64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84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15968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Results - Summary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2362911"/>
              </p:ext>
            </p:extLst>
          </p:nvPr>
        </p:nvGraphicFramePr>
        <p:xfrm>
          <a:off x="304800" y="1676397"/>
          <a:ext cx="8534400" cy="4789712"/>
        </p:xfrm>
        <a:graphic>
          <a:graphicData uri="http://schemas.openxmlformats.org/drawingml/2006/table">
            <a:tbl>
              <a:tblPr/>
              <a:tblGrid>
                <a:gridCol w="1365504"/>
                <a:gridCol w="1024128"/>
                <a:gridCol w="1024128"/>
                <a:gridCol w="1024128"/>
                <a:gridCol w="1024128"/>
                <a:gridCol w="1024128"/>
                <a:gridCol w="1024128"/>
                <a:gridCol w="1024128"/>
              </a:tblGrid>
              <a:tr h="598714">
                <a:tc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Random?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OWL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Sapling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Web 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Assign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Wiley </a:t>
                      </a: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Plus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Mastering Chemistry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Connect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Nomenclature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42</a:t>
                      </a:r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Provide Products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60</a:t>
                      </a:r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128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159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Provide Reagents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28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Equilibrium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8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Mechanism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54</a:t>
                      </a:r>
                      <a:endParaRPr lang="en-US" sz="1600" b="0" i="0" u="none" strike="noStrike" dirty="0">
                        <a:solidFill>
                          <a:srgbClr val="008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59</a:t>
                      </a:r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Multistep Synthesis Steps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84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Structural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Spectroscopy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28</a:t>
                      </a:r>
                      <a:endParaRPr lang="en-US" sz="1600" b="0" i="0" u="none" strike="noStrike" dirty="0">
                        <a:solidFill>
                          <a:srgbClr val="008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75119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(Non)Unique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Randomized questions</a:t>
            </a:r>
          </a:p>
          <a:p>
            <a:r>
              <a:rPr lang="en-US" dirty="0" smtClean="0"/>
              <a:t>Hints and feedback</a:t>
            </a:r>
          </a:p>
          <a:p>
            <a:r>
              <a:rPr lang="en-US" dirty="0" smtClean="0"/>
              <a:t>Improved student outcomes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Homework Systems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Relevance</a:t>
            </a:r>
          </a:p>
          <a:p>
            <a:r>
              <a:rPr lang="en-US" dirty="0" smtClean="0"/>
              <a:t>Examined </a:t>
            </a:r>
            <a:r>
              <a:rPr lang="en-US" dirty="0" err="1" smtClean="0"/>
              <a:t>Aldehydes</a:t>
            </a:r>
            <a:r>
              <a:rPr lang="en-US" dirty="0" smtClean="0"/>
              <a:t> and </a:t>
            </a:r>
            <a:r>
              <a:rPr lang="en-US" dirty="0" err="1" smtClean="0"/>
              <a:t>Ketones</a:t>
            </a:r>
            <a:r>
              <a:rPr lang="en-US" dirty="0" smtClean="0"/>
              <a:t> chapters of:</a:t>
            </a:r>
          </a:p>
          <a:p>
            <a:pPr lvl="1"/>
            <a:r>
              <a:rPr lang="en-US" dirty="0" err="1" smtClean="0"/>
              <a:t>Cengage’s</a:t>
            </a:r>
            <a:r>
              <a:rPr lang="en-US" dirty="0" smtClean="0"/>
              <a:t> OWL – </a:t>
            </a:r>
            <a:r>
              <a:rPr lang="en-US" u="sng" dirty="0" err="1" smtClean="0"/>
              <a:t>McMurry</a:t>
            </a:r>
            <a:endParaRPr lang="en-US" u="sng" dirty="0" smtClean="0"/>
          </a:p>
          <a:p>
            <a:pPr lvl="1"/>
            <a:r>
              <a:rPr lang="en-US" dirty="0" smtClean="0"/>
              <a:t>McGraw Hill’s Connect Plus – Carey, </a:t>
            </a:r>
            <a:r>
              <a:rPr lang="en-US" u="sng" dirty="0" smtClean="0"/>
              <a:t>Smith</a:t>
            </a:r>
          </a:p>
          <a:p>
            <a:pPr lvl="1"/>
            <a:r>
              <a:rPr lang="en-US" dirty="0" smtClean="0"/>
              <a:t>Pearson’s Mastering Chemistry – </a:t>
            </a:r>
            <a:r>
              <a:rPr lang="en-US" dirty="0" err="1" smtClean="0"/>
              <a:t>Bruice</a:t>
            </a:r>
            <a:r>
              <a:rPr lang="en-US" dirty="0" smtClean="0"/>
              <a:t>, </a:t>
            </a:r>
            <a:r>
              <a:rPr lang="en-US" u="sng" dirty="0" smtClean="0"/>
              <a:t>Wade</a:t>
            </a:r>
          </a:p>
          <a:p>
            <a:pPr lvl="1"/>
            <a:r>
              <a:rPr lang="en-US" dirty="0" smtClean="0"/>
              <a:t>Wiley’s Wiley Plus – </a:t>
            </a:r>
            <a:r>
              <a:rPr lang="en-US" u="sng" dirty="0" smtClean="0"/>
              <a:t>Klein</a:t>
            </a:r>
            <a:r>
              <a:rPr lang="en-US" dirty="0" smtClean="0"/>
              <a:t>, </a:t>
            </a:r>
            <a:r>
              <a:rPr lang="en-US" dirty="0" err="1" smtClean="0"/>
              <a:t>Solomons</a:t>
            </a:r>
            <a:endParaRPr lang="en-US" dirty="0" smtClean="0"/>
          </a:p>
          <a:p>
            <a:pPr lvl="1"/>
            <a:r>
              <a:rPr lang="en-US" dirty="0" smtClean="0"/>
              <a:t>Sapling Learning – any, </a:t>
            </a:r>
            <a:r>
              <a:rPr lang="en-US" u="sng" dirty="0" err="1" smtClean="0"/>
              <a:t>McMurry</a:t>
            </a:r>
            <a:endParaRPr lang="en-US" u="sng" dirty="0" smtClean="0"/>
          </a:p>
          <a:p>
            <a:pPr lvl="1"/>
            <a:r>
              <a:rPr lang="en-US" dirty="0" smtClean="0"/>
              <a:t>Web Assign – any, </a:t>
            </a:r>
            <a:r>
              <a:rPr lang="en-US" u="sng" dirty="0" err="1" smtClean="0"/>
              <a:t>McMurry</a:t>
            </a:r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Unique Features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OWL (</a:t>
            </a:r>
            <a:r>
              <a:rPr lang="en-US" dirty="0" err="1" smtClean="0"/>
              <a:t>Cengage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Instruction oriented – Simulations and Tutorials</a:t>
            </a:r>
          </a:p>
          <a:p>
            <a:pPr lvl="1"/>
            <a:r>
              <a:rPr lang="en-US" dirty="0" smtClean="0"/>
              <a:t>Very little synthesis practice</a:t>
            </a:r>
          </a:p>
          <a:p>
            <a:pPr lvl="1"/>
            <a:r>
              <a:rPr lang="en-US" dirty="0" smtClean="0"/>
              <a:t>Easy to use / few choices</a:t>
            </a:r>
          </a:p>
          <a:p>
            <a:pPr lvl="1"/>
            <a:r>
              <a:rPr lang="en-US" dirty="0" smtClean="0"/>
              <a:t>Includes many end-of-chapter questions</a:t>
            </a:r>
          </a:p>
          <a:p>
            <a:r>
              <a:rPr lang="en-US" dirty="0" err="1" smtClean="0"/>
              <a:t>WileyPLUS</a:t>
            </a:r>
            <a:endParaRPr lang="en-US" dirty="0" smtClean="0"/>
          </a:p>
          <a:p>
            <a:pPr lvl="1"/>
            <a:r>
              <a:rPr lang="en-US" dirty="0" smtClean="0"/>
              <a:t>Opposite OWL – 32 RANDOM synthesis questions</a:t>
            </a:r>
          </a:p>
          <a:p>
            <a:pPr lvl="1"/>
            <a:r>
              <a:rPr lang="en-US" dirty="0" smtClean="0"/>
              <a:t>14 random mechanism questions + linked mechanisms</a:t>
            </a:r>
          </a:p>
          <a:p>
            <a:pPr lvl="1"/>
            <a:r>
              <a:rPr lang="en-US" dirty="0" smtClean="0"/>
              <a:t>Includes most book questions, all test bank questions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Unique Features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Connect and </a:t>
            </a:r>
            <a:r>
              <a:rPr lang="en-US" dirty="0" err="1" smtClean="0"/>
              <a:t>LearnSmart</a:t>
            </a:r>
            <a:r>
              <a:rPr lang="en-US" dirty="0" smtClean="0"/>
              <a:t> (McGraw-Hill)</a:t>
            </a:r>
          </a:p>
          <a:p>
            <a:pPr lvl="1"/>
            <a:r>
              <a:rPr lang="en-US" dirty="0" smtClean="0"/>
              <a:t>Connect is mostly book questions, but not all questions from book are included</a:t>
            </a:r>
          </a:p>
          <a:p>
            <a:pPr lvl="1"/>
            <a:r>
              <a:rPr lang="en-US" dirty="0" smtClean="0"/>
              <a:t>More multiple choice</a:t>
            </a:r>
          </a:p>
          <a:p>
            <a:pPr lvl="1"/>
            <a:r>
              <a:rPr lang="en-US" dirty="0" smtClean="0"/>
              <a:t>Drawing interface was frustrating</a:t>
            </a:r>
          </a:p>
          <a:p>
            <a:pPr lvl="1"/>
            <a:r>
              <a:rPr lang="en-US" dirty="0" err="1" smtClean="0"/>
              <a:t>LearnSmart</a:t>
            </a:r>
            <a:r>
              <a:rPr lang="en-US" dirty="0" smtClean="0"/>
              <a:t> useful for student self-assessment</a:t>
            </a:r>
          </a:p>
          <a:p>
            <a:r>
              <a:rPr lang="en-US" dirty="0" smtClean="0"/>
              <a:t>Mastering Chemistry (Pearson)</a:t>
            </a:r>
          </a:p>
          <a:p>
            <a:pPr lvl="1"/>
            <a:r>
              <a:rPr lang="en-US" dirty="0" smtClean="0"/>
              <a:t>Primarily book and test bank questions</a:t>
            </a:r>
          </a:p>
          <a:p>
            <a:pPr lvl="1"/>
            <a:r>
              <a:rPr lang="en-US" dirty="0" smtClean="0"/>
              <a:t>Apparently no random items, but easy to pool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Unique Features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Sapling Learning</a:t>
            </a:r>
          </a:p>
          <a:p>
            <a:pPr lvl="1"/>
            <a:r>
              <a:rPr lang="en-US" dirty="0" smtClean="0"/>
              <a:t>Between OWL and </a:t>
            </a:r>
            <a:r>
              <a:rPr lang="en-US" dirty="0" err="1" smtClean="0"/>
              <a:t>WileyPLUS</a:t>
            </a:r>
            <a:endParaRPr lang="en-US" dirty="0" smtClean="0"/>
          </a:p>
          <a:p>
            <a:pPr lvl="1"/>
            <a:r>
              <a:rPr lang="en-US" dirty="0" smtClean="0"/>
              <a:t>Answers not available online (?)</a:t>
            </a:r>
          </a:p>
          <a:p>
            <a:pPr lvl="1"/>
            <a:r>
              <a:rPr lang="en-US" dirty="0" smtClean="0"/>
              <a:t>Well-balanced</a:t>
            </a:r>
          </a:p>
          <a:p>
            <a:r>
              <a:rPr lang="en-US" dirty="0" smtClean="0"/>
              <a:t>Web Assign</a:t>
            </a:r>
          </a:p>
          <a:p>
            <a:pPr lvl="1"/>
            <a:r>
              <a:rPr lang="en-US" dirty="0" smtClean="0"/>
              <a:t>Rather limited </a:t>
            </a:r>
            <a:r>
              <a:rPr lang="en-US" smtClean="0"/>
              <a:t>with respect </a:t>
            </a:r>
            <a:r>
              <a:rPr lang="en-US" dirty="0" smtClean="0"/>
              <a:t>to mechanism and synthesis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Most are highly viable options with OWL and </a:t>
            </a:r>
            <a:r>
              <a:rPr lang="en-US" dirty="0" err="1" smtClean="0"/>
              <a:t>WileyPLUS</a:t>
            </a:r>
            <a:r>
              <a:rPr lang="en-US" dirty="0" smtClean="0"/>
              <a:t> impressing me the most.</a:t>
            </a:r>
          </a:p>
          <a:p>
            <a:r>
              <a:rPr lang="en-US" dirty="0" smtClean="0"/>
              <a:t>I’m happy to show anyone around these systems later today or tomorrow.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Acknowledgments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Kevin Bond, Wittenberg class of 2014</a:t>
            </a:r>
          </a:p>
          <a:p>
            <a:r>
              <a:rPr lang="en-US" dirty="0" smtClean="0"/>
              <a:t>Zach Gamble, Sapling Learning</a:t>
            </a:r>
          </a:p>
          <a:p>
            <a:r>
              <a:rPr lang="en-US" dirty="0" smtClean="0"/>
              <a:t>Sean Hickey, University of New Orleans, </a:t>
            </a:r>
            <a:r>
              <a:rPr lang="en-US" dirty="0" err="1" smtClean="0"/>
              <a:t>WileyPLUS</a:t>
            </a:r>
            <a:endParaRPr lang="en-US" dirty="0" smtClean="0"/>
          </a:p>
          <a:p>
            <a:r>
              <a:rPr lang="en-US" dirty="0" smtClean="0"/>
              <a:t>Stephanie </a:t>
            </a:r>
            <a:r>
              <a:rPr lang="en-US" dirty="0" err="1" smtClean="0"/>
              <a:t>Kahle</a:t>
            </a:r>
            <a:r>
              <a:rPr lang="en-US" dirty="0" smtClean="0"/>
              <a:t>, McGraw Hill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Impressions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Cengage’s OWL is easy to use and tutorial</a:t>
            </a:r>
          </a:p>
          <a:p>
            <a:pPr lvl="1"/>
            <a:r>
              <a:rPr lang="en-US" dirty="0" smtClean="0"/>
              <a:t>McGraw Hill’s </a:t>
            </a:r>
            <a:r>
              <a:rPr lang="en-US" dirty="0" err="1" smtClean="0"/>
              <a:t>LearnSmart</a:t>
            </a:r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WileyPLUS</a:t>
            </a:r>
            <a:r>
              <a:rPr lang="en-US" dirty="0" smtClean="0"/>
              <a:t> is most powerful</a:t>
            </a:r>
          </a:p>
          <a:p>
            <a:endParaRPr lang="en-US" dirty="0" smtClean="0"/>
          </a:p>
          <a:p>
            <a:r>
              <a:rPr lang="en-US" dirty="0" smtClean="0"/>
              <a:t>Sapling Learning is between</a:t>
            </a:r>
          </a:p>
          <a:p>
            <a:endParaRPr lang="en-US" dirty="0"/>
          </a:p>
          <a:p>
            <a:r>
              <a:rPr lang="en-US" dirty="0" smtClean="0"/>
              <a:t>Mastering Chemistry (Pearson) and Web Assign more limited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002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Results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103297"/>
              </p:ext>
            </p:extLst>
          </p:nvPr>
        </p:nvGraphicFramePr>
        <p:xfrm>
          <a:off x="304800" y="1676397"/>
          <a:ext cx="8534400" cy="4190998"/>
        </p:xfrm>
        <a:graphic>
          <a:graphicData uri="http://schemas.openxmlformats.org/drawingml/2006/table">
            <a:tbl>
              <a:tblPr/>
              <a:tblGrid>
                <a:gridCol w="1365504"/>
                <a:gridCol w="1024128"/>
                <a:gridCol w="1024128"/>
                <a:gridCol w="1024128"/>
                <a:gridCol w="1024128"/>
                <a:gridCol w="1024128"/>
                <a:gridCol w="1024128"/>
                <a:gridCol w="1024128"/>
              </a:tblGrid>
              <a:tr h="598714">
                <a:tc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Random?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OWL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Sapling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Web 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Assign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Wiley </a:t>
                      </a: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Plus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Mastering Chemistry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Connect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Nomenclature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42</a:t>
                      </a:r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Provide Products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60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128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159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Provide Reagents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28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Classify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20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ID Unknowns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Equilibrium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28600" y="2895600"/>
            <a:ext cx="8686800" cy="304800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Results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554412"/>
              </p:ext>
            </p:extLst>
          </p:nvPr>
        </p:nvGraphicFramePr>
        <p:xfrm>
          <a:off x="304800" y="1676397"/>
          <a:ext cx="8534400" cy="4190998"/>
        </p:xfrm>
        <a:graphic>
          <a:graphicData uri="http://schemas.openxmlformats.org/drawingml/2006/table">
            <a:tbl>
              <a:tblPr/>
              <a:tblGrid>
                <a:gridCol w="1365504"/>
                <a:gridCol w="1024128"/>
                <a:gridCol w="1024128"/>
                <a:gridCol w="1024128"/>
                <a:gridCol w="1024128"/>
                <a:gridCol w="1024128"/>
                <a:gridCol w="1024128"/>
                <a:gridCol w="1024128"/>
              </a:tblGrid>
              <a:tr h="598714">
                <a:tc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Random?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OWL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Sapling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Web 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Assign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Wiley </a:t>
                      </a: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Plus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Mastering Chemistry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Connect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Nomenclature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42</a:t>
                      </a:r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Provide Products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60</a:t>
                      </a:r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128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159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Provide Reagents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28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Classify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20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ID Unknowns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Equilibrium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28600" y="3505200"/>
            <a:ext cx="8686800" cy="243840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" y="2286000"/>
            <a:ext cx="8686800" cy="60960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5804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Results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8551834"/>
              </p:ext>
            </p:extLst>
          </p:nvPr>
        </p:nvGraphicFramePr>
        <p:xfrm>
          <a:off x="304800" y="1676397"/>
          <a:ext cx="8534400" cy="4190998"/>
        </p:xfrm>
        <a:graphic>
          <a:graphicData uri="http://schemas.openxmlformats.org/drawingml/2006/table">
            <a:tbl>
              <a:tblPr/>
              <a:tblGrid>
                <a:gridCol w="1365504"/>
                <a:gridCol w="1024128"/>
                <a:gridCol w="1024128"/>
                <a:gridCol w="1024128"/>
                <a:gridCol w="1024128"/>
                <a:gridCol w="1024128"/>
                <a:gridCol w="1024128"/>
                <a:gridCol w="1024128"/>
              </a:tblGrid>
              <a:tr h="598714">
                <a:tc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Random?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OWL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Sapling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Web 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Assign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Wiley </a:t>
                      </a: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Plus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Mastering Chemistry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Connect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Nomenclature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42</a:t>
                      </a:r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Provide Products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60</a:t>
                      </a:r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128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159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Provide Reagents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28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Classify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20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ID Unknowns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Equilibrium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28600" y="4114800"/>
            <a:ext cx="8686800" cy="182880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" y="2286000"/>
            <a:ext cx="8686800" cy="121920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19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Results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2436826"/>
              </p:ext>
            </p:extLst>
          </p:nvPr>
        </p:nvGraphicFramePr>
        <p:xfrm>
          <a:off x="304800" y="1676397"/>
          <a:ext cx="8534400" cy="4190998"/>
        </p:xfrm>
        <a:graphic>
          <a:graphicData uri="http://schemas.openxmlformats.org/drawingml/2006/table">
            <a:tbl>
              <a:tblPr/>
              <a:tblGrid>
                <a:gridCol w="1365504"/>
                <a:gridCol w="1024128"/>
                <a:gridCol w="1024128"/>
                <a:gridCol w="1024128"/>
                <a:gridCol w="1024128"/>
                <a:gridCol w="1024128"/>
                <a:gridCol w="1024128"/>
                <a:gridCol w="1024128"/>
              </a:tblGrid>
              <a:tr h="598714">
                <a:tc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Random?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OWL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Sapling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Web 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Assign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Wiley </a:t>
                      </a: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Plus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Mastering Chemistry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Connect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Nomenclature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42</a:t>
                      </a:r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Provide Products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60</a:t>
                      </a:r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128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159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Provide Reagents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28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Classify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20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ID Unknowns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Equilibrium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28600" y="4724400"/>
            <a:ext cx="8686800" cy="121920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" y="2286000"/>
            <a:ext cx="8686800" cy="175260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5417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Results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91983"/>
              </p:ext>
            </p:extLst>
          </p:nvPr>
        </p:nvGraphicFramePr>
        <p:xfrm>
          <a:off x="304800" y="1676397"/>
          <a:ext cx="8534400" cy="4190998"/>
        </p:xfrm>
        <a:graphic>
          <a:graphicData uri="http://schemas.openxmlformats.org/drawingml/2006/table">
            <a:tbl>
              <a:tblPr/>
              <a:tblGrid>
                <a:gridCol w="1365504"/>
                <a:gridCol w="1024128"/>
                <a:gridCol w="1024128"/>
                <a:gridCol w="1024128"/>
                <a:gridCol w="1024128"/>
                <a:gridCol w="1024128"/>
                <a:gridCol w="1024128"/>
                <a:gridCol w="1024128"/>
              </a:tblGrid>
              <a:tr h="598714">
                <a:tc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Random?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OWL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Sapling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Web 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Assign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Wiley </a:t>
                      </a: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Plus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Mastering Chemistry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Connect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Nomenclature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42</a:t>
                      </a:r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Provide Products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60</a:t>
                      </a:r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128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159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Provide Reagents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28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Classify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20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ID Unknowns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Equilibrium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28600" y="5257800"/>
            <a:ext cx="8686800" cy="68580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" y="2286000"/>
            <a:ext cx="8686800" cy="236220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496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Results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641896"/>
              </p:ext>
            </p:extLst>
          </p:nvPr>
        </p:nvGraphicFramePr>
        <p:xfrm>
          <a:off x="304800" y="1676397"/>
          <a:ext cx="8534400" cy="4190998"/>
        </p:xfrm>
        <a:graphic>
          <a:graphicData uri="http://schemas.openxmlformats.org/drawingml/2006/table">
            <a:tbl>
              <a:tblPr/>
              <a:tblGrid>
                <a:gridCol w="1365504"/>
                <a:gridCol w="1024128"/>
                <a:gridCol w="1024128"/>
                <a:gridCol w="1024128"/>
                <a:gridCol w="1024128"/>
                <a:gridCol w="1024128"/>
                <a:gridCol w="1024128"/>
                <a:gridCol w="1024128"/>
              </a:tblGrid>
              <a:tr h="598714">
                <a:tc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Random?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OWL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Sapling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Web 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Assign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Wiley </a:t>
                      </a: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Plus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Mastering Chemistry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Connect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Nomenclature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42</a:t>
                      </a:r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Provide Products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60</a:t>
                      </a:r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128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159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Provide Reagents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28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Classify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20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ID Unknowns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35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Equilibrium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93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8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8000"/>
                          </a:solidFill>
                          <a:latin typeface="Calibri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8000"/>
                        </a:solidFill>
                        <a:latin typeface="Calibri"/>
                      </a:endParaRP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435" marR="8435" marT="84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04800" y="2286000"/>
            <a:ext cx="8686800" cy="2971800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5098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POINTVERSION" val="12.0"/>
  <p:tag name="TPVERSION" val="2008"/>
  <p:tag name="PPVERSION" val="12.0"/>
  <p:tag name="DELIMITERS" val="3.1"/>
  <p:tag name="SHOWBARVISIBLE" val="True"/>
  <p:tag name="USESECONDARYMONITOR" val="True"/>
  <p:tag name="SAVECSVWITHSESSION" val="True"/>
  <p:tag name="CSVFORMAT" val="0"/>
  <p:tag name="BULLETTYPE" val="3"/>
  <p:tag name="ANSWERNOWSTYLE" val="-1"/>
  <p:tag name="ANSWERNOWTEXT" val="Answer Now"/>
  <p:tag name="COUNTDOWNSTYLE" val="-1"/>
  <p:tag name="RESPCOUNTERSTYLE" val="-1"/>
  <p:tag name="RESPCOUNTERFORMAT" val="0"/>
  <p:tag name="RESPTABLESTYLE" val="-1"/>
  <p:tag name="COUNTDOWNSECONDS" val="10"/>
  <p:tag name="INPUTSOURCE" val="1"/>
  <p:tag name="NUMRESPONSES" val="1"/>
  <p:tag name="ALLOWDUPLICATES" val="False"/>
  <p:tag name="BACKUPSESSIONS" val="True"/>
  <p:tag name="BACKUPMAINTENANCE" val="7"/>
  <p:tag name="CHARTVALUEFORMAT" val="0%"/>
  <p:tag name="AUTOADVANCE" val="False"/>
  <p:tag name="REVIEWONLY" val="False"/>
  <p:tag name="ROTATIONINTERVAL" val="2"/>
  <p:tag name="AUTOUPDATEALIASES" val="True"/>
  <p:tag name="STDCHART" val="1"/>
  <p:tag name="RACEENDPOINTS" val="100"/>
  <p:tag name="RACERSMAXDISPLAYED" val="5"/>
  <p:tag name="RACEANIMATIONSPEED" val="3"/>
  <p:tag name="SKIPREMAININGRACESLIDES" val="True"/>
  <p:tag name="PARTICIPANTSINLEADERBOARD" val="5"/>
  <p:tag name="TEAMSINLEADERBOARD" val="5"/>
  <p:tag name="MAXRESPONDERS" val="5"/>
  <p:tag name="BUBBLENAMEVISIBLE" val="True"/>
  <p:tag name="BUBBLESIZEVISIBLE" val="True"/>
  <p:tag name="BUBBLEVALUEFORMAT" val="0.0"/>
  <p:tag name="BUBBLEGROUPING" val="3"/>
  <p:tag name="DEFAULTNUMTEAMS" val="5"/>
  <p:tag name="CUSTOMGRIDBACKCOLOR" val="-722948"/>
  <p:tag name="CUSTOMCELLFORECOLOR" val="-16777216"/>
  <p:tag name="CUSTOMCELLBACKCOLOR1" val="-657956"/>
  <p:tag name="CUSTOMCELLBACKCOLOR2" val="-13395457"/>
  <p:tag name="CUSTOMCELLBACKCOLOR3" val="-268652"/>
  <p:tag name="CUSTOMCELLBACKCOLOR4" val="-8355712"/>
  <p:tag name="USESCHEMECOLORS" val="True"/>
  <p:tag name="DISPLAYNAME" val="True"/>
  <p:tag name="DISPLAYDEVICENUMBER" val="True"/>
  <p:tag name="DISPLAYDEVICEID" val="True"/>
  <p:tag name="GRIDOPACITY" val="90"/>
  <p:tag name="GRIDROTATIONINTERVAL" val="2"/>
  <p:tag name="AUTOSIZEGRID" val="True"/>
  <p:tag name="GRIDSIZE" val="{Width=800, Height=600}"/>
  <p:tag name="GRIDPOSITION" val="1"/>
  <p:tag name="GRIDFONTSIZE" val="12"/>
  <p:tag name="POLLINGCYCLE" val="2"/>
  <p:tag name="CHARTCOLORS" val="0"/>
  <p:tag name="CHARTLABELS" val="1"/>
  <p:tag name="RESETCHARTS" val="True"/>
  <p:tag name="INCLUDENONRESPONDERS" val="False"/>
  <p:tag name="MULTIRESPDIVISOR" val="1"/>
  <p:tag name="INCLUDEPPT" val="True"/>
  <p:tag name="ALLOWUSERFEEDBACK" val="True"/>
  <p:tag name="CORRECTPOINTVALUE" val="1"/>
  <p:tag name="INCORRECTPOINTVALUE" val="0"/>
  <p:tag name="REALTIMEBACKUP" val="False"/>
  <p:tag name="REALTIMEBACKUPPATH" val="(None)"/>
  <p:tag name="ZEROBASED" val="False"/>
  <p:tag name="AUTOADJUSTPARTRANGE" val="True"/>
  <p:tag name="CHARTSCALE" val="True"/>
  <p:tag name="ADVANCEDSETTINGSVIEW" val="False"/>
  <p:tag name="FIBDISPLAYRESULTS" val="True"/>
  <p:tag name="FIBNUMRESULTS" val="5"/>
  <p:tag name="FIBINCLUDEOTHER" val="True"/>
  <p:tag name="FIBDISPLAYKEYWORDS" val="True"/>
  <p:tag name="PRRESPONSE1" val="10"/>
  <p:tag name="PRRESPONSE2" val="9"/>
  <p:tag name="PRRESPONSE3" val="8"/>
  <p:tag name="PRRESPONSE4" val="7"/>
  <p:tag name="PRRESPONSE5" val="6"/>
  <p:tag name="PRRESPONSE6" val="5"/>
  <p:tag name="PRRESPONSE7" val="4"/>
  <p:tag name="PRRESPONSE8" val="3"/>
  <p:tag name="PRRESPONSE9" val="2"/>
  <p:tag name="PRRESPONSE10" val="1"/>
  <p:tag name="SHOWFLASHWARNING" val="True"/>
  <p:tag name="ALWAYSOPENPOLL" val="False"/>
  <p:tag name="EXPANDSHOWBAR" val="True"/>
  <p:tag name="TPFULLVERSION" val="4.5.1.224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1325</Words>
  <Application>Microsoft Office PowerPoint</Application>
  <PresentationFormat>On-screen Show (4:3)</PresentationFormat>
  <Paragraphs>1355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Median</vt:lpstr>
      <vt:lpstr>Organic Chemistry online homework systems</vt:lpstr>
      <vt:lpstr>Online Homework Systems</vt:lpstr>
      <vt:lpstr>My Impressions</vt:lpstr>
      <vt:lpstr>Quantitative Results</vt:lpstr>
      <vt:lpstr>Quantitative Results</vt:lpstr>
      <vt:lpstr>Quantitative Results</vt:lpstr>
      <vt:lpstr>Quantitative Results</vt:lpstr>
      <vt:lpstr>Quantitative Results</vt:lpstr>
      <vt:lpstr>Quantitative Results</vt:lpstr>
      <vt:lpstr>Quantitative Results</vt:lpstr>
      <vt:lpstr>Quantitative Results (cont)</vt:lpstr>
      <vt:lpstr>Quantitative Results (cont)</vt:lpstr>
      <vt:lpstr>Quantitative Results (cont)</vt:lpstr>
      <vt:lpstr>Quantitative Results (cont)</vt:lpstr>
      <vt:lpstr>Quantitative Results (cont)</vt:lpstr>
      <vt:lpstr>Quantitative Results (cont)</vt:lpstr>
      <vt:lpstr>Quantitative Results (cont)</vt:lpstr>
      <vt:lpstr>Quantitative Results - Summary</vt:lpstr>
      <vt:lpstr>(Non)Unique Features</vt:lpstr>
      <vt:lpstr>Unique Features</vt:lpstr>
      <vt:lpstr>Unique Features</vt:lpstr>
      <vt:lpstr>Unique Features</vt:lpstr>
      <vt:lpstr>Conclusions</vt:lpstr>
      <vt:lpstr>Acknowledgments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Organic Chemistry textbooks and online homework systems</dc:title>
  <dc:creator>Justin</dc:creator>
  <cp:lastModifiedBy>LocalAdministrator</cp:lastModifiedBy>
  <cp:revision>58</cp:revision>
  <dcterms:created xsi:type="dcterms:W3CDTF">2013-06-03T10:40:32Z</dcterms:created>
  <dcterms:modified xsi:type="dcterms:W3CDTF">2014-06-07T11:04:23Z</dcterms:modified>
</cp:coreProperties>
</file>