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80" r:id="rId23"/>
    <p:sldId id="278" r:id="rId24"/>
    <p:sldId id="279" r:id="rId25"/>
    <p:sldId id="281" r:id="rId26"/>
    <p:sldId id="286" r:id="rId27"/>
    <p:sldId id="282" r:id="rId28"/>
    <p:sldId id="283" r:id="rId29"/>
    <p:sldId id="285" r:id="rId30"/>
    <p:sldId id="284" r:id="rId31"/>
    <p:sldId id="287" r:id="rId32"/>
    <p:sldId id="288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-5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EABC-D766-4322-8E78-B830FAE35C72}" type="datetime4">
              <a:rPr lang="en-US" smtClean="0"/>
              <a:pPr/>
              <a:t>August 3,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1F9E-604E-4343-9F29-EF72E8231CAD}" type="datetime4">
              <a:rPr lang="en-US" smtClean="0"/>
              <a:pPr/>
              <a:t>August 3,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8E1CE-37F8-4102-8DF9-852A0A51F293}" type="datetime4">
              <a:rPr lang="en-US" smtClean="0"/>
              <a:pPr/>
              <a:t>August 3,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August 3,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63BA-01FC-4367-B6F3-ABB2645D55F1}" type="datetime4">
              <a:rPr lang="en-US" smtClean="0"/>
              <a:pPr/>
              <a:t>August 3, 2014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9C71-EC74-44AF-B27E-FC7DC3C3A61D}" type="datetime4">
              <a:rPr lang="en-US" smtClean="0"/>
              <a:pPr/>
              <a:t>August 3,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CDA29-3CBE-48EA-92AE-A996835462BA}" type="datetime4">
              <a:rPr lang="en-US" smtClean="0"/>
              <a:pPr/>
              <a:t>August 3, 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EC054-3869-4501-B163-1BBFDE8DCE04}" type="datetime4">
              <a:rPr lang="en-US" smtClean="0"/>
              <a:pPr/>
              <a:t>August 3, 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3D831-56C1-49CF-8EF7-8B9A98402BCD}" type="datetime4">
              <a:rPr lang="en-US" smtClean="0"/>
              <a:pPr/>
              <a:t>August 3, 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5615-7F4F-4584-84D5-CC95918C321F}" type="datetime4">
              <a:rPr lang="en-US" smtClean="0"/>
              <a:pPr/>
              <a:t>August 3,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A923-9BEE-48CE-9F28-5B525F399BAD}" type="datetime4">
              <a:rPr lang="en-US" smtClean="0"/>
              <a:pPr/>
              <a:t>August 3,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7D0EFEE-2756-4A20-BF2A-63F0A94F99AC}" type="datetime4">
              <a:rPr lang="en-US" smtClean="0"/>
              <a:pPr/>
              <a:t>August 3,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tif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tif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tif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tif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tif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tif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tif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tif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tif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smtClean="0"/>
              <a:t>Web-Based Learning tools for Organic Chemistry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Jennifer Muzyka, Centre College</a:t>
            </a:r>
          </a:p>
          <a:p>
            <a:r>
              <a:rPr lang="en-US" smtClean="0"/>
              <a:t>2014 BCCE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374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Student-drawn 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415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rawn0.tif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" r="-1190"/>
          <a:stretch/>
        </p:blipFill>
        <p:spPr>
          <a:xfrm>
            <a:off x="208519" y="179099"/>
            <a:ext cx="8613178" cy="6190737"/>
          </a:xfrm>
        </p:spPr>
      </p:pic>
    </p:spTree>
    <p:extLst>
      <p:ext uri="{BB962C8B-B14F-4D97-AF65-F5344CB8AC3E}">
        <p14:creationId xmlns:p14="http://schemas.microsoft.com/office/powerpoint/2010/main" val="4225277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rawn1.tif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" r="-876"/>
          <a:stretch/>
        </p:blipFill>
        <p:spPr>
          <a:xfrm>
            <a:off x="220326" y="152718"/>
            <a:ext cx="8647430" cy="6273991"/>
          </a:xfrm>
        </p:spPr>
      </p:pic>
    </p:spTree>
    <p:extLst>
      <p:ext uri="{BB962C8B-B14F-4D97-AF65-F5344CB8AC3E}">
        <p14:creationId xmlns:p14="http://schemas.microsoft.com/office/powerpoint/2010/main" val="691136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rawn2.tif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5" r="-1190"/>
          <a:stretch/>
        </p:blipFill>
        <p:spPr>
          <a:xfrm>
            <a:off x="322254" y="152718"/>
            <a:ext cx="8544532" cy="6103370"/>
          </a:xfrm>
        </p:spPr>
      </p:pic>
    </p:spTree>
    <p:extLst>
      <p:ext uri="{BB962C8B-B14F-4D97-AF65-F5344CB8AC3E}">
        <p14:creationId xmlns:p14="http://schemas.microsoft.com/office/powerpoint/2010/main" val="20510255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rawn3.tif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" r="-876"/>
          <a:stretch/>
        </p:blipFill>
        <p:spPr>
          <a:xfrm>
            <a:off x="220326" y="368677"/>
            <a:ext cx="8506552" cy="6171779"/>
          </a:xfrm>
        </p:spPr>
      </p:pic>
    </p:spTree>
    <p:extLst>
      <p:ext uri="{BB962C8B-B14F-4D97-AF65-F5344CB8AC3E}">
        <p14:creationId xmlns:p14="http://schemas.microsoft.com/office/powerpoint/2010/main" val="21890568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rawn4.tif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" r="-562"/>
          <a:stretch/>
        </p:blipFill>
        <p:spPr>
          <a:xfrm>
            <a:off x="457200" y="349719"/>
            <a:ext cx="8297516" cy="6020117"/>
          </a:xfrm>
        </p:spPr>
      </p:pic>
    </p:spTree>
    <p:extLst>
      <p:ext uri="{BB962C8B-B14F-4D97-AF65-F5344CB8AC3E}">
        <p14:creationId xmlns:p14="http://schemas.microsoft.com/office/powerpoint/2010/main" val="4315238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&amp;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&gt;600 molecules </a:t>
            </a:r>
          </a:p>
          <a:p>
            <a:r>
              <a:rPr lang="en-US" dirty="0" smtClean="0"/>
              <a:t>~1200 reactions</a:t>
            </a:r>
          </a:p>
          <a:p>
            <a:r>
              <a:rPr lang="en-US" dirty="0" smtClean="0"/>
              <a:t>PHP / MySQL</a:t>
            </a:r>
          </a:p>
          <a:p>
            <a:r>
              <a:rPr lang="en-US" dirty="0" smtClean="0"/>
              <a:t>SMILES</a:t>
            </a:r>
          </a:p>
          <a:p>
            <a:r>
              <a:rPr lang="en-US" dirty="0" smtClean="0"/>
              <a:t>JavaScript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7881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Spectral Zoo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chemserv.centre.edu</a:t>
            </a:r>
            <a:r>
              <a:rPr lang="en-US" dirty="0" smtClean="0"/>
              <a:t>/</a:t>
            </a:r>
            <a:r>
              <a:rPr lang="en-US" dirty="0" err="1" smtClean="0"/>
              <a:t>muzyka</a:t>
            </a:r>
            <a:r>
              <a:rPr lang="en-US" dirty="0" smtClean="0"/>
              <a:t>/</a:t>
            </a:r>
            <a:r>
              <a:rPr lang="en-US" dirty="0" err="1" smtClean="0"/>
              <a:t>spectralzoo</a:t>
            </a:r>
            <a:r>
              <a:rPr lang="en-US" dirty="0" smtClean="0"/>
              <a:t>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5504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pec0.tif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4" r="-562"/>
          <a:stretch/>
        </p:blipFill>
        <p:spPr>
          <a:xfrm>
            <a:off x="303298" y="406593"/>
            <a:ext cx="8348359" cy="5963243"/>
          </a:xfrm>
        </p:spPr>
      </p:pic>
    </p:spTree>
    <p:extLst>
      <p:ext uri="{BB962C8B-B14F-4D97-AF65-F5344CB8AC3E}">
        <p14:creationId xmlns:p14="http://schemas.microsoft.com/office/powerpoint/2010/main" val="12124618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pec1.tif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" r="-876"/>
          <a:stretch/>
        </p:blipFill>
        <p:spPr>
          <a:xfrm>
            <a:off x="182414" y="292846"/>
            <a:ext cx="8323406" cy="6001158"/>
          </a:xfrm>
        </p:spPr>
      </p:pic>
    </p:spTree>
    <p:extLst>
      <p:ext uri="{BB962C8B-B14F-4D97-AF65-F5344CB8AC3E}">
        <p14:creationId xmlns:p14="http://schemas.microsoft.com/office/powerpoint/2010/main" val="2368351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Learn, retrieve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“To be most effective, retrieval must be repeated again and again, in spaced out sessions so that the recall, rather than becoming a mindless recitation, requires some cognitive effort.”</a:t>
            </a:r>
          </a:p>
          <a:p>
            <a:r>
              <a:rPr lang="en-US" dirty="0" smtClean="0"/>
              <a:t>Peter C. Brown, Henry L. </a:t>
            </a:r>
            <a:r>
              <a:rPr lang="en-US" dirty="0" err="1" smtClean="0"/>
              <a:t>Roediger</a:t>
            </a:r>
            <a:r>
              <a:rPr lang="en-US" dirty="0" smtClean="0"/>
              <a:t> III, Mark A. McDaniel</a:t>
            </a:r>
          </a:p>
          <a:p>
            <a:r>
              <a:rPr lang="en-US" i="1" dirty="0" smtClean="0"/>
              <a:t>Make it Stick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5997015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pec2.tif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" r="-562"/>
          <a:stretch/>
        </p:blipFill>
        <p:spPr>
          <a:xfrm>
            <a:off x="457200" y="387635"/>
            <a:ext cx="8062350" cy="5849496"/>
          </a:xfrm>
        </p:spPr>
      </p:pic>
    </p:spTree>
    <p:extLst>
      <p:ext uri="{BB962C8B-B14F-4D97-AF65-F5344CB8AC3E}">
        <p14:creationId xmlns:p14="http://schemas.microsoft.com/office/powerpoint/2010/main" val="1061903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pec3.tif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" r="-562"/>
          <a:stretch/>
        </p:blipFill>
        <p:spPr>
          <a:xfrm>
            <a:off x="201369" y="292846"/>
            <a:ext cx="8309967" cy="6010250"/>
          </a:xfrm>
        </p:spPr>
      </p:pic>
    </p:spTree>
    <p:extLst>
      <p:ext uri="{BB962C8B-B14F-4D97-AF65-F5344CB8AC3E}">
        <p14:creationId xmlns:p14="http://schemas.microsoft.com/office/powerpoint/2010/main" val="25971747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pec4.tif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-1504"/>
          <a:stretch/>
        </p:blipFill>
        <p:spPr>
          <a:xfrm>
            <a:off x="265386" y="152718"/>
            <a:ext cx="8332209" cy="5951708"/>
          </a:xfrm>
        </p:spPr>
      </p:pic>
    </p:spTree>
    <p:extLst>
      <p:ext uri="{BB962C8B-B14F-4D97-AF65-F5344CB8AC3E}">
        <p14:creationId xmlns:p14="http://schemas.microsoft.com/office/powerpoint/2010/main" val="23559430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pec5.tif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86" r="-811"/>
          <a:stretch/>
        </p:blipFill>
        <p:spPr>
          <a:xfrm>
            <a:off x="189562" y="152718"/>
            <a:ext cx="8302818" cy="6471691"/>
          </a:xfrm>
        </p:spPr>
      </p:pic>
    </p:spTree>
    <p:extLst>
      <p:ext uri="{BB962C8B-B14F-4D97-AF65-F5344CB8AC3E}">
        <p14:creationId xmlns:p14="http://schemas.microsoft.com/office/powerpoint/2010/main" val="1709899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78 unknowns, all with IR and </a:t>
            </a:r>
            <a:r>
              <a:rPr lang="en-US" baseline="30000" dirty="0" smtClean="0"/>
              <a:t>1</a:t>
            </a:r>
            <a:r>
              <a:rPr lang="en-US" dirty="0" smtClean="0"/>
              <a:t>H NMR</a:t>
            </a:r>
          </a:p>
          <a:p>
            <a:r>
              <a:rPr lang="en-US" dirty="0" smtClean="0"/>
              <a:t>Some also have </a:t>
            </a:r>
            <a:r>
              <a:rPr lang="en-US" baseline="30000" dirty="0" smtClean="0"/>
              <a:t>13</a:t>
            </a:r>
            <a:r>
              <a:rPr lang="en-US" dirty="0" smtClean="0"/>
              <a:t>C NMR</a:t>
            </a:r>
          </a:p>
          <a:p>
            <a:r>
              <a:rPr lang="en-US" dirty="0" smtClean="0"/>
              <a:t>IR from NIST database (gas phase)</a:t>
            </a:r>
          </a:p>
          <a:p>
            <a:r>
              <a:rPr lang="en-US" dirty="0" smtClean="0"/>
              <a:t>NMR mostly from Widener University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5379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chemserv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chemserv.centre.edu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3008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hemserv0.tif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877"/>
          <a:stretch/>
        </p:blipFill>
        <p:spPr>
          <a:xfrm>
            <a:off x="322256" y="329974"/>
            <a:ext cx="7942650" cy="5708794"/>
          </a:xfrm>
        </p:spPr>
      </p:pic>
    </p:spTree>
    <p:extLst>
      <p:ext uri="{BB962C8B-B14F-4D97-AF65-F5344CB8AC3E}">
        <p14:creationId xmlns:p14="http://schemas.microsoft.com/office/powerpoint/2010/main" val="22055054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hemserv1.tif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9" r="-248"/>
          <a:stretch/>
        </p:blipFill>
        <p:spPr>
          <a:xfrm>
            <a:off x="163457" y="349719"/>
            <a:ext cx="8234141" cy="5918304"/>
          </a:xfrm>
        </p:spPr>
      </p:pic>
    </p:spTree>
    <p:extLst>
      <p:ext uri="{BB962C8B-B14F-4D97-AF65-F5344CB8AC3E}">
        <p14:creationId xmlns:p14="http://schemas.microsoft.com/office/powerpoint/2010/main" val="18607038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hemserv2.tif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72" r="-1190"/>
          <a:stretch/>
        </p:blipFill>
        <p:spPr>
          <a:xfrm>
            <a:off x="246430" y="152718"/>
            <a:ext cx="8677215" cy="6122328"/>
          </a:xfrm>
        </p:spPr>
      </p:pic>
    </p:spTree>
    <p:extLst>
      <p:ext uri="{BB962C8B-B14F-4D97-AF65-F5344CB8AC3E}">
        <p14:creationId xmlns:p14="http://schemas.microsoft.com/office/powerpoint/2010/main" val="14345284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hemserv3.tif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4" r="-877"/>
          <a:stretch/>
        </p:blipFill>
        <p:spPr>
          <a:xfrm>
            <a:off x="303298" y="406593"/>
            <a:ext cx="8094301" cy="5763925"/>
          </a:xfrm>
        </p:spPr>
      </p:pic>
    </p:spTree>
    <p:extLst>
      <p:ext uri="{BB962C8B-B14F-4D97-AF65-F5344CB8AC3E}">
        <p14:creationId xmlns:p14="http://schemas.microsoft.com/office/powerpoint/2010/main" val="2133253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Reaction zoo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chemserv.centre.edu</a:t>
            </a:r>
            <a:r>
              <a:rPr lang="en-US" dirty="0" smtClean="0"/>
              <a:t>/</a:t>
            </a:r>
            <a:r>
              <a:rPr lang="en-US" dirty="0" err="1" smtClean="0"/>
              <a:t>muzyka</a:t>
            </a:r>
            <a:r>
              <a:rPr lang="en-US" dirty="0" smtClean="0"/>
              <a:t>/</a:t>
            </a:r>
            <a:r>
              <a:rPr lang="en-US" dirty="0" err="1" smtClean="0"/>
              <a:t>reactionzoo</a:t>
            </a:r>
            <a:r>
              <a:rPr lang="en-US" dirty="0" smtClean="0"/>
              <a:t>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6353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hemserv4.tif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1" t="3274" r="21688" b="13934"/>
          <a:stretch/>
        </p:blipFill>
        <p:spPr>
          <a:xfrm>
            <a:off x="284341" y="454988"/>
            <a:ext cx="7923695" cy="5785261"/>
          </a:xfrm>
        </p:spPr>
      </p:pic>
    </p:spTree>
    <p:extLst>
      <p:ext uri="{BB962C8B-B14F-4D97-AF65-F5344CB8AC3E}">
        <p14:creationId xmlns:p14="http://schemas.microsoft.com/office/powerpoint/2010/main" val="20137864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JEOL Eclipse 300 FT-NMR</a:t>
            </a:r>
          </a:p>
          <a:p>
            <a:r>
              <a:rPr lang="en-US" dirty="0" smtClean="0"/>
              <a:t>Nicolet Avatar 360 FTIR</a:t>
            </a:r>
          </a:p>
          <a:p>
            <a:r>
              <a:rPr lang="en-US" dirty="0" smtClean="0"/>
              <a:t>JCAMP output</a:t>
            </a:r>
          </a:p>
          <a:p>
            <a:r>
              <a:rPr lang="en-US" dirty="0" smtClean="0"/>
              <a:t>Shared directory</a:t>
            </a:r>
          </a:p>
          <a:p>
            <a:r>
              <a:rPr lang="en-US" dirty="0" smtClean="0"/>
              <a:t>PHP</a:t>
            </a:r>
          </a:p>
          <a:p>
            <a:r>
              <a:rPr lang="en-US" dirty="0" smtClean="0"/>
              <a:t>JavaScript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5320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Acknowledgements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Ian </a:t>
            </a:r>
            <a:r>
              <a:rPr lang="en-US" dirty="0" err="1" smtClean="0"/>
              <a:t>Kaster</a:t>
            </a:r>
            <a:r>
              <a:rPr lang="en-US" dirty="0" smtClean="0"/>
              <a:t>, database design</a:t>
            </a:r>
          </a:p>
          <a:p>
            <a:r>
              <a:rPr lang="en-US" dirty="0" smtClean="0"/>
              <a:t>Luke Hatcher, PHP in </a:t>
            </a:r>
            <a:r>
              <a:rPr lang="en-US" dirty="0" err="1" smtClean="0"/>
              <a:t>ChemServ</a:t>
            </a:r>
            <a:endParaRPr lang="en-US" dirty="0" smtClean="0"/>
          </a:p>
          <a:p>
            <a:r>
              <a:rPr lang="en-US" dirty="0" smtClean="0"/>
              <a:t>Xavier </a:t>
            </a:r>
            <a:r>
              <a:rPr lang="en-US" dirty="0" err="1" smtClean="0"/>
              <a:t>Prat-Resina</a:t>
            </a:r>
            <a:r>
              <a:rPr lang="en-US" dirty="0" smtClean="0"/>
              <a:t>, SMILES</a:t>
            </a:r>
          </a:p>
          <a:p>
            <a:r>
              <a:rPr lang="en-US" dirty="0" smtClean="0"/>
              <a:t>Bob Hanson, </a:t>
            </a:r>
            <a:r>
              <a:rPr lang="en-US" dirty="0" err="1" smtClean="0"/>
              <a:t>Jmol</a:t>
            </a:r>
            <a:r>
              <a:rPr lang="en-US" dirty="0" smtClean="0"/>
              <a:t>, </a:t>
            </a:r>
            <a:r>
              <a:rPr lang="en-US" dirty="0" err="1" smtClean="0"/>
              <a:t>Jsmol</a:t>
            </a:r>
            <a:endParaRPr lang="en-US" dirty="0" smtClean="0"/>
          </a:p>
          <a:p>
            <a:r>
              <a:rPr lang="en-US" dirty="0" smtClean="0"/>
              <a:t>Robert Lancashire, </a:t>
            </a:r>
            <a:r>
              <a:rPr lang="en-US" dirty="0" err="1" smtClean="0"/>
              <a:t>JSpecView</a:t>
            </a:r>
            <a:endParaRPr lang="en-US" dirty="0" smtClean="0"/>
          </a:p>
          <a:p>
            <a:r>
              <a:rPr lang="en-US" dirty="0" smtClean="0"/>
              <a:t>Peter </a:t>
            </a:r>
            <a:r>
              <a:rPr lang="en-US" dirty="0" err="1" smtClean="0"/>
              <a:t>Ertl</a:t>
            </a:r>
            <a:r>
              <a:rPr lang="en-US" dirty="0" smtClean="0"/>
              <a:t>, JSME</a:t>
            </a:r>
          </a:p>
          <a:p>
            <a:r>
              <a:rPr lang="en-US" dirty="0" smtClean="0"/>
              <a:t>Centre College Faculty Development Committee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6972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Zstart.tif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" r="-375"/>
          <a:stretch/>
        </p:blipFill>
        <p:spPr>
          <a:xfrm>
            <a:off x="284343" y="254930"/>
            <a:ext cx="8387043" cy="6114906"/>
          </a:xfrm>
        </p:spPr>
      </p:pic>
    </p:spTree>
    <p:extLst>
      <p:ext uri="{BB962C8B-B14F-4D97-AF65-F5344CB8AC3E}">
        <p14:creationId xmlns:p14="http://schemas.microsoft.com/office/powerpoint/2010/main" val="3348563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tarburst.tif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" r="-417"/>
          <a:stretch/>
        </p:blipFill>
        <p:spPr>
          <a:xfrm>
            <a:off x="170606" y="179098"/>
            <a:ext cx="8321774" cy="6068279"/>
          </a:xfrm>
        </p:spPr>
      </p:pic>
    </p:spTree>
    <p:extLst>
      <p:ext uri="{BB962C8B-B14F-4D97-AF65-F5344CB8AC3E}">
        <p14:creationId xmlns:p14="http://schemas.microsoft.com/office/powerpoint/2010/main" val="298905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tarburst 2.tif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" r="-1190"/>
          <a:stretch/>
        </p:blipFill>
        <p:spPr>
          <a:xfrm>
            <a:off x="189562" y="235973"/>
            <a:ext cx="8480878" cy="6133863"/>
          </a:xfrm>
        </p:spPr>
      </p:pic>
    </p:spTree>
    <p:extLst>
      <p:ext uri="{BB962C8B-B14F-4D97-AF65-F5344CB8AC3E}">
        <p14:creationId xmlns:p14="http://schemas.microsoft.com/office/powerpoint/2010/main" val="2512957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Starburst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Missing product</a:t>
            </a:r>
          </a:p>
          <a:p>
            <a:r>
              <a:rPr lang="en-US" dirty="0" smtClean="0"/>
              <a:t>Missing reagent</a:t>
            </a:r>
          </a:p>
          <a:p>
            <a:r>
              <a:rPr lang="en-US" dirty="0" smtClean="0"/>
              <a:t>Synthesis, missing reagent</a:t>
            </a:r>
          </a:p>
          <a:p>
            <a:r>
              <a:rPr lang="en-US" dirty="0" smtClean="0"/>
              <a:t>Synthesis, missing starting material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998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eagent missing.tif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" r="-1190"/>
          <a:stretch/>
        </p:blipFill>
        <p:spPr>
          <a:xfrm>
            <a:off x="284343" y="217014"/>
            <a:ext cx="8428582" cy="6076990"/>
          </a:xfrm>
        </p:spPr>
      </p:pic>
    </p:spTree>
    <p:extLst>
      <p:ext uri="{BB962C8B-B14F-4D97-AF65-F5344CB8AC3E}">
        <p14:creationId xmlns:p14="http://schemas.microsoft.com/office/powerpoint/2010/main" val="4169621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Traditional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Product missing</a:t>
            </a:r>
          </a:p>
          <a:p>
            <a:r>
              <a:rPr lang="en-US" dirty="0" smtClean="0"/>
              <a:t>Reagent missing</a:t>
            </a:r>
          </a:p>
          <a:p>
            <a:r>
              <a:rPr lang="en-US" dirty="0" smtClean="0"/>
              <a:t>Synthesis, reagent missing</a:t>
            </a:r>
          </a:p>
          <a:p>
            <a:r>
              <a:rPr lang="en-US" dirty="0" smtClean="0"/>
              <a:t>Synthesis, starting missing</a:t>
            </a:r>
          </a:p>
          <a:p>
            <a:r>
              <a:rPr lang="en-US" dirty="0" smtClean="0"/>
              <a:t>Synthesis, product missing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0131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85</TotalTime>
  <Words>238</Words>
  <Application>Microsoft Macintosh PowerPoint</Application>
  <PresentationFormat>On-screen Show (4:3)</PresentationFormat>
  <Paragraphs>51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Essential</vt:lpstr>
      <vt:lpstr>Web-Based Learning tools for Organic Chemistry</vt:lpstr>
      <vt:lpstr>To Learn, retrieve</vt:lpstr>
      <vt:lpstr>Reaction zoo</vt:lpstr>
      <vt:lpstr>PowerPoint Presentation</vt:lpstr>
      <vt:lpstr>PowerPoint Presentation</vt:lpstr>
      <vt:lpstr>PowerPoint Presentation</vt:lpstr>
      <vt:lpstr>Starburst layout</vt:lpstr>
      <vt:lpstr>PowerPoint Presentation</vt:lpstr>
      <vt:lpstr>Traditional layout</vt:lpstr>
      <vt:lpstr>Student-drawn answers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Database &amp; Details</vt:lpstr>
      <vt:lpstr>Spectral Zoo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Database Details</vt:lpstr>
      <vt:lpstr>chemserv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Implementation details</vt:lpstr>
      <vt:lpstr>Acknowledgements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Web-Based Learning tools for Organic Chemistry</dc:title>
  <dc:creator>Jennifer Muzyka</dc:creator>
  <cp:lastModifiedBy>Jennifer Muzyka</cp:lastModifiedBy>
  <cp:revision>9</cp:revision>
  <dcterms:created xsi:type="dcterms:W3CDTF">2014-08-03T13:14:31Z</dcterms:created>
  <dcterms:modified xsi:type="dcterms:W3CDTF">2014-08-03T14:41:23Z</dcterms:modified>
</cp:coreProperties>
</file>