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76" r:id="rId5"/>
    <p:sldId id="280" r:id="rId6"/>
    <p:sldId id="262" r:id="rId7"/>
    <p:sldId id="263" r:id="rId8"/>
    <p:sldId id="277" r:id="rId9"/>
    <p:sldId id="266" r:id="rId10"/>
    <p:sldId id="279" r:id="rId11"/>
    <p:sldId id="265" r:id="rId12"/>
    <p:sldId id="264" r:id="rId13"/>
    <p:sldId id="271" r:id="rId14"/>
    <p:sldId id="270" r:id="rId15"/>
    <p:sldId id="267" r:id="rId16"/>
    <p:sldId id="268" r:id="rId17"/>
    <p:sldId id="272" r:id="rId18"/>
    <p:sldId id="269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9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houseknecht:Desktop:2013:DropBoxBackup:Research:JiTT:grad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houseknecht:Desktop:2013:DropBoxBackup:Research:JiTT:grad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2007-2012</c:v>
          </c:tx>
          <c:cat>
            <c:strRef>
              <c:f>(data!$B$1,data!$H$1,data!$N$1,data!$T$1)</c:f>
              <c:strCache>
                <c:ptCount val="4"/>
                <c:pt idx="0">
                  <c:v>Exam 1 Avg</c:v>
                </c:pt>
                <c:pt idx="1">
                  <c:v>Exam 2 Avg</c:v>
                </c:pt>
                <c:pt idx="2">
                  <c:v>Exam 3 Avg</c:v>
                </c:pt>
                <c:pt idx="3">
                  <c:v>Final Exam Avg</c:v>
                </c:pt>
              </c:strCache>
            </c:strRef>
          </c:cat>
          <c:val>
            <c:numRef>
              <c:f>(data!$B$63,data!$H$63,data!$N$63,data!$T$63)</c:f>
              <c:numCache>
                <c:formatCode>0.0</c:formatCode>
                <c:ptCount val="4"/>
                <c:pt idx="0">
                  <c:v>82.459183673469383</c:v>
                </c:pt>
                <c:pt idx="1">
                  <c:v>73.520979020979013</c:v>
                </c:pt>
                <c:pt idx="2">
                  <c:v>65.347517730496449</c:v>
                </c:pt>
                <c:pt idx="3">
                  <c:v>59.681560283687944</c:v>
                </c:pt>
              </c:numCache>
            </c:numRef>
          </c:val>
          <c:smooth val="0"/>
        </c:ser>
        <c:ser>
          <c:idx val="1"/>
          <c:order val="1"/>
          <c:tx>
            <c:v>2013</c:v>
          </c:tx>
          <c:cat>
            <c:strRef>
              <c:f>(data!$B$1,data!$H$1,data!$N$1,data!$T$1)</c:f>
              <c:strCache>
                <c:ptCount val="4"/>
                <c:pt idx="0">
                  <c:v>Exam 1 Avg</c:v>
                </c:pt>
                <c:pt idx="1">
                  <c:v>Exam 2 Avg</c:v>
                </c:pt>
                <c:pt idx="2">
                  <c:v>Exam 3 Avg</c:v>
                </c:pt>
                <c:pt idx="3">
                  <c:v>Final Exam Avg</c:v>
                </c:pt>
              </c:strCache>
            </c:strRef>
          </c:cat>
          <c:val>
            <c:numRef>
              <c:f>(data!$G$63,data!$M$63,data!$S$63,data!$Y$63)</c:f>
              <c:numCache>
                <c:formatCode>0.0</c:formatCode>
                <c:ptCount val="4"/>
                <c:pt idx="0">
                  <c:v>86.82352941176471</c:v>
                </c:pt>
                <c:pt idx="1">
                  <c:v>76.196078431372555</c:v>
                </c:pt>
                <c:pt idx="2">
                  <c:v>70.78</c:v>
                </c:pt>
                <c:pt idx="3">
                  <c:v>67.687999999999974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9564800"/>
        <c:axId val="79566336"/>
      </c:lineChart>
      <c:catAx>
        <c:axId val="79564800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crossAx val="79566336"/>
        <c:crosses val="autoZero"/>
        <c:auto val="1"/>
        <c:lblAlgn val="ctr"/>
        <c:lblOffset val="100"/>
        <c:noMultiLvlLbl val="0"/>
      </c:catAx>
      <c:valAx>
        <c:axId val="79566336"/>
        <c:scaling>
          <c:orientation val="minMax"/>
          <c:min val="50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956480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DFW Rate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>
              <a:solidFill>
                <a:schemeClr val="tx1"/>
              </a:solidFill>
            </a:ln>
          </c:spPr>
          <c:marker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DFWs!$B$1:$H$1</c:f>
              <c:numCache>
                <c:formatCode>General</c:formatCode>
                <c:ptCount val="7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</c:numCache>
            </c:numRef>
          </c:cat>
          <c:val>
            <c:numRef>
              <c:f>DFWs!$B$7:$H$7</c:f>
              <c:numCache>
                <c:formatCode>0.0</c:formatCode>
                <c:ptCount val="7"/>
                <c:pt idx="0">
                  <c:v>25</c:v>
                </c:pt>
                <c:pt idx="1">
                  <c:v>28.125</c:v>
                </c:pt>
                <c:pt idx="2">
                  <c:v>28.571428571428569</c:v>
                </c:pt>
                <c:pt idx="3">
                  <c:v>22.222222222222179</c:v>
                </c:pt>
                <c:pt idx="5">
                  <c:v>25.806451612903221</c:v>
                </c:pt>
                <c:pt idx="6">
                  <c:v>5.8823529411764666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9586048"/>
        <c:axId val="79588352"/>
      </c:lineChart>
      <c:catAx>
        <c:axId val="795860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Semester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9588352"/>
        <c:crosses val="autoZero"/>
        <c:auto val="1"/>
        <c:lblAlgn val="ctr"/>
        <c:lblOffset val="100"/>
        <c:noMultiLvlLbl val="0"/>
      </c:catAx>
      <c:valAx>
        <c:axId val="795883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79586048"/>
        <c:crosses val="autoZero"/>
        <c:crossBetween val="between"/>
      </c:valAx>
    </c:plotArea>
    <c:plotVisOnly val="1"/>
    <c:dispBlanksAs val="span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6B87E8-B02E-2246-927F-30942FA2271E}" type="doc">
      <dgm:prSet loTypeId="urn:microsoft.com/office/officeart/2005/8/layout/process2" loCatId="" qsTypeId="urn:microsoft.com/office/officeart/2005/8/quickstyle/simple2" qsCatId="simple" csTypeId="urn:microsoft.com/office/officeart/2005/8/colors/accent0_1" csCatId="mainScheme" phldr="1"/>
      <dgm:spPr/>
    </dgm:pt>
    <dgm:pt modelId="{F917C317-B7D3-9A4F-9D87-398ECB786F30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Reading</a:t>
          </a:r>
          <a:endParaRPr lang="en-US" dirty="0">
            <a:solidFill>
              <a:schemeClr val="tx1"/>
            </a:solidFill>
          </a:endParaRPr>
        </a:p>
      </dgm:t>
    </dgm:pt>
    <dgm:pt modelId="{6719D5EE-959E-FD49-84F6-4635C1825C5E}" type="parTrans" cxnId="{07D91356-58B2-554B-BCCC-7E2BABD523D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0293165-B33E-7B4D-A92F-4706B39C96A0}" type="sibTrans" cxnId="{07D91356-58B2-554B-BCCC-7E2BABD523D7}">
      <dgm:prSet/>
      <dgm:spPr>
        <a:solidFill>
          <a:schemeClr val="accent2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C579B38-C919-D543-853C-A482276238DD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Homework Problems</a:t>
          </a:r>
          <a:endParaRPr lang="en-US" dirty="0">
            <a:solidFill>
              <a:schemeClr val="tx1"/>
            </a:solidFill>
          </a:endParaRPr>
        </a:p>
      </dgm:t>
    </dgm:pt>
    <dgm:pt modelId="{2F77853A-0C5A-364E-9C5D-1CF7E9E131E7}" type="parTrans" cxnId="{85F82EC6-154C-4041-8DBE-6246246C7B8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FD51CBF-3982-814C-8053-98F597A0C582}" type="sibTrans" cxnId="{85F82EC6-154C-4041-8DBE-6246246C7B89}">
      <dgm:prSet/>
      <dgm:spPr>
        <a:solidFill>
          <a:schemeClr val="accent2"/>
        </a:solidFill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C22DDB1-C202-F447-98F4-3B0C2AC748B0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Class</a:t>
          </a:r>
          <a:endParaRPr lang="en-US" dirty="0">
            <a:solidFill>
              <a:schemeClr val="tx1"/>
            </a:solidFill>
          </a:endParaRPr>
        </a:p>
      </dgm:t>
    </dgm:pt>
    <dgm:pt modelId="{A57E6E3D-DF6D-7E4B-997C-92AFF233881E}" type="parTrans" cxnId="{B5623E83-061C-A142-879C-81F34808B0B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2503859-6F40-1B44-9F79-D6388B5567E9}" type="sibTrans" cxnId="{B5623E83-061C-A142-879C-81F34808B0B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F505C80-EAC5-5E49-9E2E-E6AB45D7DC5A}" type="pres">
      <dgm:prSet presAssocID="{EA6B87E8-B02E-2246-927F-30942FA2271E}" presName="linearFlow" presStyleCnt="0">
        <dgm:presLayoutVars>
          <dgm:resizeHandles val="exact"/>
        </dgm:presLayoutVars>
      </dgm:prSet>
      <dgm:spPr/>
    </dgm:pt>
    <dgm:pt modelId="{A3778476-EECE-0549-BE99-22FFC6A098F6}" type="pres">
      <dgm:prSet presAssocID="{F917C317-B7D3-9A4F-9D87-398ECB786F3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205E6E-6933-7E42-8EC9-16073A350128}" type="pres">
      <dgm:prSet presAssocID="{B0293165-B33E-7B4D-A92F-4706B39C96A0}" presName="sibTrans" presStyleLbl="sibTrans2D1" presStyleIdx="0" presStyleCnt="2" custLinFactNeighborX="16853" custLinFactNeighborY="31"/>
      <dgm:spPr/>
      <dgm:t>
        <a:bodyPr/>
        <a:lstStyle/>
        <a:p>
          <a:endParaRPr lang="en-US"/>
        </a:p>
      </dgm:t>
    </dgm:pt>
    <dgm:pt modelId="{F6765318-ADC7-7C42-9FE6-515BDD6BFD65}" type="pres">
      <dgm:prSet presAssocID="{B0293165-B33E-7B4D-A92F-4706B39C96A0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6F3B6EF2-CCFC-8F40-A4D2-A9D397596ABF}" type="pres">
      <dgm:prSet presAssocID="{8C579B38-C919-D543-853C-A482276238D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568A2-6824-3249-A088-D97A20D9A759}" type="pres">
      <dgm:prSet presAssocID="{8FD51CBF-3982-814C-8053-98F597A0C582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E1E8DC5-49EF-3B42-A82F-C745C428102F}" type="pres">
      <dgm:prSet presAssocID="{8FD51CBF-3982-814C-8053-98F597A0C582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5B7451A-99DF-3248-95D2-B2BFD15CCF7E}" type="pres">
      <dgm:prSet presAssocID="{EC22DDB1-C202-F447-98F4-3B0C2AC748B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623E83-061C-A142-879C-81F34808B0B0}" srcId="{EA6B87E8-B02E-2246-927F-30942FA2271E}" destId="{EC22DDB1-C202-F447-98F4-3B0C2AC748B0}" srcOrd="2" destOrd="0" parTransId="{A57E6E3D-DF6D-7E4B-997C-92AFF233881E}" sibTransId="{32503859-6F40-1B44-9F79-D6388B5567E9}"/>
    <dgm:cxn modelId="{39DA4AE0-104C-6B4A-BB27-DB5C7D06D11F}" type="presOf" srcId="{F917C317-B7D3-9A4F-9D87-398ECB786F30}" destId="{A3778476-EECE-0549-BE99-22FFC6A098F6}" srcOrd="0" destOrd="0" presId="urn:microsoft.com/office/officeart/2005/8/layout/process2"/>
    <dgm:cxn modelId="{70830127-37EE-8743-9927-049A6D4AE3FF}" type="presOf" srcId="{8FD51CBF-3982-814C-8053-98F597A0C582}" destId="{D51568A2-6824-3249-A088-D97A20D9A759}" srcOrd="0" destOrd="0" presId="urn:microsoft.com/office/officeart/2005/8/layout/process2"/>
    <dgm:cxn modelId="{85F82EC6-154C-4041-8DBE-6246246C7B89}" srcId="{EA6B87E8-B02E-2246-927F-30942FA2271E}" destId="{8C579B38-C919-D543-853C-A482276238DD}" srcOrd="1" destOrd="0" parTransId="{2F77853A-0C5A-364E-9C5D-1CF7E9E131E7}" sibTransId="{8FD51CBF-3982-814C-8053-98F597A0C582}"/>
    <dgm:cxn modelId="{D4A7B5BD-75D5-184A-9472-1546487E794C}" type="presOf" srcId="{8FD51CBF-3982-814C-8053-98F597A0C582}" destId="{3E1E8DC5-49EF-3B42-A82F-C745C428102F}" srcOrd="1" destOrd="0" presId="urn:microsoft.com/office/officeart/2005/8/layout/process2"/>
    <dgm:cxn modelId="{87960B00-0094-C647-B26A-94E0A722DE49}" type="presOf" srcId="{8C579B38-C919-D543-853C-A482276238DD}" destId="{6F3B6EF2-CCFC-8F40-A4D2-A9D397596ABF}" srcOrd="0" destOrd="0" presId="urn:microsoft.com/office/officeart/2005/8/layout/process2"/>
    <dgm:cxn modelId="{F91FA95E-7D6C-C541-A5A3-9A9BB6B0597C}" type="presOf" srcId="{EC22DDB1-C202-F447-98F4-3B0C2AC748B0}" destId="{65B7451A-99DF-3248-95D2-B2BFD15CCF7E}" srcOrd="0" destOrd="0" presId="urn:microsoft.com/office/officeart/2005/8/layout/process2"/>
    <dgm:cxn modelId="{07D91356-58B2-554B-BCCC-7E2BABD523D7}" srcId="{EA6B87E8-B02E-2246-927F-30942FA2271E}" destId="{F917C317-B7D3-9A4F-9D87-398ECB786F30}" srcOrd="0" destOrd="0" parTransId="{6719D5EE-959E-FD49-84F6-4635C1825C5E}" sibTransId="{B0293165-B33E-7B4D-A92F-4706B39C96A0}"/>
    <dgm:cxn modelId="{7291EBA1-BCA9-6B49-A09C-C628E5C17A7D}" type="presOf" srcId="{B0293165-B33E-7B4D-A92F-4706B39C96A0}" destId="{B4205E6E-6933-7E42-8EC9-16073A350128}" srcOrd="0" destOrd="0" presId="urn:microsoft.com/office/officeart/2005/8/layout/process2"/>
    <dgm:cxn modelId="{00EDEFA1-BE31-674E-8228-550579D49D60}" type="presOf" srcId="{EA6B87E8-B02E-2246-927F-30942FA2271E}" destId="{6F505C80-EAC5-5E49-9E2E-E6AB45D7DC5A}" srcOrd="0" destOrd="0" presId="urn:microsoft.com/office/officeart/2005/8/layout/process2"/>
    <dgm:cxn modelId="{B733A214-AEAA-6C4C-B453-7C24456CCA74}" type="presOf" srcId="{B0293165-B33E-7B4D-A92F-4706B39C96A0}" destId="{F6765318-ADC7-7C42-9FE6-515BDD6BFD65}" srcOrd="1" destOrd="0" presId="urn:microsoft.com/office/officeart/2005/8/layout/process2"/>
    <dgm:cxn modelId="{E243A886-E608-3041-ACDF-CCED15F74CEE}" type="presParOf" srcId="{6F505C80-EAC5-5E49-9E2E-E6AB45D7DC5A}" destId="{A3778476-EECE-0549-BE99-22FFC6A098F6}" srcOrd="0" destOrd="0" presId="urn:microsoft.com/office/officeart/2005/8/layout/process2"/>
    <dgm:cxn modelId="{5248CBA3-52D4-9F43-BC1A-6D0CFF3069CF}" type="presParOf" srcId="{6F505C80-EAC5-5E49-9E2E-E6AB45D7DC5A}" destId="{B4205E6E-6933-7E42-8EC9-16073A350128}" srcOrd="1" destOrd="0" presId="urn:microsoft.com/office/officeart/2005/8/layout/process2"/>
    <dgm:cxn modelId="{263D626F-3D3F-B34E-9574-6B2A37A744B4}" type="presParOf" srcId="{B4205E6E-6933-7E42-8EC9-16073A350128}" destId="{F6765318-ADC7-7C42-9FE6-515BDD6BFD65}" srcOrd="0" destOrd="0" presId="urn:microsoft.com/office/officeart/2005/8/layout/process2"/>
    <dgm:cxn modelId="{69C9869C-971F-AC4F-8C2B-5E0FB1E03770}" type="presParOf" srcId="{6F505C80-EAC5-5E49-9E2E-E6AB45D7DC5A}" destId="{6F3B6EF2-CCFC-8F40-A4D2-A9D397596ABF}" srcOrd="2" destOrd="0" presId="urn:microsoft.com/office/officeart/2005/8/layout/process2"/>
    <dgm:cxn modelId="{A1AE1043-0EC0-A94C-9E91-9F92A1C5157F}" type="presParOf" srcId="{6F505C80-EAC5-5E49-9E2E-E6AB45D7DC5A}" destId="{D51568A2-6824-3249-A088-D97A20D9A759}" srcOrd="3" destOrd="0" presId="urn:microsoft.com/office/officeart/2005/8/layout/process2"/>
    <dgm:cxn modelId="{42FF65B2-BDE5-054D-B541-CB6671A0ECD8}" type="presParOf" srcId="{D51568A2-6824-3249-A088-D97A20D9A759}" destId="{3E1E8DC5-49EF-3B42-A82F-C745C428102F}" srcOrd="0" destOrd="0" presId="urn:microsoft.com/office/officeart/2005/8/layout/process2"/>
    <dgm:cxn modelId="{B9349E4D-3FF8-F649-A18B-9F44557062E6}" type="presParOf" srcId="{6F505C80-EAC5-5E49-9E2E-E6AB45D7DC5A}" destId="{65B7451A-99DF-3248-95D2-B2BFD15CCF7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778476-EECE-0549-BE99-22FFC6A098F6}">
      <dsp:nvSpPr>
        <dsp:cNvPr id="0" name=""/>
        <dsp:cNvSpPr/>
      </dsp:nvSpPr>
      <dsp:spPr>
        <a:xfrm>
          <a:off x="1049749" y="0"/>
          <a:ext cx="2152650" cy="11959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chemeClr val="tx1"/>
              </a:solidFill>
            </a:rPr>
            <a:t>Reading</a:t>
          </a:r>
          <a:endParaRPr lang="en-US" sz="3400" kern="1200" dirty="0">
            <a:solidFill>
              <a:schemeClr val="tx1"/>
            </a:solidFill>
          </a:endParaRPr>
        </a:p>
      </dsp:txBody>
      <dsp:txXfrm>
        <a:off x="1084776" y="35027"/>
        <a:ext cx="2082596" cy="1125862"/>
      </dsp:txXfrm>
    </dsp:sp>
    <dsp:sp modelId="{B4205E6E-6933-7E42-8EC9-16073A350128}">
      <dsp:nvSpPr>
        <dsp:cNvPr id="0" name=""/>
        <dsp:cNvSpPr/>
      </dsp:nvSpPr>
      <dsp:spPr>
        <a:xfrm rot="5400000">
          <a:off x="1977420" y="1225981"/>
          <a:ext cx="448468" cy="5381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>
            <a:solidFill>
              <a:schemeClr val="tx1"/>
            </a:solidFill>
          </a:endParaRPr>
        </a:p>
      </dsp:txBody>
      <dsp:txXfrm rot="-5400000">
        <a:off x="2040205" y="1270828"/>
        <a:ext cx="322898" cy="313928"/>
      </dsp:txXfrm>
    </dsp:sp>
    <dsp:sp modelId="{6F3B6EF2-CCFC-8F40-A4D2-A9D397596ABF}">
      <dsp:nvSpPr>
        <dsp:cNvPr id="0" name=""/>
        <dsp:cNvSpPr/>
      </dsp:nvSpPr>
      <dsp:spPr>
        <a:xfrm>
          <a:off x="1049749" y="1793875"/>
          <a:ext cx="2152650" cy="11959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chemeClr val="tx1"/>
              </a:solidFill>
            </a:rPr>
            <a:t>Homework Problems</a:t>
          </a:r>
          <a:endParaRPr lang="en-US" sz="3400" kern="1200" dirty="0">
            <a:solidFill>
              <a:schemeClr val="tx1"/>
            </a:solidFill>
          </a:endParaRPr>
        </a:p>
      </dsp:txBody>
      <dsp:txXfrm>
        <a:off x="1084776" y="1828902"/>
        <a:ext cx="2082596" cy="1125862"/>
      </dsp:txXfrm>
    </dsp:sp>
    <dsp:sp modelId="{D51568A2-6824-3249-A088-D97A20D9A759}">
      <dsp:nvSpPr>
        <dsp:cNvPr id="0" name=""/>
        <dsp:cNvSpPr/>
      </dsp:nvSpPr>
      <dsp:spPr>
        <a:xfrm rot="5400000">
          <a:off x="1901840" y="3019689"/>
          <a:ext cx="448468" cy="5381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>
            <a:solidFill>
              <a:schemeClr val="tx1"/>
            </a:solidFill>
          </a:endParaRPr>
        </a:p>
      </dsp:txBody>
      <dsp:txXfrm rot="-5400000">
        <a:off x="1964625" y="3064536"/>
        <a:ext cx="322898" cy="313928"/>
      </dsp:txXfrm>
    </dsp:sp>
    <dsp:sp modelId="{65B7451A-99DF-3248-95D2-B2BFD15CCF7E}">
      <dsp:nvSpPr>
        <dsp:cNvPr id="0" name=""/>
        <dsp:cNvSpPr/>
      </dsp:nvSpPr>
      <dsp:spPr>
        <a:xfrm>
          <a:off x="1049749" y="3587750"/>
          <a:ext cx="2152650" cy="119591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7625" cap="flat" cmpd="dbl" algn="ctr">
          <a:solidFill>
            <a:schemeClr val="accent1"/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chemeClr val="tx1"/>
              </a:solidFill>
            </a:rPr>
            <a:t>Class</a:t>
          </a:r>
          <a:endParaRPr lang="en-US" sz="3400" kern="1200" dirty="0">
            <a:solidFill>
              <a:schemeClr val="tx1"/>
            </a:solidFill>
          </a:endParaRPr>
        </a:p>
      </dsp:txBody>
      <dsp:txXfrm>
        <a:off x="1084776" y="3622777"/>
        <a:ext cx="2082596" cy="112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421B61B-320D-5B42-BD50-D96B5111C941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038B34-8C25-3D43-AE28-B45E587FC3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Flipping with Just-in-time teaching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Justin Houseknecht (Wittenberg University, Ohio)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99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1" y="228600"/>
            <a:ext cx="8607777" cy="990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JiTT</a:t>
            </a:r>
            <a:r>
              <a:rPr lang="en-US" dirty="0" smtClean="0"/>
              <a:t> Questions and Arnold </a:t>
            </a:r>
            <a:r>
              <a:rPr lang="en-US" dirty="0" err="1" smtClean="0"/>
              <a:t>Arons</a:t>
            </a:r>
            <a:r>
              <a:rPr lang="en-US" dirty="0" smtClean="0"/>
              <a:t>’ (1979) Taxonomy of Reasoning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2261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Drawing inferences from data</a:t>
            </a:r>
          </a:p>
          <a:p>
            <a:pPr lvl="1"/>
            <a:r>
              <a:rPr lang="en-US" dirty="0"/>
              <a:t>Examine Table X.X and discuss the effect of electron withdrawing groups on hydrate formation.</a:t>
            </a:r>
          </a:p>
          <a:p>
            <a:r>
              <a:rPr lang="en-US" dirty="0" smtClean="0"/>
              <a:t>Estimation</a:t>
            </a:r>
          </a:p>
          <a:p>
            <a:pPr lvl="1"/>
            <a:r>
              <a:rPr lang="en-US" dirty="0"/>
              <a:t>Estimate the position of the equilibrium for the reaction of methyl magnesium bromide with acetone.</a:t>
            </a:r>
          </a:p>
          <a:p>
            <a:r>
              <a:rPr lang="en-US" dirty="0" smtClean="0"/>
              <a:t>Translating words into symbols and vice versa</a:t>
            </a:r>
          </a:p>
          <a:p>
            <a:pPr lvl="1"/>
            <a:r>
              <a:rPr lang="en-US" dirty="0" smtClean="0"/>
              <a:t>Nomenclature</a:t>
            </a:r>
            <a:endParaRPr lang="en-US" dirty="0"/>
          </a:p>
          <a:p>
            <a:r>
              <a:rPr lang="en-US" dirty="0" smtClean="0"/>
              <a:t>Relating concepts to “common sense”</a:t>
            </a:r>
          </a:p>
          <a:p>
            <a:r>
              <a:rPr lang="en-US" dirty="0" smtClean="0"/>
              <a:t>Discuss ethical implications</a:t>
            </a:r>
          </a:p>
          <a:p>
            <a:pPr lvl="1"/>
            <a:r>
              <a:rPr lang="en-US" dirty="0"/>
              <a:t>Explain why chromium (VI) reagents are rarely used to oxidize alcohols despite their low cost and high efficacy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3191" y="6438148"/>
            <a:ext cx="2409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Simkins</a:t>
            </a:r>
            <a:r>
              <a:rPr lang="en-US" dirty="0" smtClean="0"/>
              <a:t> and Maier, p 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43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Prepare a reading assignment for the hydration of alkenes.</a:t>
            </a:r>
          </a:p>
          <a:p>
            <a:pPr lvl="1"/>
            <a:r>
              <a:rPr lang="en-US" dirty="0"/>
              <a:t>Series of </a:t>
            </a:r>
            <a:r>
              <a:rPr lang="en-US" dirty="0" err="1"/>
              <a:t>JiTT</a:t>
            </a:r>
            <a:r>
              <a:rPr lang="en-US" dirty="0"/>
              <a:t> questions</a:t>
            </a:r>
          </a:p>
          <a:p>
            <a:pPr lvl="1"/>
            <a:r>
              <a:rPr lang="en-US" dirty="0" smtClean="0"/>
              <a:t>Outline of learning objectives</a:t>
            </a:r>
          </a:p>
        </p:txBody>
      </p:sp>
    </p:spTree>
    <p:extLst>
      <p:ext uri="{BB962C8B-B14F-4D97-AF65-F5344CB8AC3E}">
        <p14:creationId xmlns:p14="http://schemas.microsoft.com/office/powerpoint/2010/main" val="79603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Pre-Class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Keep it simple</a:t>
            </a:r>
          </a:p>
          <a:p>
            <a:pPr lvl="1"/>
            <a:r>
              <a:rPr lang="en-US" dirty="0" smtClean="0"/>
              <a:t>1 – minimal effort</a:t>
            </a:r>
          </a:p>
          <a:p>
            <a:pPr lvl="1"/>
            <a:r>
              <a:rPr lang="en-US" dirty="0" smtClean="0"/>
              <a:t>2 – incorrect answer or low effort</a:t>
            </a:r>
          </a:p>
          <a:p>
            <a:pPr lvl="1"/>
            <a:r>
              <a:rPr lang="en-US" dirty="0" smtClean="0"/>
              <a:t>3 – partially correct answer with some effort</a:t>
            </a:r>
          </a:p>
          <a:p>
            <a:pPr lvl="1"/>
            <a:r>
              <a:rPr lang="en-US" dirty="0" smtClean="0"/>
              <a:t>4 – correct or nearly so answer with high effort</a:t>
            </a:r>
          </a:p>
          <a:p>
            <a:pPr lvl="1"/>
            <a:endParaRPr lang="en-US" dirty="0"/>
          </a:p>
          <a:p>
            <a:r>
              <a:rPr lang="en-US" dirty="0" smtClean="0"/>
              <a:t>Must give yourself time to incorporate answers into class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1560" y="6306050"/>
            <a:ext cx="2416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Simkins</a:t>
            </a:r>
            <a:r>
              <a:rPr lang="en-US" dirty="0" smtClean="0"/>
              <a:t> and Maier, p 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0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157" y="228600"/>
            <a:ext cx="8201891" cy="990600"/>
          </a:xfrm>
        </p:spPr>
        <p:txBody>
          <a:bodyPr>
            <a:noAutofit/>
          </a:bodyPr>
          <a:lstStyle/>
          <a:p>
            <a:r>
              <a:rPr lang="en-US" sz="4000" dirty="0" smtClean="0"/>
              <a:t>Typical </a:t>
            </a:r>
            <a:r>
              <a:rPr lang="en-US" sz="4000" dirty="0" err="1" smtClean="0"/>
              <a:t>JiTT</a:t>
            </a:r>
            <a:r>
              <a:rPr lang="en-US" sz="4000" dirty="0" smtClean="0"/>
              <a:t> Responses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dirty="0"/>
              <a:t>Why is use of the Wittig reagent to prepare alkenes better </a:t>
            </a:r>
            <a:r>
              <a:rPr lang="en-US" sz="3200" dirty="0" err="1"/>
              <a:t>than</a:t>
            </a:r>
            <a:r>
              <a:rPr lang="en-US" sz="3200" dirty="0" err="1" smtClean="0"/>
              <a:t>other</a:t>
            </a:r>
            <a:r>
              <a:rPr lang="en-US" sz="3200" dirty="0" smtClean="0"/>
              <a:t> </a:t>
            </a:r>
            <a:r>
              <a:rPr lang="en-US" sz="3200" dirty="0"/>
              <a:t>methods to make alkenes you have learned previously?</a:t>
            </a:r>
            <a:endParaRPr lang="en-US" i="1" dirty="0" smtClean="0"/>
          </a:p>
          <a:p>
            <a:r>
              <a:rPr lang="en-US" i="1" dirty="0" smtClean="0"/>
              <a:t>The </a:t>
            </a:r>
            <a:r>
              <a:rPr lang="en-US" i="1" dirty="0"/>
              <a:t>Wittig reagent is much better than the methods we learned previously because the position of the C=C bond is very </a:t>
            </a:r>
            <a:r>
              <a:rPr lang="en-US" i="1" dirty="0" smtClean="0"/>
              <a:t>predictable </a:t>
            </a:r>
            <a:r>
              <a:rPr lang="en-US" i="1" dirty="0"/>
              <a:t>and is where the C=O bond was before. In the previous reactions, we would have multiple products and could not control completely control the position of the C=C bond. </a:t>
            </a:r>
          </a:p>
          <a:p>
            <a:r>
              <a:rPr lang="en-US" i="1" dirty="0"/>
              <a:t>I really do not know. I theorize the spontaneous decomposition of the </a:t>
            </a:r>
            <a:r>
              <a:rPr lang="en-US" i="1" dirty="0" err="1"/>
              <a:t>ylide</a:t>
            </a:r>
            <a:r>
              <a:rPr lang="en-US" i="1" dirty="0"/>
              <a:t> </a:t>
            </a:r>
            <a:r>
              <a:rPr lang="en-US" i="1" dirty="0" err="1"/>
              <a:t>reagant</a:t>
            </a:r>
            <a:r>
              <a:rPr lang="en-US" i="1" dirty="0"/>
              <a:t>, reducing the purification step to achieve an alkene. </a:t>
            </a:r>
          </a:p>
          <a:p>
            <a:r>
              <a:rPr lang="en-US" i="1" dirty="0"/>
              <a:t>The Wittig reagent yields a product where the C=C bond is always where the C=O bond was in the reactant. No alkene isomers (except E,Z isomers) are formed. Other methods that we have learned previously can yield a mixture of alkenes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8114264" y="6439384"/>
            <a:ext cx="908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Muzyka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52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Typical </a:t>
            </a:r>
            <a:r>
              <a:rPr lang="en-US" dirty="0" err="1" smtClean="0"/>
              <a:t>JiTT</a:t>
            </a:r>
            <a:r>
              <a:rPr lang="en-US" dirty="0" smtClean="0"/>
              <a:t>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dirty="0"/>
              <a:t>What irreversible reactions of aldehydes and ketones would you most like reviewed in class tomorrow?</a:t>
            </a:r>
            <a:endParaRPr lang="en-US" i="1" dirty="0" smtClean="0"/>
          </a:p>
          <a:p>
            <a:r>
              <a:rPr lang="en-US" i="1" dirty="0" smtClean="0"/>
              <a:t>the </a:t>
            </a:r>
            <a:r>
              <a:rPr lang="en-US" i="1" dirty="0" err="1"/>
              <a:t>wittig</a:t>
            </a:r>
            <a:r>
              <a:rPr lang="en-US" i="1" dirty="0"/>
              <a:t> </a:t>
            </a:r>
            <a:r>
              <a:rPr lang="en-US" i="1" dirty="0" smtClean="0"/>
              <a:t>reaction</a:t>
            </a:r>
          </a:p>
          <a:p>
            <a:r>
              <a:rPr lang="en-US" i="1" dirty="0"/>
              <a:t>I am a little confused on Wittig Reaction. The mechanism for the most part made sense however formation of the alkene from the Ph3P intermediate how exactly does this happen</a:t>
            </a:r>
            <a:r>
              <a:rPr lang="en-US" i="1" dirty="0" smtClean="0"/>
              <a:t>?</a:t>
            </a:r>
          </a:p>
          <a:p>
            <a:r>
              <a:rPr lang="en-US" i="1" dirty="0"/>
              <a:t>Can we go over the </a:t>
            </a:r>
            <a:r>
              <a:rPr lang="en-US" i="1" dirty="0" err="1"/>
              <a:t>wittig</a:t>
            </a:r>
            <a:r>
              <a:rPr lang="en-US" i="1" dirty="0"/>
              <a:t> reaction? I understand what's happening but I don't see why</a:t>
            </a:r>
            <a:r>
              <a:rPr lang="en-US" i="1" dirty="0" smtClean="0"/>
              <a:t>.</a:t>
            </a:r>
          </a:p>
          <a:p>
            <a:r>
              <a:rPr lang="en-US" i="1" dirty="0"/>
              <a:t>The Wittig reaction made a bit of sense to me but I didn't understand how the mechanism to bond oxygen to phosphorous and to bond the carbons at the same time could occur.  that mechanism just seemed a bit to unstable to occur, especially since the reaction is irreversible and needs stable intermediates.</a:t>
            </a:r>
          </a:p>
        </p:txBody>
      </p:sp>
    </p:spTree>
    <p:extLst>
      <p:ext uri="{BB962C8B-B14F-4D97-AF65-F5344CB8AC3E}">
        <p14:creationId xmlns:p14="http://schemas.microsoft.com/office/powerpoint/2010/main" val="239798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JiTT</a:t>
            </a:r>
            <a:r>
              <a:rPr lang="en-US" dirty="0" smtClean="0"/>
              <a:t> Informs Class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Show anonymous </a:t>
            </a:r>
            <a:r>
              <a:rPr lang="en-US" dirty="0" err="1" smtClean="0"/>
              <a:t>JiTT</a:t>
            </a:r>
            <a:r>
              <a:rPr lang="en-US" dirty="0" smtClean="0"/>
              <a:t> responses at beginning of or during lecture to introduce / frame concepts</a:t>
            </a:r>
          </a:p>
          <a:p>
            <a:r>
              <a:rPr lang="en-US" dirty="0" smtClean="0"/>
              <a:t>Design cooperative (or individual) learning exercises</a:t>
            </a:r>
          </a:p>
          <a:p>
            <a:pPr lvl="1"/>
            <a:r>
              <a:rPr lang="en-US" dirty="0" smtClean="0"/>
              <a:t>Think-Pair-Share</a:t>
            </a:r>
          </a:p>
          <a:p>
            <a:pPr lvl="1"/>
            <a:r>
              <a:rPr lang="en-US" dirty="0" smtClean="0"/>
              <a:t>Jigsaw</a:t>
            </a:r>
          </a:p>
          <a:p>
            <a:pPr lvl="1"/>
            <a:r>
              <a:rPr lang="en-US" dirty="0" smtClean="0"/>
              <a:t>Gallery Walk</a:t>
            </a:r>
          </a:p>
          <a:p>
            <a:pPr lvl="1"/>
            <a:r>
              <a:rPr lang="en-US" dirty="0" smtClean="0"/>
              <a:t>Huddle boards / </a:t>
            </a:r>
            <a:r>
              <a:rPr lang="en-US" dirty="0" err="1" smtClean="0"/>
              <a:t>iPads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14942" y="6540526"/>
            <a:ext cx="2741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Simkins</a:t>
            </a:r>
            <a:r>
              <a:rPr lang="en-US" dirty="0" smtClean="0"/>
              <a:t> and Maier, p 69-74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80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go through all this effort?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58826"/>
          </a:xfrm>
        </p:spPr>
        <p:txBody>
          <a:bodyPr>
            <a:normAutofit/>
          </a:bodyPr>
          <a:lstStyle/>
          <a:p>
            <a:r>
              <a:rPr lang="en-US" dirty="0" smtClean="0"/>
              <a:t>Students learn more</a:t>
            </a:r>
          </a:p>
          <a:p>
            <a:pPr lvl="1"/>
            <a:r>
              <a:rPr lang="en-US" dirty="0" smtClean="0"/>
              <a:t>Exam scores increase (5-8%)</a:t>
            </a:r>
          </a:p>
          <a:p>
            <a:pPr lvl="1"/>
            <a:r>
              <a:rPr lang="en-US" dirty="0" smtClean="0"/>
              <a:t>DFW rates decrease (from 26 to 6%)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88948733"/>
              </p:ext>
            </p:extLst>
          </p:nvPr>
        </p:nvGraphicFramePr>
        <p:xfrm>
          <a:off x="111446" y="3290149"/>
          <a:ext cx="4110990" cy="2817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161583517"/>
              </p:ext>
            </p:extLst>
          </p:nvPr>
        </p:nvGraphicFramePr>
        <p:xfrm>
          <a:off x="4042618" y="3169186"/>
          <a:ext cx="4869586" cy="3315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674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491223" y="1600199"/>
            <a:ext cx="4652777" cy="4237100"/>
            <a:chOff x="4431936" y="2600473"/>
            <a:chExt cx="4652777" cy="42371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r="49117" b="4209"/>
            <a:stretch/>
          </p:blipFill>
          <p:spPr>
            <a:xfrm>
              <a:off x="4431936" y="2600473"/>
              <a:ext cx="4652777" cy="4052434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979167" y="6468241"/>
              <a:ext cx="20322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www.wordpress.com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go through all this effort?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4305716" cy="48680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Consistent with findings in cognitive science</a:t>
            </a:r>
          </a:p>
          <a:p>
            <a:pPr lvl="1"/>
            <a:r>
              <a:rPr lang="en-US" dirty="0" smtClean="0"/>
              <a:t>Metacognition</a:t>
            </a:r>
          </a:p>
          <a:p>
            <a:pPr lvl="1"/>
            <a:r>
              <a:rPr lang="en-US" dirty="0" smtClean="0"/>
              <a:t>Bloom’s taxonomy</a:t>
            </a:r>
          </a:p>
          <a:p>
            <a:r>
              <a:rPr lang="en-US" dirty="0"/>
              <a:t>Consistent with goals of higher education</a:t>
            </a:r>
          </a:p>
          <a:p>
            <a:pPr lvl="1"/>
            <a:r>
              <a:rPr lang="en-US" dirty="0"/>
              <a:t>Reading ability</a:t>
            </a:r>
          </a:p>
          <a:p>
            <a:pPr lvl="1"/>
            <a:r>
              <a:rPr lang="en-US" dirty="0"/>
              <a:t>Learning communities and teamwork</a:t>
            </a:r>
          </a:p>
          <a:p>
            <a:pPr lvl="1"/>
            <a:r>
              <a:rPr lang="en-US" dirty="0"/>
              <a:t>Written and oral communication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6614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Major Challenges of Flipping with </a:t>
            </a:r>
            <a:r>
              <a:rPr lang="en-US" dirty="0" err="1" smtClean="0"/>
              <a:t>JiTT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14455"/>
          </a:xfrm>
        </p:spPr>
        <p:txBody>
          <a:bodyPr>
            <a:normAutofit/>
          </a:bodyPr>
          <a:lstStyle/>
          <a:p>
            <a:r>
              <a:rPr lang="en-US" dirty="0" smtClean="0"/>
              <a:t>Time (instructor and students)</a:t>
            </a:r>
          </a:p>
          <a:p>
            <a:pPr lvl="1"/>
            <a:r>
              <a:rPr lang="en-US" dirty="0" smtClean="0"/>
              <a:t>Reduce number of different due dates / times</a:t>
            </a:r>
          </a:p>
          <a:p>
            <a:pPr lvl="1"/>
            <a:r>
              <a:rPr lang="en-US" dirty="0" smtClean="0"/>
              <a:t>Be mindful of time required</a:t>
            </a:r>
          </a:p>
          <a:p>
            <a:endParaRPr lang="en-US" dirty="0" smtClean="0"/>
          </a:p>
          <a:p>
            <a:r>
              <a:rPr lang="en-US" dirty="0" smtClean="0"/>
              <a:t>Organization</a:t>
            </a:r>
            <a:endParaRPr lang="en-US" dirty="0" smtClean="0"/>
          </a:p>
          <a:p>
            <a:pPr lvl="1"/>
            <a:r>
              <a:rPr lang="en-US" dirty="0" smtClean="0"/>
              <a:t>Reference sections of textbook repeatedly</a:t>
            </a:r>
          </a:p>
          <a:p>
            <a:pPr lvl="1"/>
            <a:r>
              <a:rPr lang="en-US" dirty="0" smtClean="0"/>
              <a:t>Detailed study guides for </a:t>
            </a:r>
            <a:r>
              <a:rPr lang="en-US" dirty="0" smtClean="0"/>
              <a:t>exams</a:t>
            </a:r>
          </a:p>
          <a:p>
            <a:endParaRPr lang="en-US" dirty="0" smtClean="0"/>
          </a:p>
          <a:p>
            <a:r>
              <a:rPr lang="en-US" dirty="0" smtClean="0"/>
              <a:t>Student resistance – it isn’t lecturing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course management system is at your institution?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Blackboard</a:t>
            </a:r>
          </a:p>
          <a:p>
            <a:r>
              <a:rPr lang="en-US" dirty="0" smtClean="0"/>
              <a:t>Moodle</a:t>
            </a:r>
          </a:p>
          <a:p>
            <a:r>
              <a:rPr lang="en-US" dirty="0" smtClean="0"/>
              <a:t>Desire2Learn</a:t>
            </a:r>
          </a:p>
          <a:p>
            <a:r>
              <a:rPr lang="en-US" smtClean="0"/>
              <a:t>Canvas</a:t>
            </a:r>
          </a:p>
          <a:p>
            <a:r>
              <a:rPr lang="en-US" dirty="0" smtClean="0"/>
              <a:t>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5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JiTT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0007037"/>
              </p:ext>
            </p:extLst>
          </p:nvPr>
        </p:nvGraphicFramePr>
        <p:xfrm>
          <a:off x="1533407" y="1773295"/>
          <a:ext cx="4252149" cy="4783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0518" y="3066815"/>
            <a:ext cx="898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enables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2960" y="4863632"/>
            <a:ext cx="836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informs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9704" y="2087379"/>
            <a:ext cx="2831357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“Students </a:t>
            </a:r>
            <a:r>
              <a:rPr lang="en-US" i="1" dirty="0"/>
              <a:t>respond electronically to carefully constructed web-based assignments which are due shortly before class, and the instructor reads the student submissions </a:t>
            </a:r>
            <a:r>
              <a:rPr lang="en-US" i="1" dirty="0" smtClean="0"/>
              <a:t>‘just</a:t>
            </a:r>
            <a:r>
              <a:rPr lang="en-US" i="1" dirty="0"/>
              <a:t>-in-</a:t>
            </a:r>
            <a:r>
              <a:rPr lang="en-US" i="1" dirty="0" smtClean="0"/>
              <a:t>time’ </a:t>
            </a:r>
            <a:r>
              <a:rPr lang="en-US" i="1" dirty="0"/>
              <a:t>to adjust the classroom lesson to suit the students' needs</a:t>
            </a:r>
            <a:r>
              <a:rPr lang="en-US" i="1" dirty="0" smtClean="0"/>
              <a:t>.” </a:t>
            </a:r>
          </a:p>
          <a:p>
            <a:pPr algn="r"/>
            <a:r>
              <a:rPr lang="en-US" dirty="0" smtClean="0"/>
              <a:t>– </a:t>
            </a:r>
            <a:r>
              <a:rPr lang="en-US" dirty="0" err="1" smtClean="0"/>
              <a:t>Gregor</a:t>
            </a:r>
            <a:r>
              <a:rPr lang="en-US" dirty="0" smtClean="0"/>
              <a:t> Novak, IUPUI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699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66170"/>
          </a:xfrm>
        </p:spPr>
        <p:txBody>
          <a:bodyPr>
            <a:normAutofit/>
          </a:bodyPr>
          <a:lstStyle/>
          <a:p>
            <a:r>
              <a:rPr lang="en-US" dirty="0" smtClean="0"/>
              <a:t>But my students cannot learn from a textbook!</a:t>
            </a:r>
          </a:p>
          <a:p>
            <a:pPr lvl="1"/>
            <a:r>
              <a:rPr lang="en-US" dirty="0"/>
              <a:t>Most students only read the book when necessary</a:t>
            </a:r>
          </a:p>
          <a:p>
            <a:pPr lvl="1"/>
            <a:r>
              <a:rPr lang="en-US" dirty="0" smtClean="0"/>
              <a:t>Most college sophomores have poor reading skills</a:t>
            </a:r>
          </a:p>
          <a:p>
            <a:endParaRPr lang="en-US" dirty="0" smtClean="0"/>
          </a:p>
          <a:p>
            <a:r>
              <a:rPr lang="en-US" dirty="0" err="1" smtClean="0"/>
              <a:t>JiTT</a:t>
            </a:r>
            <a:r>
              <a:rPr lang="en-US" dirty="0" smtClean="0"/>
              <a:t> provides assistance</a:t>
            </a:r>
          </a:p>
          <a:p>
            <a:pPr lvl="1"/>
            <a:r>
              <a:rPr lang="en-US" dirty="0"/>
              <a:t>Reading questions (2-3 per class session)</a:t>
            </a:r>
          </a:p>
          <a:p>
            <a:pPr lvl="1"/>
            <a:r>
              <a:rPr lang="en-US" dirty="0" smtClean="0"/>
              <a:t>Detailed reading guides that include learning objectives (half page per class session)</a:t>
            </a:r>
          </a:p>
          <a:p>
            <a:pPr lvl="1"/>
            <a:r>
              <a:rPr lang="en-US" dirty="0" smtClean="0"/>
              <a:t>Online homework</a:t>
            </a:r>
          </a:p>
          <a:p>
            <a:pPr lvl="1"/>
            <a:r>
              <a:rPr lang="en-US" dirty="0" smtClean="0"/>
              <a:t>Video mini-lectures (?)</a:t>
            </a:r>
          </a:p>
        </p:txBody>
      </p:sp>
    </p:spTree>
    <p:extLst>
      <p:ext uri="{BB962C8B-B14F-4D97-AF65-F5344CB8AC3E}">
        <p14:creationId xmlns:p14="http://schemas.microsoft.com/office/powerpoint/2010/main" val="26709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</a:t>
            </a:r>
            <a:r>
              <a:rPr lang="en-US" dirty="0" smtClean="0"/>
              <a:t>Reading - Textbook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01" y="1646295"/>
            <a:ext cx="6942666" cy="459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08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 smtClean="0"/>
              <a:t>is Chemistry good for essays</a:t>
            </a:r>
          </a:p>
          <a:p>
            <a:pPr lvl="1"/>
            <a:r>
              <a:rPr lang="en-US" dirty="0" smtClean="0"/>
              <a:t>&lt;1000 words</a:t>
            </a:r>
          </a:p>
          <a:p>
            <a:pPr lvl="1"/>
            <a:r>
              <a:rPr lang="en-US" dirty="0" smtClean="0"/>
              <a:t>Answer for extra credit</a:t>
            </a:r>
          </a:p>
          <a:p>
            <a:pPr lvl="1"/>
            <a:r>
              <a:rPr lang="en-US" dirty="0" smtClean="0"/>
              <a:t>C&amp;EN articles (?)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7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Pre-class reading is important</a:t>
            </a:r>
          </a:p>
          <a:p>
            <a:pPr lvl="1"/>
            <a:r>
              <a:rPr lang="en-US" dirty="0"/>
              <a:t>Provides framework for future knowledge</a:t>
            </a:r>
          </a:p>
          <a:p>
            <a:pPr lvl="1"/>
            <a:r>
              <a:rPr lang="en-US" dirty="0"/>
              <a:t>Productive reading is an essential skill</a:t>
            </a:r>
          </a:p>
          <a:p>
            <a:endParaRPr lang="en-US" dirty="0" smtClean="0"/>
          </a:p>
          <a:p>
            <a:r>
              <a:rPr lang="en-US" dirty="0" smtClean="0"/>
              <a:t>Some students will resist / resent</a:t>
            </a:r>
          </a:p>
          <a:p>
            <a:pPr lvl="1"/>
            <a:r>
              <a:rPr lang="en-US" dirty="0"/>
              <a:t>Mostly positive feedback</a:t>
            </a:r>
          </a:p>
          <a:p>
            <a:pPr lvl="1"/>
            <a:r>
              <a:rPr lang="en-US" dirty="0" smtClean="0"/>
              <a:t>95% compliance rate</a:t>
            </a:r>
          </a:p>
        </p:txBody>
      </p:sp>
    </p:spTree>
    <p:extLst>
      <p:ext uri="{BB962C8B-B14F-4D97-AF65-F5344CB8AC3E}">
        <p14:creationId xmlns:p14="http://schemas.microsoft.com/office/powerpoint/2010/main" val="203174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34467"/>
          </a:xfrm>
        </p:spPr>
        <p:txBody>
          <a:bodyPr>
            <a:normAutofit/>
          </a:bodyPr>
          <a:lstStyle/>
          <a:p>
            <a:r>
              <a:rPr lang="en-US" dirty="0" smtClean="0"/>
              <a:t>How can they do homework before we’ve taught them anything?</a:t>
            </a:r>
          </a:p>
          <a:p>
            <a:pPr lvl="1"/>
            <a:r>
              <a:rPr lang="en-US" dirty="0" smtClean="0"/>
              <a:t>Expect some pushback</a:t>
            </a:r>
          </a:p>
          <a:p>
            <a:pPr lvl="1"/>
            <a:r>
              <a:rPr lang="en-US" dirty="0" smtClean="0"/>
              <a:t>Reading guides, opening questions, etc. are teaching tools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Suggestions</a:t>
            </a:r>
          </a:p>
          <a:p>
            <a:pPr lvl="1"/>
            <a:r>
              <a:rPr lang="en-US" dirty="0" smtClean="0"/>
              <a:t>Low stakes</a:t>
            </a:r>
          </a:p>
          <a:p>
            <a:pPr lvl="1"/>
            <a:r>
              <a:rPr lang="en-US" dirty="0" smtClean="0"/>
              <a:t>Tutorial</a:t>
            </a:r>
          </a:p>
          <a:p>
            <a:pPr lvl="1"/>
            <a:r>
              <a:rPr lang="en-US" dirty="0" smtClean="0"/>
              <a:t>Be explicit about how it informs class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5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Pre-Class 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JiTT</a:t>
            </a:r>
            <a:r>
              <a:rPr lang="en-US" dirty="0" smtClean="0"/>
              <a:t> Questions</a:t>
            </a:r>
          </a:p>
          <a:p>
            <a:pPr lvl="1"/>
            <a:r>
              <a:rPr lang="en-US" dirty="0" smtClean="0"/>
              <a:t>1-2 subject-specific questions, essay best</a:t>
            </a:r>
          </a:p>
          <a:p>
            <a:pPr lvl="1"/>
            <a:r>
              <a:rPr lang="en-US" dirty="0" smtClean="0"/>
              <a:t>1 “what did you struggle with” question</a:t>
            </a:r>
          </a:p>
          <a:p>
            <a:pPr lvl="1"/>
            <a:r>
              <a:rPr lang="en-US" dirty="0" smtClean="0"/>
              <a:t>Completed through course-management system</a:t>
            </a:r>
          </a:p>
          <a:p>
            <a:pPr lvl="1"/>
            <a:endParaRPr lang="en-US" dirty="0"/>
          </a:p>
          <a:p>
            <a:r>
              <a:rPr lang="en-US" dirty="0" smtClean="0"/>
              <a:t>Online Homework</a:t>
            </a:r>
          </a:p>
          <a:p>
            <a:pPr lvl="1"/>
            <a:r>
              <a:rPr lang="en-US" dirty="0" smtClean="0"/>
              <a:t>OWL, </a:t>
            </a:r>
            <a:r>
              <a:rPr lang="en-US" dirty="0" err="1" smtClean="0"/>
              <a:t>WileyPLUS</a:t>
            </a:r>
            <a:r>
              <a:rPr lang="en-US" dirty="0" smtClean="0"/>
              <a:t>, Web Assign,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39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1" y="228600"/>
            <a:ext cx="8607777" cy="990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JiTT</a:t>
            </a:r>
            <a:r>
              <a:rPr lang="en-US" dirty="0" smtClean="0"/>
              <a:t> Questions and Arnold </a:t>
            </a:r>
            <a:r>
              <a:rPr lang="en-US" dirty="0" err="1" smtClean="0"/>
              <a:t>Arons</a:t>
            </a:r>
            <a:r>
              <a:rPr lang="en-US" dirty="0" smtClean="0"/>
              <a:t>’ (1979) Taxonomy of Reasoning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02261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Understanding new terms and definitions</a:t>
            </a:r>
          </a:p>
          <a:p>
            <a:pPr lvl="1"/>
            <a:r>
              <a:rPr lang="en-US" dirty="0" smtClean="0"/>
              <a:t>What is a hydrate?</a:t>
            </a:r>
          </a:p>
          <a:p>
            <a:r>
              <a:rPr lang="en-US" dirty="0" smtClean="0"/>
              <a:t>Ability to explain a concept or term in own words</a:t>
            </a:r>
          </a:p>
          <a:p>
            <a:pPr lvl="1"/>
            <a:r>
              <a:rPr lang="en-US" dirty="0"/>
              <a:t>Explain why aldehydes typically favor their hydrate form more than ketones.</a:t>
            </a:r>
          </a:p>
          <a:p>
            <a:r>
              <a:rPr lang="en-US" dirty="0" smtClean="0"/>
              <a:t>Demonstration of thinking process</a:t>
            </a:r>
          </a:p>
          <a:p>
            <a:pPr lvl="1"/>
            <a:r>
              <a:rPr lang="en-US" dirty="0" smtClean="0"/>
              <a:t>Describe </a:t>
            </a:r>
            <a:r>
              <a:rPr lang="en-US" dirty="0"/>
              <a:t>the retro- and forward synthesis of 2-pentanol from any carbonyl compound.</a:t>
            </a:r>
          </a:p>
          <a:p>
            <a:r>
              <a:rPr lang="en-US" dirty="0" smtClean="0"/>
              <a:t>Ability to see connections between subject and own experience</a:t>
            </a:r>
          </a:p>
          <a:p>
            <a:pPr lvl="1"/>
            <a:r>
              <a:rPr lang="en-US" dirty="0"/>
              <a:t>Ethanol is metabolized to acetic acid by what type of process? How could you perform this conversion in the laboratory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93191" y="6438148"/>
            <a:ext cx="2409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Simkins</a:t>
            </a:r>
            <a:r>
              <a:rPr lang="en-US" dirty="0" smtClean="0"/>
              <a:t> and Maier, p 85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192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0</TotalTime>
  <Words>851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Flipping with Just-in-time teaching</vt:lpstr>
      <vt:lpstr>What is JiTT?</vt:lpstr>
      <vt:lpstr>Pre-Class Reading</vt:lpstr>
      <vt:lpstr>Pre-Class Reading - Textbook</vt:lpstr>
      <vt:lpstr>Pre-Class Reading</vt:lpstr>
      <vt:lpstr>Pre-Class Reading</vt:lpstr>
      <vt:lpstr>Pre-Class Homework</vt:lpstr>
      <vt:lpstr>Pre-Class Homework</vt:lpstr>
      <vt:lpstr>JiTT Questions and Arnold Arons’ (1979) Taxonomy of Reasoning Attributes</vt:lpstr>
      <vt:lpstr>JiTT Questions and Arnold Arons’ (1979) Taxonomy of Reasoning Attributes</vt:lpstr>
      <vt:lpstr>Practice</vt:lpstr>
      <vt:lpstr>Grading Pre-Class Homework</vt:lpstr>
      <vt:lpstr>Typical JiTT Responses</vt:lpstr>
      <vt:lpstr>Typical JiTT Responses</vt:lpstr>
      <vt:lpstr>JiTT Informs Class Activities</vt:lpstr>
      <vt:lpstr>Why go through all this effort?</vt:lpstr>
      <vt:lpstr>Why go through all this effort?</vt:lpstr>
      <vt:lpstr>Major Challenges of Flipping with JiTT</vt:lpstr>
      <vt:lpstr>What course management system is at your institution?</vt:lpstr>
    </vt:vector>
  </TitlesOfParts>
  <Company>Wittenberg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Justin Houseknecht</dc:creator>
  <cp:lastModifiedBy>LocalAdministrator</cp:lastModifiedBy>
  <cp:revision>38</cp:revision>
  <dcterms:created xsi:type="dcterms:W3CDTF">2014-05-21T00:48:30Z</dcterms:created>
  <dcterms:modified xsi:type="dcterms:W3CDTF">2014-06-08T10:12:42Z</dcterms:modified>
</cp:coreProperties>
</file>