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69" r:id="rId4"/>
    <p:sldId id="274" r:id="rId5"/>
    <p:sldId id="275" r:id="rId6"/>
    <p:sldId id="277" r:id="rId7"/>
    <p:sldId id="270" r:id="rId8"/>
    <p:sldId id="271" r:id="rId9"/>
    <p:sldId id="278" r:id="rId10"/>
    <p:sldId id="272" r:id="rId11"/>
    <p:sldId id="268" r:id="rId12"/>
    <p:sldId id="273" r:id="rId13"/>
    <p:sldId id="266"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0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B0657-3EB1-F94F-AE59-0B4C34E864AC}" type="datetimeFigureOut">
              <a:rPr lang="en-US" smtClean="0"/>
              <a:t>6/15/16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8DE0F-CF79-0F48-B00F-773055D859B5}" type="slidenum">
              <a:rPr lang="en-US" smtClean="0"/>
              <a:t>‹#›</a:t>
            </a:fld>
            <a:endParaRPr lang="en-US"/>
          </a:p>
        </p:txBody>
      </p:sp>
    </p:spTree>
    <p:extLst>
      <p:ext uri="{BB962C8B-B14F-4D97-AF65-F5344CB8AC3E}">
        <p14:creationId xmlns:p14="http://schemas.microsoft.com/office/powerpoint/2010/main" val="137703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generate a list and I’ll write things on slide with </a:t>
            </a:r>
            <a:r>
              <a:rPr lang="en-US" dirty="0" err="1" smtClean="0"/>
              <a:t>Doceri</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2</a:t>
            </a:fld>
            <a:endParaRPr lang="en-US"/>
          </a:p>
        </p:txBody>
      </p:sp>
    </p:spTree>
    <p:extLst>
      <p:ext uri="{BB962C8B-B14F-4D97-AF65-F5344CB8AC3E}">
        <p14:creationId xmlns:p14="http://schemas.microsoft.com/office/powerpoint/2010/main" val="243418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only colleagues in the chemistry department!  Go to workshops taught by teaching and learning center,</a:t>
            </a:r>
            <a:r>
              <a:rPr lang="en-US" baseline="0" dirty="0" smtClean="0"/>
              <a:t> so you can meet others interested in these discussions.  Visit the forums on OrganicERs.  Go to BCCE (Colorado in 2016).</a:t>
            </a:r>
            <a:endParaRPr lang="en-US" dirty="0" smtClean="0"/>
          </a:p>
          <a:p>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12</a:t>
            </a:fld>
            <a:endParaRPr lang="en-US"/>
          </a:p>
        </p:txBody>
      </p:sp>
    </p:spTree>
    <p:extLst>
      <p:ext uri="{BB962C8B-B14F-4D97-AF65-F5344CB8AC3E}">
        <p14:creationId xmlns:p14="http://schemas.microsoft.com/office/powerpoint/2010/main" val="281485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14</a:t>
            </a:fld>
            <a:endParaRPr lang="en-US"/>
          </a:p>
        </p:txBody>
      </p:sp>
    </p:spTree>
    <p:extLst>
      <p:ext uri="{BB962C8B-B14F-4D97-AF65-F5344CB8AC3E}">
        <p14:creationId xmlns:p14="http://schemas.microsoft.com/office/powerpoint/2010/main" val="360598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list – comment only on the items that workshop</a:t>
            </a:r>
            <a:r>
              <a:rPr lang="en-US" baseline="0" dirty="0" smtClean="0"/>
              <a:t> participants didn’t express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3</a:t>
            </a:fld>
            <a:endParaRPr lang="en-US"/>
          </a:p>
        </p:txBody>
      </p:sp>
    </p:spTree>
    <p:extLst>
      <p:ext uri="{BB962C8B-B14F-4D97-AF65-F5344CB8AC3E}">
        <p14:creationId xmlns:p14="http://schemas.microsoft.com/office/powerpoint/2010/main" val="107309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Clicker question used in first day of term</a:t>
            </a:r>
            <a:r>
              <a:rPr lang="en-US" baseline="0" dirty="0" smtClean="0"/>
              <a:t> for new classes.  I show the response graph and we discuss.  I tell students that all of these goals are important for me in this course.  I think they’re surprised that I care about more than #1.</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4</a:t>
            </a:fld>
            <a:endParaRPr lang="en-US"/>
          </a:p>
        </p:txBody>
      </p:sp>
    </p:spTree>
    <p:extLst>
      <p:ext uri="{BB962C8B-B14F-4D97-AF65-F5344CB8AC3E}">
        <p14:creationId xmlns:p14="http://schemas.microsoft.com/office/powerpoint/2010/main" val="236152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clicker</a:t>
            </a:r>
            <a:r>
              <a:rPr lang="en-US" baseline="0" dirty="0" smtClean="0"/>
              <a:t> question, and then I tell students these ideas are why I teach the way I do, because I want to discuss the complicated examples in class.  Reading quizzes provide more class time to enable that.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5</a:t>
            </a:fld>
            <a:endParaRPr lang="en-US"/>
          </a:p>
        </p:txBody>
      </p:sp>
    </p:spTree>
    <p:extLst>
      <p:ext uri="{BB962C8B-B14F-4D97-AF65-F5344CB8AC3E}">
        <p14:creationId xmlns:p14="http://schemas.microsoft.com/office/powerpoint/2010/main" val="4549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won’t be able to read screen.</a:t>
            </a:r>
            <a:r>
              <a:rPr lang="en-US" baseline="0" dirty="0" smtClean="0"/>
              <a:t>  Students can’t either.  The important point is that students are made aware that I read the pedagogical literature and try to follow the best practices.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6</a:t>
            </a:fld>
            <a:endParaRPr lang="en-US"/>
          </a:p>
        </p:txBody>
      </p:sp>
    </p:spTree>
    <p:extLst>
      <p:ext uri="{BB962C8B-B14F-4D97-AF65-F5344CB8AC3E}">
        <p14:creationId xmlns:p14="http://schemas.microsoft.com/office/powerpoint/2010/main" val="32536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real tear jerker of a book.</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7</a:t>
            </a:fld>
            <a:endParaRPr lang="en-US"/>
          </a:p>
        </p:txBody>
      </p:sp>
    </p:spTree>
    <p:extLst>
      <p:ext uri="{BB962C8B-B14F-4D97-AF65-F5344CB8AC3E}">
        <p14:creationId xmlns:p14="http://schemas.microsoft.com/office/powerpoint/2010/main" val="184467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may be  a predator in the water.  The first penguin into the water may be giving his life for his friends.  He dies, but the flock of penguins survives.  Same thing with student questions and/or incorrect answers.  When someone makes a mistake, the whole class can benefit from the incident.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8</a:t>
            </a:fld>
            <a:endParaRPr lang="en-US"/>
          </a:p>
        </p:txBody>
      </p:sp>
    </p:spTree>
    <p:extLst>
      <p:ext uri="{BB962C8B-B14F-4D97-AF65-F5344CB8AC3E}">
        <p14:creationId xmlns:p14="http://schemas.microsoft.com/office/powerpoint/2010/main" val="356088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answer questions incorrectly,</a:t>
            </a:r>
            <a:r>
              <a:rPr lang="en-US" baseline="0" dirty="0" smtClean="0"/>
              <a:t> ask important questions that reveal common misconceptions, or point out a mistake made by the instructor receive a penguin prize.  These are representative examples – beach balls and super balls are big hits, as are rubber </a:t>
            </a:r>
            <a:r>
              <a:rPr lang="en-US" baseline="0" dirty="0" err="1" smtClean="0"/>
              <a:t>duckie</a:t>
            </a:r>
            <a:r>
              <a:rPr lang="en-US" baseline="0" dirty="0" smtClean="0"/>
              <a:t> penguins.  Oriental Trading is a good source for cheap penguins.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10</a:t>
            </a:fld>
            <a:endParaRPr lang="en-US"/>
          </a:p>
        </p:txBody>
      </p:sp>
    </p:spTree>
    <p:extLst>
      <p:ext uri="{BB962C8B-B14F-4D97-AF65-F5344CB8AC3E}">
        <p14:creationId xmlns:p14="http://schemas.microsoft.com/office/powerpoint/2010/main" val="230159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generate list of ideas and I will write them on screen with </a:t>
            </a:r>
            <a:r>
              <a:rPr lang="en-US" dirty="0" err="1" smtClean="0"/>
              <a:t>Doceri</a:t>
            </a:r>
            <a:r>
              <a:rPr lang="en-US" dirty="0" smtClean="0"/>
              <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11</a:t>
            </a:fld>
            <a:endParaRPr lang="en-US"/>
          </a:p>
        </p:txBody>
      </p:sp>
    </p:spTree>
    <p:extLst>
      <p:ext uri="{BB962C8B-B14F-4D97-AF65-F5344CB8AC3E}">
        <p14:creationId xmlns:p14="http://schemas.microsoft.com/office/powerpoint/2010/main" val="344706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5028" cy="1470025"/>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5028"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7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6/15/16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A34E1E-958C-D449-A71B-1401FD30129E}" type="slidenum">
              <a:rPr lang="en-US" smtClean="0"/>
              <a:t>‹#›</a:t>
            </a:fld>
            <a:endParaRPr lang="en-US"/>
          </a:p>
        </p:txBody>
      </p:sp>
    </p:spTree>
    <p:extLst>
      <p:ext uri="{BB962C8B-B14F-4D97-AF65-F5344CB8AC3E}">
        <p14:creationId xmlns:p14="http://schemas.microsoft.com/office/powerpoint/2010/main" val="309866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29756"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2975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3162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600200"/>
            <a:ext cx="8257629" cy="40053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00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6/15/16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82799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081" y="4677974"/>
            <a:ext cx="748309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20080" y="612775"/>
            <a:ext cx="7483091" cy="38716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25609" y="5244712"/>
            <a:ext cx="7477561" cy="39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8740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6/15/16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62486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3D6A0F3-47A3-C94A-BC46-355E2EF74655}" type="slidenum">
              <a:rPr lang="en-US"/>
              <a:pPr/>
              <a:t>‹#›</a:t>
            </a:fld>
            <a:endParaRPr lang="en-US"/>
          </a:p>
        </p:txBody>
      </p:sp>
    </p:spTree>
    <p:extLst>
      <p:ext uri="{BB962C8B-B14F-4D97-AF65-F5344CB8AC3E}">
        <p14:creationId xmlns:p14="http://schemas.microsoft.com/office/powerpoint/2010/main" val="481156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7628"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57628" cy="398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158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xStyles>
    <p:titleStyle>
      <a:lvl1pPr algn="l" defTabSz="457200" rtl="0" eaLnBrk="1" latinLnBrk="0" hangingPunct="1">
        <a:spcBef>
          <a:spcPct val="0"/>
        </a:spcBef>
        <a:buNone/>
        <a:defRPr sz="3600" b="0" i="0" kern="1200">
          <a:solidFill>
            <a:schemeClr val="tx1"/>
          </a:solidFill>
          <a:latin typeface="Avenir Heavy"/>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5"/>
          </a:solidFill>
          <a:latin typeface="Avenir Book"/>
          <a:ea typeface="+mn-ea"/>
          <a:cs typeface="+mn-cs"/>
        </a:defRPr>
      </a:lvl1pPr>
      <a:lvl2pPr marL="742950" indent="-285750" algn="l" defTabSz="457200" rtl="0" eaLnBrk="1" latinLnBrk="0" hangingPunct="1">
        <a:spcBef>
          <a:spcPct val="20000"/>
        </a:spcBef>
        <a:buFont typeface="Arial"/>
        <a:buChar char="–"/>
        <a:defRPr sz="2800" kern="1200">
          <a:solidFill>
            <a:schemeClr val="accent5"/>
          </a:solidFill>
          <a:latin typeface="Avenir Book"/>
          <a:ea typeface="+mn-ea"/>
          <a:cs typeface="+mn-cs"/>
        </a:defRPr>
      </a:lvl2pPr>
      <a:lvl3pPr marL="1143000" indent="-228600" algn="l" defTabSz="457200" rtl="0" eaLnBrk="1" latinLnBrk="0" hangingPunct="1">
        <a:spcBef>
          <a:spcPct val="20000"/>
        </a:spcBef>
        <a:buFont typeface="Arial"/>
        <a:buChar char="•"/>
        <a:defRPr sz="2400" kern="1200">
          <a:solidFill>
            <a:schemeClr val="accent3"/>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colorado.edu/s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7792885" cy="1470025"/>
          </a:xfrm>
        </p:spPr>
        <p:txBody>
          <a:bodyPr/>
          <a:lstStyle/>
          <a:p>
            <a:pPr algn="ctr"/>
            <a:r>
              <a:rPr lang="en-US" sz="4400" dirty="0" smtClean="0">
                <a:latin typeface="Avenir Heavy"/>
                <a:cs typeface="Avenir Heavy"/>
              </a:rPr>
              <a:t>Introducing Active Learning to Students and Colleagues</a:t>
            </a:r>
            <a:endParaRPr lang="en-US" sz="4400" dirty="0">
              <a:latin typeface="Avenir Heavy"/>
              <a:cs typeface="Avenir Heavy"/>
            </a:endParaRPr>
          </a:p>
        </p:txBody>
      </p:sp>
      <p:sp>
        <p:nvSpPr>
          <p:cNvPr id="3" name="Subtitle 2"/>
          <p:cNvSpPr>
            <a:spLocks noGrp="1"/>
          </p:cNvSpPr>
          <p:nvPr>
            <p:ph type="subTitle" idx="1"/>
          </p:nvPr>
        </p:nvSpPr>
        <p:spPr>
          <a:xfrm>
            <a:off x="685799" y="3708759"/>
            <a:ext cx="7792885" cy="848446"/>
          </a:xfrm>
        </p:spPr>
        <p:txBody>
          <a:bodyPr>
            <a:normAutofit fontScale="85000" lnSpcReduction="20000"/>
          </a:bodyPr>
          <a:lstStyle/>
          <a:p>
            <a:pPr algn="ctr"/>
            <a:r>
              <a:rPr lang="en-US" dirty="0" smtClean="0">
                <a:latin typeface="Avenir Book"/>
                <a:cs typeface="Avenir Book"/>
              </a:rPr>
              <a:t>Jennifer Muzyka, Centre College</a:t>
            </a:r>
          </a:p>
          <a:p>
            <a:pPr algn="ctr"/>
            <a:r>
              <a:rPr lang="en-US" dirty="0" smtClean="0">
                <a:cs typeface="Avenir Book"/>
              </a:rPr>
              <a:t>Active Learning in Organic Chemistry, </a:t>
            </a:r>
            <a:r>
              <a:rPr lang="en-US" dirty="0" smtClean="0">
                <a:cs typeface="Avenir Book"/>
              </a:rPr>
              <a:t>2016</a:t>
            </a:r>
          </a:p>
          <a:p>
            <a:pPr algn="ctr"/>
            <a:endParaRPr lang="en-US" dirty="0">
              <a:latin typeface="Avenir Book"/>
              <a:cs typeface="Avenir Book"/>
            </a:endParaRPr>
          </a:p>
        </p:txBody>
      </p:sp>
    </p:spTree>
    <p:extLst>
      <p:ext uri="{BB962C8B-B14F-4D97-AF65-F5344CB8AC3E}">
        <p14:creationId xmlns:p14="http://schemas.microsoft.com/office/powerpoint/2010/main" val="219436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oriental trading penguins.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9" r="-145"/>
          <a:stretch/>
        </p:blipFill>
        <p:spPr>
          <a:xfrm>
            <a:off x="584648" y="0"/>
            <a:ext cx="8559352" cy="6760503"/>
          </a:xfrm>
        </p:spPr>
      </p:pic>
    </p:spTree>
    <p:extLst>
      <p:ext uri="{BB962C8B-B14F-4D97-AF65-F5344CB8AC3E}">
        <p14:creationId xmlns:p14="http://schemas.microsoft.com/office/powerpoint/2010/main" val="304723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sell active learning to faculty colleagues?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2547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faculty colleagues?</a:t>
            </a:r>
          </a:p>
        </p:txBody>
      </p:sp>
      <p:sp>
        <p:nvSpPr>
          <p:cNvPr id="3" name="Content Placeholder 2"/>
          <p:cNvSpPr>
            <a:spLocks noGrp="1"/>
          </p:cNvSpPr>
          <p:nvPr>
            <p:ph idx="1"/>
          </p:nvPr>
        </p:nvSpPr>
        <p:spPr/>
        <p:txBody>
          <a:bodyPr>
            <a:normAutofit fontScale="92500"/>
          </a:bodyPr>
          <a:lstStyle/>
          <a:p>
            <a:r>
              <a:rPr lang="en-US" dirty="0" smtClean="0"/>
              <a:t>Share interesting articles you read</a:t>
            </a:r>
          </a:p>
          <a:p>
            <a:r>
              <a:rPr lang="en-US" dirty="0" smtClean="0"/>
              <a:t>Visit colleague’s class, have them visit yours</a:t>
            </a:r>
          </a:p>
          <a:p>
            <a:r>
              <a:rPr lang="en-US" dirty="0" smtClean="0"/>
              <a:t>Organize book discussion groups</a:t>
            </a:r>
          </a:p>
          <a:p>
            <a:r>
              <a:rPr lang="en-US" dirty="0"/>
              <a:t>Teaching </a:t>
            </a:r>
            <a:r>
              <a:rPr lang="en-US" dirty="0" smtClean="0"/>
              <a:t>workshops</a:t>
            </a:r>
          </a:p>
          <a:p>
            <a:r>
              <a:rPr lang="en-US" dirty="0" smtClean="0"/>
              <a:t>Colorado SEI, </a:t>
            </a:r>
            <a:r>
              <a:rPr lang="en-US" dirty="0" smtClean="0">
                <a:hlinkClick r:id="rId3"/>
              </a:rPr>
              <a:t>www.colorado.edu/sei</a:t>
            </a:r>
            <a:endParaRPr lang="en-US" dirty="0" smtClean="0"/>
          </a:p>
          <a:p>
            <a:r>
              <a:rPr lang="en-US" dirty="0" smtClean="0"/>
              <a:t>Share data on student performance (requires assessment &amp; keeping track)</a:t>
            </a:r>
            <a:endParaRPr lang="en-US" dirty="0"/>
          </a:p>
          <a:p>
            <a:endParaRPr lang="en-US" dirty="0"/>
          </a:p>
        </p:txBody>
      </p:sp>
    </p:spTree>
    <p:extLst>
      <p:ext uri="{BB962C8B-B14F-4D97-AF65-F5344CB8AC3E}">
        <p14:creationId xmlns:p14="http://schemas.microsoft.com/office/powerpoint/2010/main" val="315778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“First-Day Questions for the Learner-Centered Classroom,” Gary A. Smith, The National Teaching &amp; Learning Forum, September 2008, </a:t>
            </a:r>
            <a:r>
              <a:rPr lang="en-US" i="1" dirty="0" smtClean="0"/>
              <a:t>17</a:t>
            </a:r>
            <a:r>
              <a:rPr lang="en-US" dirty="0" smtClean="0"/>
              <a:t> (5), 1-4.</a:t>
            </a:r>
          </a:p>
          <a:p>
            <a:r>
              <a:rPr lang="en-US" i="1" dirty="0" smtClean="0"/>
              <a:t>The Last Lecture </a:t>
            </a:r>
            <a:r>
              <a:rPr lang="en-US" dirty="0" smtClean="0"/>
              <a:t>by Randy </a:t>
            </a:r>
            <a:r>
              <a:rPr lang="en-US" dirty="0" err="1" smtClean="0"/>
              <a:t>Pausch</a:t>
            </a:r>
            <a:r>
              <a:rPr lang="en-US" dirty="0" smtClean="0"/>
              <a:t>, Hachette Books, 2008.</a:t>
            </a:r>
          </a:p>
          <a:p>
            <a:r>
              <a:rPr lang="en-US" i="1" dirty="0" smtClean="0"/>
              <a:t>Make it Stick:  The Science of Successful Learning </a:t>
            </a:r>
            <a:r>
              <a:rPr lang="en-US" dirty="0" smtClean="0"/>
              <a:t>by Peter C. Brown et al, Belknap Press, 2014.</a:t>
            </a:r>
          </a:p>
          <a:p>
            <a:r>
              <a:rPr lang="en-US" i="1" dirty="0" smtClean="0"/>
              <a:t>How Learning Works:  Seven Research-Based Principles for Smart Teaching </a:t>
            </a:r>
            <a:r>
              <a:rPr lang="en-US" dirty="0" smtClean="0"/>
              <a:t>by Susan A. Ambrose et al, </a:t>
            </a:r>
            <a:r>
              <a:rPr lang="en-US" dirty="0" err="1" smtClean="0"/>
              <a:t>Jossey</a:t>
            </a:r>
            <a:r>
              <a:rPr lang="en-US" dirty="0" smtClean="0"/>
              <a:t>-Bass, 2010.</a:t>
            </a:r>
          </a:p>
          <a:p>
            <a:r>
              <a:rPr lang="en-US" dirty="0" smtClean="0"/>
              <a:t>Oriental Trading, http://</a:t>
            </a:r>
            <a:r>
              <a:rPr lang="en-US" smtClean="0"/>
              <a:t>www.orientaltrading.com</a:t>
            </a:r>
            <a:endParaRPr lang="en-US" dirty="0"/>
          </a:p>
        </p:txBody>
      </p:sp>
    </p:spTree>
    <p:extLst>
      <p:ext uri="{BB962C8B-B14F-4D97-AF65-F5344CB8AC3E}">
        <p14:creationId xmlns:p14="http://schemas.microsoft.com/office/powerpoint/2010/main" val="151268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sz="3200" dirty="0" smtClean="0"/>
              <a:t>Workshop Objectives</a:t>
            </a:r>
            <a:endParaRPr lang="en-US" sz="3200" dirty="0"/>
          </a:p>
        </p:txBody>
      </p:sp>
      <p:sp>
        <p:nvSpPr>
          <p:cNvPr id="3" name="Content Placeholder 2"/>
          <p:cNvSpPr>
            <a:spLocks noGrp="1"/>
          </p:cNvSpPr>
          <p:nvPr>
            <p:ph sz="quarter" idx="1"/>
          </p:nvPr>
        </p:nvSpPr>
        <p:spPr>
          <a:xfrm>
            <a:off x="381000" y="1066800"/>
            <a:ext cx="8077200" cy="5483352"/>
          </a:xfrm>
        </p:spPr>
        <p:txBody>
          <a:bodyPr>
            <a:normAutofit/>
          </a:bodyPr>
          <a:lstStyle/>
          <a:p>
            <a:pPr marL="0" indent="0">
              <a:buNone/>
            </a:pPr>
            <a:r>
              <a:rPr lang="en-US" sz="2400" dirty="0" smtClean="0"/>
              <a:t>By the end of the workshop, participants will be better able to</a:t>
            </a:r>
          </a:p>
          <a:p>
            <a:r>
              <a:rPr lang="en-US" sz="2400" dirty="0" smtClean="0"/>
              <a:t>describe the benefits of active learning.</a:t>
            </a:r>
          </a:p>
          <a:p>
            <a:r>
              <a:rPr lang="en-US" sz="2400" dirty="0" smtClean="0"/>
              <a:t>align </a:t>
            </a:r>
            <a:r>
              <a:rPr lang="en-US" sz="2400" dirty="0"/>
              <a:t>learning goals, assessments, and </a:t>
            </a:r>
            <a:r>
              <a:rPr lang="en-US" sz="2400" dirty="0" smtClean="0"/>
              <a:t>teaching activities.</a:t>
            </a:r>
          </a:p>
          <a:p>
            <a:r>
              <a:rPr lang="en-US" sz="2400" dirty="0" smtClean="0"/>
              <a:t>apply </a:t>
            </a:r>
            <a:r>
              <a:rPr lang="en-US" sz="2400" dirty="0"/>
              <a:t>at least two pedagogies/ technologies to enhance student learning outcomes</a:t>
            </a:r>
            <a:r>
              <a:rPr lang="en-US" sz="2400" dirty="0" smtClean="0"/>
              <a:t>.</a:t>
            </a:r>
          </a:p>
          <a:p>
            <a:r>
              <a:rPr lang="en-US" sz="2400" dirty="0" smtClean="0"/>
              <a:t>recognize this community* as a resource to help you on your journey toward more active learning in the classroom.</a:t>
            </a:r>
          </a:p>
          <a:p>
            <a:endParaRPr lang="en-US" dirty="0" smtClean="0"/>
          </a:p>
        </p:txBody>
      </p:sp>
      <p:sp>
        <p:nvSpPr>
          <p:cNvPr id="4" name="TextBox 3"/>
          <p:cNvSpPr txBox="1"/>
          <p:nvPr/>
        </p:nvSpPr>
        <p:spPr>
          <a:xfrm>
            <a:off x="1181100" y="5562600"/>
            <a:ext cx="6476999" cy="923330"/>
          </a:xfrm>
          <a:prstGeom prst="rect">
            <a:avLst/>
          </a:prstGeom>
          <a:noFill/>
        </p:spPr>
        <p:txBody>
          <a:bodyPr wrap="square" rtlCol="0">
            <a:spAutoFit/>
          </a:bodyPr>
          <a:lstStyle/>
          <a:p>
            <a:r>
              <a:rPr lang="en-US" dirty="0"/>
              <a:t>* ALOC workshop participants and the Organic Education Resources (OrganicERs.org) </a:t>
            </a:r>
            <a:r>
              <a:rPr lang="en-US" dirty="0" smtClean="0"/>
              <a:t>virtual community</a:t>
            </a:r>
            <a:endParaRPr lang="en-US" dirty="0"/>
          </a:p>
          <a:p>
            <a:endParaRPr lang="en-US" dirty="0"/>
          </a:p>
        </p:txBody>
      </p:sp>
    </p:spTree>
    <p:extLst>
      <p:ext uri="{BB962C8B-B14F-4D97-AF65-F5344CB8AC3E}">
        <p14:creationId xmlns:p14="http://schemas.microsoft.com/office/powerpoint/2010/main" val="106685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sell active learning to students?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510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students?</a:t>
            </a:r>
          </a:p>
        </p:txBody>
      </p:sp>
      <p:sp>
        <p:nvSpPr>
          <p:cNvPr id="3" name="Content Placeholder 2"/>
          <p:cNvSpPr>
            <a:spLocks noGrp="1"/>
          </p:cNvSpPr>
          <p:nvPr>
            <p:ph idx="1"/>
          </p:nvPr>
        </p:nvSpPr>
        <p:spPr/>
        <p:txBody>
          <a:bodyPr/>
          <a:lstStyle/>
          <a:p>
            <a:r>
              <a:rPr lang="en-US" dirty="0" smtClean="0"/>
              <a:t>Start on first day of class</a:t>
            </a:r>
          </a:p>
          <a:p>
            <a:r>
              <a:rPr lang="en-US" dirty="0" smtClean="0"/>
              <a:t>Mention pedagogical literature</a:t>
            </a:r>
          </a:p>
          <a:p>
            <a:r>
              <a:rPr lang="en-US" dirty="0" smtClean="0"/>
              <a:t>Embrace mistakes</a:t>
            </a:r>
          </a:p>
          <a:p>
            <a:r>
              <a:rPr lang="en-US"/>
              <a:t>Share data on student performance (requires assessment &amp; keeping track)</a:t>
            </a:r>
          </a:p>
          <a:p>
            <a:endParaRPr lang="en-US" dirty="0" smtClean="0"/>
          </a:p>
          <a:p>
            <a:endParaRPr lang="en-US" dirty="0"/>
          </a:p>
        </p:txBody>
      </p:sp>
    </p:spTree>
    <p:extLst>
      <p:ext uri="{BB962C8B-B14F-4D97-AF65-F5344CB8AC3E}">
        <p14:creationId xmlns:p14="http://schemas.microsoft.com/office/powerpoint/2010/main" val="179585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Thinking of what you want to get out of your college education and this course, which of the following is most important to you?</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Acquiring information (facts, principles, concepts)</a:t>
            </a:r>
          </a:p>
          <a:p>
            <a:pPr marL="514350" indent="-514350">
              <a:buFont typeface="+mj-lt"/>
              <a:buAutoNum type="arabicPeriod"/>
            </a:pPr>
            <a:r>
              <a:rPr lang="en-US" dirty="0" smtClean="0"/>
              <a:t>Learning how to use information and knowledge in new situations</a:t>
            </a:r>
          </a:p>
          <a:p>
            <a:pPr marL="514350" indent="-514350">
              <a:buFont typeface="+mj-lt"/>
              <a:buAutoNum type="arabicPeriod"/>
            </a:pPr>
            <a:r>
              <a:rPr lang="en-US" dirty="0" smtClean="0"/>
              <a:t>Developing lifelong learning skills</a:t>
            </a:r>
            <a:endParaRPr lang="en-US" dirty="0"/>
          </a:p>
        </p:txBody>
      </p:sp>
    </p:spTree>
    <p:extLst>
      <p:ext uri="{BB962C8B-B14F-4D97-AF65-F5344CB8AC3E}">
        <p14:creationId xmlns:p14="http://schemas.microsoft.com/office/powerpoint/2010/main" val="120449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Of these three goals, which do you think you can make headway on outside of class by your own reading and studying?</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a:t>Acquiring information (facts, principles, concepts)</a:t>
            </a:r>
          </a:p>
          <a:p>
            <a:pPr marL="514350" indent="-514350">
              <a:buFont typeface="+mj-lt"/>
              <a:buAutoNum type="arabicPeriod"/>
            </a:pPr>
            <a:r>
              <a:rPr lang="en-US" dirty="0"/>
              <a:t>Learning how to use information and knowledge in new situations</a:t>
            </a:r>
          </a:p>
          <a:p>
            <a:pPr marL="514350" indent="-514350">
              <a:buFont typeface="+mj-lt"/>
              <a:buAutoNum type="arabicPeriod"/>
            </a:pPr>
            <a:r>
              <a:rPr lang="en-US" dirty="0"/>
              <a:t>Developing lifelong learning skills</a:t>
            </a:r>
          </a:p>
          <a:p>
            <a:endParaRPr lang="en-US" dirty="0"/>
          </a:p>
        </p:txBody>
      </p:sp>
    </p:spTree>
    <p:extLst>
      <p:ext uri="{BB962C8B-B14F-4D97-AF65-F5344CB8AC3E}">
        <p14:creationId xmlns:p14="http://schemas.microsoft.com/office/powerpoint/2010/main" val="266426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Arial" charset="0"/>
            </a:endParaRPr>
          </a:p>
        </p:txBody>
      </p:sp>
      <p:sp>
        <p:nvSpPr>
          <p:cNvPr id="11267" name="Text Placeholder 2"/>
          <p:cNvSpPr>
            <a:spLocks noGrp="1"/>
          </p:cNvSpPr>
          <p:nvPr>
            <p:ph type="body" idx="1"/>
          </p:nvPr>
        </p:nvSpPr>
        <p:spPr/>
        <p:txBody>
          <a:bodyPr/>
          <a:lstStyle/>
          <a:p>
            <a:endParaRPr lang="en-US" dirty="0">
              <a:latin typeface="Arial" charset="0"/>
            </a:endParaRPr>
          </a:p>
        </p:txBody>
      </p:sp>
      <p:pic>
        <p:nvPicPr>
          <p:cNvPr id="112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0"/>
            <a:ext cx="760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033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Lecture by Randy </a:t>
            </a:r>
            <a:r>
              <a:rPr lang="en-US" dirty="0" err="1" smtClean="0"/>
              <a:t>Pausch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848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delie_Penguins_diving,_Hope_Ba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3" r="16534"/>
          <a:stretch/>
        </p:blipFill>
        <p:spPr>
          <a:xfrm>
            <a:off x="1" y="0"/>
            <a:ext cx="9144000" cy="6858000"/>
          </a:xfrm>
        </p:spPr>
      </p:pic>
    </p:spTree>
    <p:extLst>
      <p:ext uri="{BB962C8B-B14F-4D97-AF65-F5344CB8AC3E}">
        <p14:creationId xmlns:p14="http://schemas.microsoft.com/office/powerpoint/2010/main" val="45916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anyone willing to be the first penguin?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5521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TotalTime>
  <Words>762</Words>
  <Application>Microsoft Macintosh PowerPoint</Application>
  <PresentationFormat>On-screen Show (4:3)</PresentationFormat>
  <Paragraphs>61</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Introducing Active Learning to Students and Colleagues</vt:lpstr>
      <vt:lpstr>How would you sell active learning to students?</vt:lpstr>
      <vt:lpstr>How would you sell active learning to students?</vt:lpstr>
      <vt:lpstr>Thinking of what you want to get out of your college education and this course, which of the following is most important to you?</vt:lpstr>
      <vt:lpstr>Of these three goals, which do you think you can make headway on outside of class by your own reading and studying?</vt:lpstr>
      <vt:lpstr>PowerPoint Presentation</vt:lpstr>
      <vt:lpstr>The Last Lecture by Randy Pausch</vt:lpstr>
      <vt:lpstr>PowerPoint Presentation</vt:lpstr>
      <vt:lpstr>Is anyone willing to be the first penguin?</vt:lpstr>
      <vt:lpstr>PowerPoint Presentation</vt:lpstr>
      <vt:lpstr>How would you sell active learning to faculty colleagues?</vt:lpstr>
      <vt:lpstr>How would you sell active learning to faculty colleagues?</vt:lpstr>
      <vt:lpstr>Resources</vt:lpstr>
      <vt:lpstr>Workshop Objectives</vt:lpstr>
    </vt:vector>
  </TitlesOfParts>
  <Company>Centre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Lanigan</dc:creator>
  <cp:lastModifiedBy>Jennifer Muzyka</cp:lastModifiedBy>
  <cp:revision>31</cp:revision>
  <dcterms:created xsi:type="dcterms:W3CDTF">2013-09-30T19:15:25Z</dcterms:created>
  <dcterms:modified xsi:type="dcterms:W3CDTF">2016-06-15T15:12:31Z</dcterms:modified>
</cp:coreProperties>
</file>