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4v" ContentType="video/unknown"/>
  <Default Extension="mp4" ContentType="video/unknown"/>
  <Default Extension="emf" ContentType="image/x-emf"/>
  <Default Extension="jpe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70" r:id="rId3"/>
    <p:sldId id="297" r:id="rId4"/>
    <p:sldId id="295" r:id="rId5"/>
    <p:sldId id="261" r:id="rId6"/>
    <p:sldId id="263" r:id="rId7"/>
    <p:sldId id="258" r:id="rId8"/>
    <p:sldId id="268" r:id="rId9"/>
    <p:sldId id="269" r:id="rId10"/>
    <p:sldId id="296" r:id="rId11"/>
    <p:sldId id="272" r:id="rId12"/>
    <p:sldId id="293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6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houseknecht:Desktop:2013:DropBoxBackup:Research:JiTT:gra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houseknecht:Desktop:2013:DropBoxBackup:Research:JiTT:gra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2007-2012</c:v>
          </c:tx>
          <c:spPr>
            <a:ln>
              <a:solidFill>
                <a:srgbClr val="AD2620"/>
              </a:solidFill>
            </a:ln>
          </c:spPr>
          <c:marker>
            <c:spPr>
              <a:solidFill>
                <a:srgbClr val="AD2620"/>
              </a:solidFill>
              <a:ln>
                <a:solidFill>
                  <a:srgbClr val="AD2620"/>
                </a:solidFill>
              </a:ln>
            </c:spPr>
          </c:marker>
          <c:cat>
            <c:strRef>
              <c:f>(data!$B$1,data!$H$1,data!$N$1,data!$T$1)</c:f>
              <c:strCache>
                <c:ptCount val="4"/>
                <c:pt idx="0">
                  <c:v>Exam 1 Avg</c:v>
                </c:pt>
                <c:pt idx="1">
                  <c:v>Exam 2 Avg</c:v>
                </c:pt>
                <c:pt idx="2">
                  <c:v>Exam 3 Avg</c:v>
                </c:pt>
                <c:pt idx="3">
                  <c:v>Final Exam Avg</c:v>
                </c:pt>
              </c:strCache>
            </c:strRef>
          </c:cat>
          <c:val>
            <c:numRef>
              <c:f>(data!$B$63,data!$H$63,data!$N$63,data!$T$63)</c:f>
              <c:numCache>
                <c:formatCode>0.0</c:formatCode>
                <c:ptCount val="4"/>
                <c:pt idx="0">
                  <c:v>82.45918367346938</c:v>
                </c:pt>
                <c:pt idx="1">
                  <c:v>73.52097902097901</c:v>
                </c:pt>
                <c:pt idx="2">
                  <c:v>65.34751773049645</c:v>
                </c:pt>
                <c:pt idx="3">
                  <c:v>59.68156028368794</c:v>
                </c:pt>
              </c:numCache>
            </c:numRef>
          </c:val>
          <c:smooth val="0"/>
        </c:ser>
        <c:ser>
          <c:idx val="1"/>
          <c:order val="1"/>
          <c:tx>
            <c:v>2013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strRef>
              <c:f>(data!$B$1,data!$H$1,data!$N$1,data!$T$1)</c:f>
              <c:strCache>
                <c:ptCount val="4"/>
                <c:pt idx="0">
                  <c:v>Exam 1 Avg</c:v>
                </c:pt>
                <c:pt idx="1">
                  <c:v>Exam 2 Avg</c:v>
                </c:pt>
                <c:pt idx="2">
                  <c:v>Exam 3 Avg</c:v>
                </c:pt>
                <c:pt idx="3">
                  <c:v>Final Exam Avg</c:v>
                </c:pt>
              </c:strCache>
            </c:strRef>
          </c:cat>
          <c:val>
            <c:numRef>
              <c:f>(data!$G$63,data!$M$63,data!$S$63,data!$Y$63)</c:f>
              <c:numCache>
                <c:formatCode>0.0</c:formatCode>
                <c:ptCount val="4"/>
                <c:pt idx="0">
                  <c:v>86.82352941176471</c:v>
                </c:pt>
                <c:pt idx="1">
                  <c:v>76.19607843137255</c:v>
                </c:pt>
                <c:pt idx="2">
                  <c:v>70.78</c:v>
                </c:pt>
                <c:pt idx="3">
                  <c:v>67.68799999999997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1639384"/>
        <c:axId val="2061636392"/>
      </c:lineChart>
      <c:catAx>
        <c:axId val="206163938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2061636392"/>
        <c:crosses val="autoZero"/>
        <c:auto val="1"/>
        <c:lblAlgn val="ctr"/>
        <c:lblOffset val="100"/>
        <c:noMultiLvlLbl val="0"/>
      </c:catAx>
      <c:valAx>
        <c:axId val="2061636392"/>
        <c:scaling>
          <c:orientation val="minMax"/>
          <c:min val="50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0616393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DFW Rate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DFWs!$B$1:$H$1</c:f>
              <c:numCache>
                <c:formatCode>General</c:formatCode>
                <c:ptCount val="7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</c:numCache>
            </c:numRef>
          </c:cat>
          <c:val>
            <c:numRef>
              <c:f>DFWs!$B$7:$H$7</c:f>
              <c:numCache>
                <c:formatCode>0.0</c:formatCode>
                <c:ptCount val="7"/>
                <c:pt idx="0">
                  <c:v>25.0</c:v>
                </c:pt>
                <c:pt idx="1">
                  <c:v>28.125</c:v>
                </c:pt>
                <c:pt idx="2">
                  <c:v>28.57142857142857</c:v>
                </c:pt>
                <c:pt idx="3">
                  <c:v>22.22222222222218</c:v>
                </c:pt>
                <c:pt idx="5">
                  <c:v>25.80645161290322</c:v>
                </c:pt>
                <c:pt idx="6">
                  <c:v>5.882352941176467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579400"/>
        <c:axId val="2061572472"/>
      </c:lineChart>
      <c:catAx>
        <c:axId val="2061579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Semester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1572472"/>
        <c:crosses val="autoZero"/>
        <c:auto val="1"/>
        <c:lblAlgn val="ctr"/>
        <c:lblOffset val="100"/>
        <c:noMultiLvlLbl val="0"/>
      </c:catAx>
      <c:valAx>
        <c:axId val="2061572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2061579400"/>
        <c:crosses val="autoZero"/>
        <c:crossBetween val="between"/>
      </c:valAx>
    </c:plotArea>
    <c:plotVisOnly val="1"/>
    <c:dispBlanksAs val="span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B87E8-B02E-2246-927F-30942FA2271E}" type="doc">
      <dgm:prSet loTypeId="urn:microsoft.com/office/officeart/2005/8/layout/process2" loCatId="" qsTypeId="urn:microsoft.com/office/officeart/2005/8/quickstyle/simple2" qsCatId="simple" csTypeId="urn:microsoft.com/office/officeart/2005/8/colors/accent0_1" csCatId="mainScheme" phldr="1"/>
      <dgm:spPr/>
    </dgm:pt>
    <dgm:pt modelId="{F917C317-B7D3-9A4F-9D87-398ECB786F3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Reading</a:t>
          </a:r>
          <a:endParaRPr lang="en-US" dirty="0">
            <a:solidFill>
              <a:schemeClr val="tx1"/>
            </a:solidFill>
          </a:endParaRPr>
        </a:p>
      </dgm:t>
    </dgm:pt>
    <dgm:pt modelId="{6719D5EE-959E-FD49-84F6-4635C1825C5E}" type="parTrans" cxnId="{07D91356-58B2-554B-BCCC-7E2BABD523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93165-B33E-7B4D-A92F-4706B39C96A0}" type="sibTrans" cxnId="{07D91356-58B2-554B-BCCC-7E2BABD523D7}">
      <dgm:prSet/>
      <dgm:spPr>
        <a:solidFill>
          <a:srgbClr val="AD2620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579B38-C919-D543-853C-A482276238D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Homework Problems</a:t>
          </a:r>
          <a:endParaRPr lang="en-US" dirty="0">
            <a:solidFill>
              <a:schemeClr val="tx1"/>
            </a:solidFill>
          </a:endParaRPr>
        </a:p>
      </dgm:t>
    </dgm:pt>
    <dgm:pt modelId="{2F77853A-0C5A-364E-9C5D-1CF7E9E131E7}" type="parTrans" cxnId="{85F82EC6-154C-4041-8DBE-6246246C7B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D51CBF-3982-814C-8053-98F597A0C582}" type="sibTrans" cxnId="{85F82EC6-154C-4041-8DBE-6246246C7B89}">
      <dgm:prSet/>
      <dgm:spPr>
        <a:solidFill>
          <a:srgbClr val="AD2620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22DDB1-C202-F447-98F4-3B0C2AC748B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Class</a:t>
          </a:r>
          <a:endParaRPr lang="en-US" dirty="0">
            <a:solidFill>
              <a:schemeClr val="tx1"/>
            </a:solidFill>
          </a:endParaRPr>
        </a:p>
      </dgm:t>
    </dgm:pt>
    <dgm:pt modelId="{A57E6E3D-DF6D-7E4B-997C-92AFF233881E}" type="parTrans" cxnId="{B5623E83-061C-A142-879C-81F34808B0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503859-6F40-1B44-9F79-D6388B5567E9}" type="sibTrans" cxnId="{B5623E83-061C-A142-879C-81F34808B0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505C80-EAC5-5E49-9E2E-E6AB45D7DC5A}" type="pres">
      <dgm:prSet presAssocID="{EA6B87E8-B02E-2246-927F-30942FA2271E}" presName="linearFlow" presStyleCnt="0">
        <dgm:presLayoutVars>
          <dgm:resizeHandles val="exact"/>
        </dgm:presLayoutVars>
      </dgm:prSet>
      <dgm:spPr/>
    </dgm:pt>
    <dgm:pt modelId="{A3778476-EECE-0549-BE99-22FFC6A098F6}" type="pres">
      <dgm:prSet presAssocID="{F917C317-B7D3-9A4F-9D87-398ECB786F30}" presName="node" presStyleLbl="node1" presStyleIdx="0" presStyleCnt="3" custLinFactNeighborX="-1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05E6E-6933-7E42-8EC9-16073A350128}" type="pres">
      <dgm:prSet presAssocID="{B0293165-B33E-7B4D-A92F-4706B39C96A0}" presName="sibTrans" presStyleLbl="sibTrans2D1" presStyleIdx="0" presStyleCnt="2" custAng="5432666" custScaleX="126732" custScaleY="76078" custLinFactNeighborX="-59098" custLinFactNeighborY="-2883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F6765318-ADC7-7C42-9FE6-515BDD6BFD65}" type="pres">
      <dgm:prSet presAssocID="{B0293165-B33E-7B4D-A92F-4706B39C96A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F3B6EF2-CCFC-8F40-A4D2-A9D397596ABF}" type="pres">
      <dgm:prSet presAssocID="{8C579B38-C919-D543-853C-A482276238DD}" presName="node" presStyleLbl="node1" presStyleIdx="1" presStyleCnt="3" custLinFactNeighborX="-1044" custLinFactNeighborY="-5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568A2-6824-3249-A088-D97A20D9A759}" type="pres">
      <dgm:prSet presAssocID="{8FD51CBF-3982-814C-8053-98F597A0C5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E1E8DC5-49EF-3B42-A82F-C745C428102F}" type="pres">
      <dgm:prSet presAssocID="{8FD51CBF-3982-814C-8053-98F597A0C58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5B7451A-99DF-3248-95D2-B2BFD15CCF7E}" type="pres">
      <dgm:prSet presAssocID="{EC22DDB1-C202-F447-98F4-3B0C2AC748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91356-58B2-554B-BCCC-7E2BABD523D7}" srcId="{EA6B87E8-B02E-2246-927F-30942FA2271E}" destId="{F917C317-B7D3-9A4F-9D87-398ECB786F30}" srcOrd="0" destOrd="0" parTransId="{6719D5EE-959E-FD49-84F6-4635C1825C5E}" sibTransId="{B0293165-B33E-7B4D-A92F-4706B39C96A0}"/>
    <dgm:cxn modelId="{A46CE2AC-3D8F-3D48-B0CC-0D349E70069A}" type="presOf" srcId="{B0293165-B33E-7B4D-A92F-4706B39C96A0}" destId="{F6765318-ADC7-7C42-9FE6-515BDD6BFD65}" srcOrd="1" destOrd="0" presId="urn:microsoft.com/office/officeart/2005/8/layout/process2"/>
    <dgm:cxn modelId="{CF6F170F-8C2E-B446-B4C0-C504630E37B4}" type="presOf" srcId="{F917C317-B7D3-9A4F-9D87-398ECB786F30}" destId="{A3778476-EECE-0549-BE99-22FFC6A098F6}" srcOrd="0" destOrd="0" presId="urn:microsoft.com/office/officeart/2005/8/layout/process2"/>
    <dgm:cxn modelId="{FFF486DB-D0EE-524B-A439-91A28D2935B2}" type="presOf" srcId="{8FD51CBF-3982-814C-8053-98F597A0C582}" destId="{3E1E8DC5-49EF-3B42-A82F-C745C428102F}" srcOrd="1" destOrd="0" presId="urn:microsoft.com/office/officeart/2005/8/layout/process2"/>
    <dgm:cxn modelId="{617FBA09-1F10-5446-9F58-26EB02843C74}" type="presOf" srcId="{EA6B87E8-B02E-2246-927F-30942FA2271E}" destId="{6F505C80-EAC5-5E49-9E2E-E6AB45D7DC5A}" srcOrd="0" destOrd="0" presId="urn:microsoft.com/office/officeart/2005/8/layout/process2"/>
    <dgm:cxn modelId="{A7126ACD-F4F3-484E-819B-EBE21582D4E2}" type="presOf" srcId="{B0293165-B33E-7B4D-A92F-4706B39C96A0}" destId="{B4205E6E-6933-7E42-8EC9-16073A350128}" srcOrd="0" destOrd="0" presId="urn:microsoft.com/office/officeart/2005/8/layout/process2"/>
    <dgm:cxn modelId="{3F702B7C-B97D-614E-8324-761BA0FD8426}" type="presOf" srcId="{8C579B38-C919-D543-853C-A482276238DD}" destId="{6F3B6EF2-CCFC-8F40-A4D2-A9D397596ABF}" srcOrd="0" destOrd="0" presId="urn:microsoft.com/office/officeart/2005/8/layout/process2"/>
    <dgm:cxn modelId="{B5623E83-061C-A142-879C-81F34808B0B0}" srcId="{EA6B87E8-B02E-2246-927F-30942FA2271E}" destId="{EC22DDB1-C202-F447-98F4-3B0C2AC748B0}" srcOrd="2" destOrd="0" parTransId="{A57E6E3D-DF6D-7E4B-997C-92AFF233881E}" sibTransId="{32503859-6F40-1B44-9F79-D6388B5567E9}"/>
    <dgm:cxn modelId="{85F82EC6-154C-4041-8DBE-6246246C7B89}" srcId="{EA6B87E8-B02E-2246-927F-30942FA2271E}" destId="{8C579B38-C919-D543-853C-A482276238DD}" srcOrd="1" destOrd="0" parTransId="{2F77853A-0C5A-364E-9C5D-1CF7E9E131E7}" sibTransId="{8FD51CBF-3982-814C-8053-98F597A0C582}"/>
    <dgm:cxn modelId="{09976963-2FC6-CB4F-BDFA-767005ECB134}" type="presOf" srcId="{8FD51CBF-3982-814C-8053-98F597A0C582}" destId="{D51568A2-6824-3249-A088-D97A20D9A759}" srcOrd="0" destOrd="0" presId="urn:microsoft.com/office/officeart/2005/8/layout/process2"/>
    <dgm:cxn modelId="{F55442F5-9BDE-724F-BCD4-B433F95B8305}" type="presOf" srcId="{EC22DDB1-C202-F447-98F4-3B0C2AC748B0}" destId="{65B7451A-99DF-3248-95D2-B2BFD15CCF7E}" srcOrd="0" destOrd="0" presId="urn:microsoft.com/office/officeart/2005/8/layout/process2"/>
    <dgm:cxn modelId="{273C8C3A-1516-5942-9546-C625705F469D}" type="presParOf" srcId="{6F505C80-EAC5-5E49-9E2E-E6AB45D7DC5A}" destId="{A3778476-EECE-0549-BE99-22FFC6A098F6}" srcOrd="0" destOrd="0" presId="urn:microsoft.com/office/officeart/2005/8/layout/process2"/>
    <dgm:cxn modelId="{36C08794-E52D-3043-A69F-F255C66C3BC7}" type="presParOf" srcId="{6F505C80-EAC5-5E49-9E2E-E6AB45D7DC5A}" destId="{B4205E6E-6933-7E42-8EC9-16073A350128}" srcOrd="1" destOrd="0" presId="urn:microsoft.com/office/officeart/2005/8/layout/process2"/>
    <dgm:cxn modelId="{86476C4A-1E56-114C-8DBA-675FC4F04546}" type="presParOf" srcId="{B4205E6E-6933-7E42-8EC9-16073A350128}" destId="{F6765318-ADC7-7C42-9FE6-515BDD6BFD65}" srcOrd="0" destOrd="0" presId="urn:microsoft.com/office/officeart/2005/8/layout/process2"/>
    <dgm:cxn modelId="{462F1F56-C98A-704D-A26B-3449D9E1A5C8}" type="presParOf" srcId="{6F505C80-EAC5-5E49-9E2E-E6AB45D7DC5A}" destId="{6F3B6EF2-CCFC-8F40-A4D2-A9D397596ABF}" srcOrd="2" destOrd="0" presId="urn:microsoft.com/office/officeart/2005/8/layout/process2"/>
    <dgm:cxn modelId="{2FC310A1-4575-1F4D-AFB0-30E4B8E84395}" type="presParOf" srcId="{6F505C80-EAC5-5E49-9E2E-E6AB45D7DC5A}" destId="{D51568A2-6824-3249-A088-D97A20D9A759}" srcOrd="3" destOrd="0" presId="urn:microsoft.com/office/officeart/2005/8/layout/process2"/>
    <dgm:cxn modelId="{07898E1A-808B-264F-B549-BBA566E7A269}" type="presParOf" srcId="{D51568A2-6824-3249-A088-D97A20D9A759}" destId="{3E1E8DC5-49EF-3B42-A82F-C745C428102F}" srcOrd="0" destOrd="0" presId="urn:microsoft.com/office/officeart/2005/8/layout/process2"/>
    <dgm:cxn modelId="{3DD49940-3651-8844-8894-BCD42063A37D}" type="presParOf" srcId="{6F505C80-EAC5-5E49-9E2E-E6AB45D7DC5A}" destId="{65B7451A-99DF-3248-95D2-B2BFD15CCF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B87E8-B02E-2246-927F-30942FA2271E}" type="doc">
      <dgm:prSet loTypeId="urn:microsoft.com/office/officeart/2005/8/layout/process2" loCatId="" qsTypeId="urn:microsoft.com/office/officeart/2005/8/quickstyle/simple2" qsCatId="simple" csTypeId="urn:microsoft.com/office/officeart/2005/8/colors/accent0_1" csCatId="mainScheme" phldr="1"/>
      <dgm:spPr/>
    </dgm:pt>
    <dgm:pt modelId="{F917C317-B7D3-9A4F-9D87-398ECB786F3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Reading</a:t>
          </a:r>
          <a:endParaRPr lang="en-US" dirty="0">
            <a:solidFill>
              <a:schemeClr val="tx1"/>
            </a:solidFill>
          </a:endParaRPr>
        </a:p>
      </dgm:t>
    </dgm:pt>
    <dgm:pt modelId="{6719D5EE-959E-FD49-84F6-4635C1825C5E}" type="parTrans" cxnId="{07D91356-58B2-554B-BCCC-7E2BABD523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93165-B33E-7B4D-A92F-4706B39C96A0}" type="sibTrans" cxnId="{07D91356-58B2-554B-BCCC-7E2BABD523D7}">
      <dgm:prSet/>
      <dgm:spPr>
        <a:solidFill>
          <a:srgbClr val="AD2620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579B38-C919-D543-853C-A482276238DD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Homework Problems</a:t>
          </a:r>
          <a:endParaRPr lang="en-US" dirty="0">
            <a:solidFill>
              <a:schemeClr val="tx1"/>
            </a:solidFill>
          </a:endParaRPr>
        </a:p>
      </dgm:t>
    </dgm:pt>
    <dgm:pt modelId="{2F77853A-0C5A-364E-9C5D-1CF7E9E131E7}" type="parTrans" cxnId="{85F82EC6-154C-4041-8DBE-6246246C7B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D51CBF-3982-814C-8053-98F597A0C582}" type="sibTrans" cxnId="{85F82EC6-154C-4041-8DBE-6246246C7B89}">
      <dgm:prSet/>
      <dgm:spPr>
        <a:solidFill>
          <a:srgbClr val="AD2620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22DDB1-C202-F447-98F4-3B0C2AC748B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Class</a:t>
          </a:r>
          <a:endParaRPr lang="en-US" dirty="0">
            <a:solidFill>
              <a:schemeClr val="tx1"/>
            </a:solidFill>
          </a:endParaRPr>
        </a:p>
      </dgm:t>
    </dgm:pt>
    <dgm:pt modelId="{A57E6E3D-DF6D-7E4B-997C-92AFF233881E}" type="parTrans" cxnId="{B5623E83-061C-A142-879C-81F34808B0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503859-6F40-1B44-9F79-D6388B5567E9}" type="sibTrans" cxnId="{B5623E83-061C-A142-879C-81F34808B0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505C80-EAC5-5E49-9E2E-E6AB45D7DC5A}" type="pres">
      <dgm:prSet presAssocID="{EA6B87E8-B02E-2246-927F-30942FA2271E}" presName="linearFlow" presStyleCnt="0">
        <dgm:presLayoutVars>
          <dgm:resizeHandles val="exact"/>
        </dgm:presLayoutVars>
      </dgm:prSet>
      <dgm:spPr/>
    </dgm:pt>
    <dgm:pt modelId="{A3778476-EECE-0549-BE99-22FFC6A098F6}" type="pres">
      <dgm:prSet presAssocID="{F917C317-B7D3-9A4F-9D87-398ECB786F30}" presName="node" presStyleLbl="node1" presStyleIdx="0" presStyleCnt="3" custLinFactNeighborX="-1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05E6E-6933-7E42-8EC9-16073A350128}" type="pres">
      <dgm:prSet presAssocID="{B0293165-B33E-7B4D-A92F-4706B39C96A0}" presName="sibTrans" presStyleLbl="sibTrans2D1" presStyleIdx="0" presStyleCnt="2" custAng="5432666" custScaleX="126732" custScaleY="76078" custLinFactNeighborX="-59098" custLinFactNeighborY="-2883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F6765318-ADC7-7C42-9FE6-515BDD6BFD65}" type="pres">
      <dgm:prSet presAssocID="{B0293165-B33E-7B4D-A92F-4706B39C96A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F3B6EF2-CCFC-8F40-A4D2-A9D397596ABF}" type="pres">
      <dgm:prSet presAssocID="{8C579B38-C919-D543-853C-A482276238DD}" presName="node" presStyleLbl="node1" presStyleIdx="1" presStyleCnt="3" custLinFactNeighborX="-1044" custLinFactNeighborY="-5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568A2-6824-3249-A088-D97A20D9A759}" type="pres">
      <dgm:prSet presAssocID="{8FD51CBF-3982-814C-8053-98F597A0C5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E1E8DC5-49EF-3B42-A82F-C745C428102F}" type="pres">
      <dgm:prSet presAssocID="{8FD51CBF-3982-814C-8053-98F597A0C58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5B7451A-99DF-3248-95D2-B2BFD15CCF7E}" type="pres">
      <dgm:prSet presAssocID="{EC22DDB1-C202-F447-98F4-3B0C2AC748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623E83-061C-A142-879C-81F34808B0B0}" srcId="{EA6B87E8-B02E-2246-927F-30942FA2271E}" destId="{EC22DDB1-C202-F447-98F4-3B0C2AC748B0}" srcOrd="2" destOrd="0" parTransId="{A57E6E3D-DF6D-7E4B-997C-92AFF233881E}" sibTransId="{32503859-6F40-1B44-9F79-D6388B5567E9}"/>
    <dgm:cxn modelId="{39DA4AE0-104C-6B4A-BB27-DB5C7D06D11F}" type="presOf" srcId="{F917C317-B7D3-9A4F-9D87-398ECB786F30}" destId="{A3778476-EECE-0549-BE99-22FFC6A098F6}" srcOrd="0" destOrd="0" presId="urn:microsoft.com/office/officeart/2005/8/layout/process2"/>
    <dgm:cxn modelId="{70830127-37EE-8743-9927-049A6D4AE3FF}" type="presOf" srcId="{8FD51CBF-3982-814C-8053-98F597A0C582}" destId="{D51568A2-6824-3249-A088-D97A20D9A759}" srcOrd="0" destOrd="0" presId="urn:microsoft.com/office/officeart/2005/8/layout/process2"/>
    <dgm:cxn modelId="{85F82EC6-154C-4041-8DBE-6246246C7B89}" srcId="{EA6B87E8-B02E-2246-927F-30942FA2271E}" destId="{8C579B38-C919-D543-853C-A482276238DD}" srcOrd="1" destOrd="0" parTransId="{2F77853A-0C5A-364E-9C5D-1CF7E9E131E7}" sibTransId="{8FD51CBF-3982-814C-8053-98F597A0C582}"/>
    <dgm:cxn modelId="{D4A7B5BD-75D5-184A-9472-1546487E794C}" type="presOf" srcId="{8FD51CBF-3982-814C-8053-98F597A0C582}" destId="{3E1E8DC5-49EF-3B42-A82F-C745C428102F}" srcOrd="1" destOrd="0" presId="urn:microsoft.com/office/officeart/2005/8/layout/process2"/>
    <dgm:cxn modelId="{87960B00-0094-C647-B26A-94E0A722DE49}" type="presOf" srcId="{8C579B38-C919-D543-853C-A482276238DD}" destId="{6F3B6EF2-CCFC-8F40-A4D2-A9D397596ABF}" srcOrd="0" destOrd="0" presId="urn:microsoft.com/office/officeart/2005/8/layout/process2"/>
    <dgm:cxn modelId="{F91FA95E-7D6C-C541-A5A3-9A9BB6B0597C}" type="presOf" srcId="{EC22DDB1-C202-F447-98F4-3B0C2AC748B0}" destId="{65B7451A-99DF-3248-95D2-B2BFD15CCF7E}" srcOrd="0" destOrd="0" presId="urn:microsoft.com/office/officeart/2005/8/layout/process2"/>
    <dgm:cxn modelId="{07D91356-58B2-554B-BCCC-7E2BABD523D7}" srcId="{EA6B87E8-B02E-2246-927F-30942FA2271E}" destId="{F917C317-B7D3-9A4F-9D87-398ECB786F30}" srcOrd="0" destOrd="0" parTransId="{6719D5EE-959E-FD49-84F6-4635C1825C5E}" sibTransId="{B0293165-B33E-7B4D-A92F-4706B39C96A0}"/>
    <dgm:cxn modelId="{7291EBA1-BCA9-6B49-A09C-C628E5C17A7D}" type="presOf" srcId="{B0293165-B33E-7B4D-A92F-4706B39C96A0}" destId="{B4205E6E-6933-7E42-8EC9-16073A350128}" srcOrd="0" destOrd="0" presId="urn:microsoft.com/office/officeart/2005/8/layout/process2"/>
    <dgm:cxn modelId="{00EDEFA1-BE31-674E-8228-550579D49D60}" type="presOf" srcId="{EA6B87E8-B02E-2246-927F-30942FA2271E}" destId="{6F505C80-EAC5-5E49-9E2E-E6AB45D7DC5A}" srcOrd="0" destOrd="0" presId="urn:microsoft.com/office/officeart/2005/8/layout/process2"/>
    <dgm:cxn modelId="{B733A214-AEAA-6C4C-B453-7C24456CCA74}" type="presOf" srcId="{B0293165-B33E-7B4D-A92F-4706B39C96A0}" destId="{F6765318-ADC7-7C42-9FE6-515BDD6BFD65}" srcOrd="1" destOrd="0" presId="urn:microsoft.com/office/officeart/2005/8/layout/process2"/>
    <dgm:cxn modelId="{E243A886-E608-3041-ACDF-CCED15F74CEE}" type="presParOf" srcId="{6F505C80-EAC5-5E49-9E2E-E6AB45D7DC5A}" destId="{A3778476-EECE-0549-BE99-22FFC6A098F6}" srcOrd="0" destOrd="0" presId="urn:microsoft.com/office/officeart/2005/8/layout/process2"/>
    <dgm:cxn modelId="{5248CBA3-52D4-9F43-BC1A-6D0CFF3069CF}" type="presParOf" srcId="{6F505C80-EAC5-5E49-9E2E-E6AB45D7DC5A}" destId="{B4205E6E-6933-7E42-8EC9-16073A350128}" srcOrd="1" destOrd="0" presId="urn:microsoft.com/office/officeart/2005/8/layout/process2"/>
    <dgm:cxn modelId="{263D626F-3D3F-B34E-9574-6B2A37A744B4}" type="presParOf" srcId="{B4205E6E-6933-7E42-8EC9-16073A350128}" destId="{F6765318-ADC7-7C42-9FE6-515BDD6BFD65}" srcOrd="0" destOrd="0" presId="urn:microsoft.com/office/officeart/2005/8/layout/process2"/>
    <dgm:cxn modelId="{69C9869C-971F-AC4F-8C2B-5E0FB1E03770}" type="presParOf" srcId="{6F505C80-EAC5-5E49-9E2E-E6AB45D7DC5A}" destId="{6F3B6EF2-CCFC-8F40-A4D2-A9D397596ABF}" srcOrd="2" destOrd="0" presId="urn:microsoft.com/office/officeart/2005/8/layout/process2"/>
    <dgm:cxn modelId="{A1AE1043-0EC0-A94C-9E91-9F92A1C5157F}" type="presParOf" srcId="{6F505C80-EAC5-5E49-9E2E-E6AB45D7DC5A}" destId="{D51568A2-6824-3249-A088-D97A20D9A759}" srcOrd="3" destOrd="0" presId="urn:microsoft.com/office/officeart/2005/8/layout/process2"/>
    <dgm:cxn modelId="{42FF65B2-BDE5-054D-B541-CB6671A0ECD8}" type="presParOf" srcId="{D51568A2-6824-3249-A088-D97A20D9A759}" destId="{3E1E8DC5-49EF-3B42-A82F-C745C428102F}" srcOrd="0" destOrd="0" presId="urn:microsoft.com/office/officeart/2005/8/layout/process2"/>
    <dgm:cxn modelId="{B9349E4D-3FF8-F649-A18B-9F44557062E6}" type="presParOf" srcId="{6F505C80-EAC5-5E49-9E2E-E6AB45D7DC5A}" destId="{65B7451A-99DF-3248-95D2-B2BFD15CCF7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476-EECE-0549-BE99-22FFC6A098F6}">
      <dsp:nvSpPr>
        <dsp:cNvPr id="0" name=""/>
        <dsp:cNvSpPr/>
      </dsp:nvSpPr>
      <dsp:spPr>
        <a:xfrm>
          <a:off x="1010549" y="0"/>
          <a:ext cx="2152650" cy="1195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Reading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1045576" y="35027"/>
        <a:ext cx="2082596" cy="1125862"/>
      </dsp:txXfrm>
    </dsp:sp>
    <dsp:sp modelId="{B4205E6E-6933-7E42-8EC9-16073A350128}">
      <dsp:nvSpPr>
        <dsp:cNvPr id="0" name=""/>
        <dsp:cNvSpPr/>
      </dsp:nvSpPr>
      <dsp:spPr>
        <a:xfrm rot="10800000">
          <a:off x="1576966" y="1257812"/>
          <a:ext cx="536333" cy="409423"/>
        </a:xfrm>
        <a:prstGeom prst="downArrow">
          <a:avLst/>
        </a:prstGeom>
        <a:solidFill>
          <a:srgbClr val="AD262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</a:endParaRPr>
        </a:p>
      </dsp:txBody>
      <dsp:txXfrm rot="-5400000">
        <a:off x="1783719" y="1255771"/>
        <a:ext cx="245653" cy="413506"/>
      </dsp:txXfrm>
    </dsp:sp>
    <dsp:sp modelId="{6F3B6EF2-CCFC-8F40-A4D2-A9D397596ABF}">
      <dsp:nvSpPr>
        <dsp:cNvPr id="0" name=""/>
        <dsp:cNvSpPr/>
      </dsp:nvSpPr>
      <dsp:spPr>
        <a:xfrm>
          <a:off x="1027275" y="1760162"/>
          <a:ext cx="2152650" cy="1195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Homework Problems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1062302" y="1795189"/>
        <a:ext cx="2082596" cy="1125862"/>
      </dsp:txXfrm>
    </dsp:sp>
    <dsp:sp modelId="{D51568A2-6824-3249-A088-D97A20D9A759}">
      <dsp:nvSpPr>
        <dsp:cNvPr id="0" name=""/>
        <dsp:cNvSpPr/>
      </dsp:nvSpPr>
      <dsp:spPr>
        <a:xfrm rot="5357729">
          <a:off x="1877943" y="3002833"/>
          <a:ext cx="473789" cy="538162"/>
        </a:xfrm>
        <a:prstGeom prst="rightArrow">
          <a:avLst>
            <a:gd name="adj1" fmla="val 60000"/>
            <a:gd name="adj2" fmla="val 50000"/>
          </a:avLst>
        </a:prstGeom>
        <a:solidFill>
          <a:srgbClr val="AD262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chemeClr val="tx1"/>
            </a:solidFill>
          </a:endParaRPr>
        </a:p>
      </dsp:txBody>
      <dsp:txXfrm rot="-5400000">
        <a:off x="1952515" y="3035025"/>
        <a:ext cx="322898" cy="331652"/>
      </dsp:txXfrm>
    </dsp:sp>
    <dsp:sp modelId="{65B7451A-99DF-3248-95D2-B2BFD15CCF7E}">
      <dsp:nvSpPr>
        <dsp:cNvPr id="0" name=""/>
        <dsp:cNvSpPr/>
      </dsp:nvSpPr>
      <dsp:spPr>
        <a:xfrm>
          <a:off x="1049749" y="3587750"/>
          <a:ext cx="2152650" cy="1195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Class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1084776" y="3622777"/>
        <a:ext cx="2082596" cy="112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476-EECE-0549-BE99-22FFC6A098F6}">
      <dsp:nvSpPr>
        <dsp:cNvPr id="0" name=""/>
        <dsp:cNvSpPr/>
      </dsp:nvSpPr>
      <dsp:spPr>
        <a:xfrm>
          <a:off x="1010549" y="0"/>
          <a:ext cx="2152650" cy="1195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Reading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1045576" y="35027"/>
        <a:ext cx="2082596" cy="1125862"/>
      </dsp:txXfrm>
    </dsp:sp>
    <dsp:sp modelId="{B4205E6E-6933-7E42-8EC9-16073A350128}">
      <dsp:nvSpPr>
        <dsp:cNvPr id="0" name=""/>
        <dsp:cNvSpPr/>
      </dsp:nvSpPr>
      <dsp:spPr>
        <a:xfrm rot="10800000">
          <a:off x="1576966" y="1257812"/>
          <a:ext cx="536333" cy="409423"/>
        </a:xfrm>
        <a:prstGeom prst="downArrow">
          <a:avLst/>
        </a:prstGeom>
        <a:solidFill>
          <a:srgbClr val="AD262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</a:endParaRPr>
        </a:p>
      </dsp:txBody>
      <dsp:txXfrm rot="-5400000">
        <a:off x="1783719" y="1255771"/>
        <a:ext cx="245653" cy="413506"/>
      </dsp:txXfrm>
    </dsp:sp>
    <dsp:sp modelId="{6F3B6EF2-CCFC-8F40-A4D2-A9D397596ABF}">
      <dsp:nvSpPr>
        <dsp:cNvPr id="0" name=""/>
        <dsp:cNvSpPr/>
      </dsp:nvSpPr>
      <dsp:spPr>
        <a:xfrm>
          <a:off x="1027275" y="1760162"/>
          <a:ext cx="2152650" cy="1195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Homework Problems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1062302" y="1795189"/>
        <a:ext cx="2082596" cy="1125862"/>
      </dsp:txXfrm>
    </dsp:sp>
    <dsp:sp modelId="{D51568A2-6824-3249-A088-D97A20D9A759}">
      <dsp:nvSpPr>
        <dsp:cNvPr id="0" name=""/>
        <dsp:cNvSpPr/>
      </dsp:nvSpPr>
      <dsp:spPr>
        <a:xfrm rot="5357729">
          <a:off x="1877943" y="3002833"/>
          <a:ext cx="473789" cy="538162"/>
        </a:xfrm>
        <a:prstGeom prst="rightArrow">
          <a:avLst>
            <a:gd name="adj1" fmla="val 60000"/>
            <a:gd name="adj2" fmla="val 50000"/>
          </a:avLst>
        </a:prstGeom>
        <a:solidFill>
          <a:srgbClr val="AD262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solidFill>
              <a:schemeClr val="tx1"/>
            </a:solidFill>
          </a:endParaRPr>
        </a:p>
      </dsp:txBody>
      <dsp:txXfrm rot="-5400000">
        <a:off x="1952515" y="3035025"/>
        <a:ext cx="322898" cy="331652"/>
      </dsp:txXfrm>
    </dsp:sp>
    <dsp:sp modelId="{65B7451A-99DF-3248-95D2-B2BFD15CCF7E}">
      <dsp:nvSpPr>
        <dsp:cNvPr id="0" name=""/>
        <dsp:cNvSpPr/>
      </dsp:nvSpPr>
      <dsp:spPr>
        <a:xfrm>
          <a:off x="1049749" y="3587750"/>
          <a:ext cx="2152650" cy="1195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Class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1084776" y="3622777"/>
        <a:ext cx="2082596" cy="112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0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2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1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4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8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1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90D7-85A8-7B40-8F58-887C50A63A18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8E1D-D571-5343-83ED-F597DCD3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2.m4v"/><Relationship Id="rId2" Type="http://schemas.openxmlformats.org/officeDocument/2006/relationships/video" Target="../media/media2.m4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3.mov"/><Relationship Id="rId2" Type="http://schemas.openxmlformats.org/officeDocument/2006/relationships/video" Target="../media/media3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7907" y="3896457"/>
            <a:ext cx="8686359" cy="509598"/>
            <a:chOff x="235190" y="3841577"/>
            <a:chExt cx="8686359" cy="509598"/>
          </a:xfrm>
        </p:grpSpPr>
        <p:sp>
          <p:nvSpPr>
            <p:cNvPr id="4" name="Rectangle 3"/>
            <p:cNvSpPr/>
            <p:nvPr/>
          </p:nvSpPr>
          <p:spPr bwMode="auto">
            <a:xfrm>
              <a:off x="235190" y="3841577"/>
              <a:ext cx="8686359" cy="509597"/>
            </a:xfrm>
            <a:prstGeom prst="rect">
              <a:avLst/>
            </a:prstGeom>
            <a:gradFill flip="none" rotWithShape="1">
              <a:gsLst>
                <a:gs pos="0">
                  <a:srgbClr val="AD2620"/>
                </a:gs>
                <a:gs pos="82000">
                  <a:srgbClr val="FFFFFF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5" name="Picture 4" descr="wittlogo2007red.jpg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90" y="3841578"/>
              <a:ext cx="1681839" cy="509597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899" y="2065661"/>
            <a:ext cx="8246529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Flipping the organic chemistry classroom using the </a:t>
            </a:r>
            <a:r>
              <a:rPr lang="en-US" i="1" dirty="0" smtClean="0"/>
              <a:t>Explain Everything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034" y="5080289"/>
            <a:ext cx="6400800" cy="13268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Justin B. Houseknecht </a:t>
            </a:r>
          </a:p>
          <a:p>
            <a:r>
              <a:rPr lang="en-US" sz="2400" dirty="0" smtClean="0"/>
              <a:t>Wittenberg University</a:t>
            </a:r>
          </a:p>
          <a:p>
            <a:r>
              <a:rPr lang="en-US" sz="2400" dirty="0" smtClean="0"/>
              <a:t>Springfield, Ohio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4878" y="0"/>
            <a:ext cx="9023465" cy="6789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527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Explain Everything</a:t>
            </a:r>
            <a:r>
              <a:rPr lang="en-US" dirty="0" smtClean="0"/>
              <a:t> Advantages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solving / viewing </a:t>
            </a:r>
            <a:r>
              <a:rPr lang="en-US" dirty="0" smtClean="0"/>
              <a:t>solutions</a:t>
            </a:r>
          </a:p>
          <a:p>
            <a:endParaRPr lang="en-US" dirty="0"/>
          </a:p>
          <a:p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Value classmates</a:t>
            </a:r>
          </a:p>
          <a:p>
            <a:endParaRPr lang="en-US" dirty="0" smtClean="0"/>
          </a:p>
          <a:p>
            <a:r>
              <a:rPr lang="en-US" dirty="0" smtClean="0"/>
              <a:t>Written and oral communication skills</a:t>
            </a:r>
          </a:p>
          <a:p>
            <a:pPr lvl="1"/>
            <a:r>
              <a:rPr lang="en-US" dirty="0" smtClean="0"/>
              <a:t>Drawing practice</a:t>
            </a:r>
          </a:p>
          <a:p>
            <a:pPr lvl="1"/>
            <a:r>
              <a:rPr lang="en-US" dirty="0" smtClean="0"/>
              <a:t>Writing to learn</a:t>
            </a:r>
          </a:p>
        </p:txBody>
      </p:sp>
    </p:spTree>
    <p:extLst>
      <p:ext uri="{BB962C8B-B14F-4D97-AF65-F5344CB8AC3E}">
        <p14:creationId xmlns:p14="http://schemas.microsoft.com/office/powerpoint/2010/main" val="333439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51" y="1835374"/>
            <a:ext cx="8575353" cy="8848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Students did better in 2013 (flipped classroom), particularly weaker students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11123790"/>
              </p:ext>
            </p:extLst>
          </p:nvPr>
        </p:nvGraphicFramePr>
        <p:xfrm>
          <a:off x="111446" y="3290149"/>
          <a:ext cx="4110990" cy="2817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51459071"/>
              </p:ext>
            </p:extLst>
          </p:nvPr>
        </p:nvGraphicFramePr>
        <p:xfrm>
          <a:off x="4042618" y="3169186"/>
          <a:ext cx="4869586" cy="331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22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2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mini-lectures universally loved</a:t>
            </a:r>
          </a:p>
          <a:p>
            <a:r>
              <a:rPr lang="en-US" dirty="0" smtClean="0"/>
              <a:t>Organization of time and material was a major challenge</a:t>
            </a:r>
          </a:p>
          <a:p>
            <a:r>
              <a:rPr lang="en-US" dirty="0" smtClean="0"/>
              <a:t>Vast majority saw benefit of flipped pedagogy, but few who didn’t were adamant</a:t>
            </a:r>
          </a:p>
          <a:p>
            <a:r>
              <a:rPr lang="en-US" dirty="0" smtClean="0"/>
              <a:t>Solutions database was under-utilized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3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3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Wittenberg students and colleagues</a:t>
            </a:r>
          </a:p>
          <a:p>
            <a:r>
              <a:rPr lang="en-US" dirty="0" err="1" smtClean="0"/>
              <a:t>cCWCS</a:t>
            </a:r>
            <a:r>
              <a:rPr lang="en-US" dirty="0" smtClean="0"/>
              <a:t> and </a:t>
            </a:r>
            <a:r>
              <a:rPr lang="en-US" dirty="0" err="1" smtClean="0"/>
              <a:t>OrganiCERs</a:t>
            </a:r>
            <a:endParaRPr lang="en-US" dirty="0" smtClean="0"/>
          </a:p>
          <a:p>
            <a:r>
              <a:rPr lang="en-US" dirty="0" smtClean="0"/>
              <a:t>Wittenberg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1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79"/>
            <a:ext cx="8229600" cy="917275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0895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Previous 7 years</a:t>
            </a:r>
          </a:p>
          <a:p>
            <a:pPr lvl="1"/>
            <a:r>
              <a:rPr lang="en-US" sz="2400" dirty="0" smtClean="0"/>
              <a:t>15-20 students per section x 2 sections</a:t>
            </a:r>
          </a:p>
          <a:p>
            <a:pPr lvl="1"/>
            <a:r>
              <a:rPr lang="en-US" sz="2400" dirty="0"/>
              <a:t>80% Biology majors, mostly pre-</a:t>
            </a:r>
            <a:r>
              <a:rPr lang="en-US" sz="2400" dirty="0" smtClean="0"/>
              <a:t>med</a:t>
            </a:r>
          </a:p>
          <a:p>
            <a:pPr lvl="1"/>
            <a:r>
              <a:rPr lang="en-US" sz="2400" dirty="0" smtClean="0"/>
              <a:t>Tuesday / Thursday 90 min + lab</a:t>
            </a:r>
            <a:endParaRPr lang="en-US" sz="2400" dirty="0"/>
          </a:p>
          <a:p>
            <a:pPr lvl="1"/>
            <a:r>
              <a:rPr lang="en-US" sz="2400" dirty="0" smtClean="0"/>
              <a:t>Highly interactive lecture</a:t>
            </a:r>
          </a:p>
          <a:p>
            <a:pPr lvl="1"/>
            <a:r>
              <a:rPr lang="en-US" sz="2400" dirty="0" smtClean="0"/>
              <a:t>26% DFW rate</a:t>
            </a:r>
          </a:p>
          <a:p>
            <a:r>
              <a:rPr lang="en-US" sz="2800" dirty="0" smtClean="0"/>
              <a:t>2013 changes</a:t>
            </a:r>
          </a:p>
          <a:p>
            <a:pPr lvl="1"/>
            <a:r>
              <a:rPr lang="en-US" sz="2400" dirty="0" smtClean="0"/>
              <a:t>Just-in Time Teaching (</a:t>
            </a:r>
            <a:r>
              <a:rPr lang="en-US" sz="2400" dirty="0" err="1" smtClean="0"/>
              <a:t>JiTT</a:t>
            </a:r>
            <a:r>
              <a:rPr lang="en-US" sz="2400" dirty="0" smtClean="0"/>
              <a:t>) and </a:t>
            </a:r>
            <a:r>
              <a:rPr lang="en-US" sz="2400" i="1" dirty="0" smtClean="0"/>
              <a:t>Explain Everything </a:t>
            </a:r>
            <a:r>
              <a:rPr lang="en-US" sz="2400" dirty="0" smtClean="0"/>
              <a:t>used to flip class</a:t>
            </a:r>
          </a:p>
          <a:p>
            <a:pPr lvl="1"/>
            <a:r>
              <a:rPr lang="en-US" sz="2400" dirty="0"/>
              <a:t>51 students in two class sections and 3 labs</a:t>
            </a:r>
          </a:p>
          <a:p>
            <a:pPr lvl="1"/>
            <a:r>
              <a:rPr lang="en-US" sz="2400" dirty="0" smtClean="0"/>
              <a:t>6% DFW rate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659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08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Explain Everything</a:t>
            </a:r>
            <a:endParaRPr lang="en-US" i="1" dirty="0"/>
          </a:p>
        </p:txBody>
      </p:sp>
      <p:pic>
        <p:nvPicPr>
          <p:cNvPr id="3" name="Video Aug 02, 6 38 16 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897" y="1357587"/>
            <a:ext cx="7193746" cy="53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4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479"/>
            <a:ext cx="8229600" cy="878075"/>
          </a:xfrm>
        </p:spPr>
        <p:txBody>
          <a:bodyPr/>
          <a:lstStyle/>
          <a:p>
            <a:r>
              <a:rPr lang="en-US" dirty="0" smtClean="0"/>
              <a:t>Just-in Time Teaching</a:t>
            </a:r>
            <a:endParaRPr lang="en-US" i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41984" y="1483216"/>
            <a:ext cx="3573818" cy="508201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Reading guides</a:t>
            </a:r>
          </a:p>
          <a:p>
            <a:r>
              <a:rPr lang="en-US" dirty="0" smtClean="0"/>
              <a:t>5-15 min lectures</a:t>
            </a:r>
          </a:p>
          <a:p>
            <a:endParaRPr lang="en-US" dirty="0"/>
          </a:p>
          <a:p>
            <a:r>
              <a:rPr lang="en-US" dirty="0" smtClean="0"/>
              <a:t>Online homework</a:t>
            </a:r>
          </a:p>
          <a:p>
            <a:r>
              <a:rPr lang="en-US" dirty="0" smtClean="0"/>
              <a:t>Muddiest point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Mini-lectures</a:t>
            </a:r>
          </a:p>
          <a:p>
            <a:r>
              <a:rPr lang="en-US" dirty="0" smtClean="0"/>
              <a:t>Group work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5344814"/>
              </p:ext>
            </p:extLst>
          </p:nvPr>
        </p:nvGraphicFramePr>
        <p:xfrm>
          <a:off x="121285" y="1624337"/>
          <a:ext cx="4252149" cy="478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0848" y="2882149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D2620"/>
                </a:solidFill>
              </a:rPr>
              <a:t>enables</a:t>
            </a:r>
            <a:endParaRPr lang="en-US" dirty="0">
              <a:solidFill>
                <a:srgbClr val="AD262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290" y="4678966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D2620"/>
                </a:solidFill>
              </a:rPr>
              <a:t>informs</a:t>
            </a:r>
            <a:endParaRPr lang="en-US" dirty="0">
              <a:solidFill>
                <a:srgbClr val="AD262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690" y="2882149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D2620"/>
                </a:solidFill>
              </a:rPr>
              <a:t>informs</a:t>
            </a:r>
            <a:endParaRPr lang="en-US" dirty="0">
              <a:solidFill>
                <a:srgbClr val="AD262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10800000">
            <a:off x="2234511" y="2911379"/>
            <a:ext cx="536333" cy="399171"/>
            <a:chOff x="1576966" y="1193442"/>
            <a:chExt cx="536333" cy="538162"/>
          </a:xfrm>
        </p:grpSpPr>
        <p:sp>
          <p:nvSpPr>
            <p:cNvPr id="13" name="Down Arrow 12"/>
            <p:cNvSpPr/>
            <p:nvPr/>
          </p:nvSpPr>
          <p:spPr>
            <a:xfrm rot="10800000">
              <a:off x="1576966" y="1193442"/>
              <a:ext cx="536333" cy="538162"/>
            </a:xfrm>
            <a:prstGeom prst="downArrow">
              <a:avLst/>
            </a:prstGeom>
            <a:solidFill>
              <a:srgbClr val="AD2620"/>
            </a:solidFill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Down Arrow 4"/>
            <p:cNvSpPr/>
            <p:nvPr/>
          </p:nvSpPr>
          <p:spPr>
            <a:xfrm rot="5400000">
              <a:off x="1764133" y="1274807"/>
              <a:ext cx="322898" cy="375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71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95" y="228600"/>
            <a:ext cx="8833534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Tuesday March 18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Pre-Class Reading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395513"/>
            <a:ext cx="6252789" cy="54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3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1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 to Carbonyls Mini-Lecture</a:t>
            </a:r>
            <a:endParaRPr lang="en-US" sz="3600" dirty="0"/>
          </a:p>
        </p:txBody>
      </p:sp>
      <p:pic>
        <p:nvPicPr>
          <p:cNvPr id="4" name="JiTT_Denver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606" y="1629512"/>
            <a:ext cx="6463316" cy="48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479"/>
            <a:ext cx="8229600" cy="878075"/>
          </a:xfrm>
        </p:spPr>
        <p:txBody>
          <a:bodyPr/>
          <a:lstStyle/>
          <a:p>
            <a:r>
              <a:rPr lang="en-US" dirty="0" smtClean="0"/>
              <a:t>Just-in Time Teaching</a:t>
            </a:r>
            <a:endParaRPr lang="en-US" i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41984" y="1483216"/>
            <a:ext cx="3573818" cy="508201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Reading guides</a:t>
            </a:r>
          </a:p>
          <a:p>
            <a:r>
              <a:rPr lang="en-US" dirty="0" smtClean="0"/>
              <a:t>5-15 min lectures</a:t>
            </a:r>
          </a:p>
          <a:p>
            <a:endParaRPr lang="en-US" dirty="0"/>
          </a:p>
          <a:p>
            <a:r>
              <a:rPr lang="en-US" dirty="0" smtClean="0"/>
              <a:t>Online homework</a:t>
            </a:r>
          </a:p>
          <a:p>
            <a:r>
              <a:rPr lang="en-US" dirty="0" smtClean="0"/>
              <a:t>Muddiest point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Mini-lectures</a:t>
            </a:r>
          </a:p>
          <a:p>
            <a:r>
              <a:rPr lang="en-US" dirty="0" smtClean="0"/>
              <a:t>Group work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5804703"/>
              </p:ext>
            </p:extLst>
          </p:nvPr>
        </p:nvGraphicFramePr>
        <p:xfrm>
          <a:off x="121285" y="1624337"/>
          <a:ext cx="4252149" cy="478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0848" y="2882149"/>
            <a:ext cx="9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D2620"/>
                </a:solidFill>
              </a:rPr>
              <a:t>enables</a:t>
            </a:r>
            <a:endParaRPr lang="en-US" dirty="0">
              <a:solidFill>
                <a:srgbClr val="AD262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290" y="4678966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D2620"/>
                </a:solidFill>
              </a:rPr>
              <a:t>informs</a:t>
            </a:r>
            <a:endParaRPr lang="en-US" dirty="0">
              <a:solidFill>
                <a:srgbClr val="AD262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690" y="2882149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D2620"/>
                </a:solidFill>
              </a:rPr>
              <a:t>informs</a:t>
            </a:r>
            <a:endParaRPr lang="en-US" dirty="0">
              <a:solidFill>
                <a:srgbClr val="AD262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10800000">
            <a:off x="2234511" y="2911379"/>
            <a:ext cx="536333" cy="399171"/>
            <a:chOff x="1576966" y="1193442"/>
            <a:chExt cx="536333" cy="538162"/>
          </a:xfrm>
        </p:grpSpPr>
        <p:sp>
          <p:nvSpPr>
            <p:cNvPr id="13" name="Down Arrow 12"/>
            <p:cNvSpPr/>
            <p:nvPr/>
          </p:nvSpPr>
          <p:spPr>
            <a:xfrm rot="10800000">
              <a:off x="1576966" y="1193442"/>
              <a:ext cx="536333" cy="538162"/>
            </a:xfrm>
            <a:prstGeom prst="downArrow">
              <a:avLst/>
            </a:prstGeom>
            <a:solidFill>
              <a:srgbClr val="AD2620"/>
            </a:solidFill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Down Arrow 4"/>
            <p:cNvSpPr/>
            <p:nvPr/>
          </p:nvSpPr>
          <p:spPr>
            <a:xfrm rot="5400000">
              <a:off x="1764133" y="1274807"/>
              <a:ext cx="322898" cy="375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69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475"/>
          </a:xfrm>
        </p:spPr>
        <p:txBody>
          <a:bodyPr/>
          <a:lstStyle/>
          <a:p>
            <a:r>
              <a:rPr lang="en-US" dirty="0" smtClean="0"/>
              <a:t>Reduction of Carbonyls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Mini-lecture - </a:t>
            </a:r>
            <a:r>
              <a:rPr lang="en-US" sz="2800" dirty="0"/>
              <a:t>[19.7] </a:t>
            </a:r>
            <a:r>
              <a:rPr lang="en-US" sz="2800" i="1" dirty="0"/>
              <a:t>Can you also explain this a little more thoroughly, and how we get ":H-"? I understand that it's using hydrogen as the nucleophile rather than as an electrophile...but what exactly is ":H-"?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Group work – Synthesize the following from a carbonyl compound: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44" y="5168773"/>
            <a:ext cx="5788016" cy="15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116"/>
          </a:xfrm>
        </p:spPr>
        <p:txBody>
          <a:bodyPr/>
          <a:lstStyle/>
          <a:p>
            <a:r>
              <a:rPr lang="en-US" dirty="0" smtClean="0"/>
              <a:t>Synthesis Solution</a:t>
            </a:r>
            <a:endParaRPr lang="en-US" dirty="0"/>
          </a:p>
        </p:txBody>
      </p:sp>
      <p:pic>
        <p:nvPicPr>
          <p:cNvPr id="5" name="ROHsy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6659" y="180604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314</Words>
  <Application>Microsoft Macintosh PowerPoint</Application>
  <PresentationFormat>On-screen Show (4:3)</PresentationFormat>
  <Paragraphs>78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Flipping the organic chemistry classroom using the Explain Everything app</vt:lpstr>
      <vt:lpstr>Background</vt:lpstr>
      <vt:lpstr>Explain Everything</vt:lpstr>
      <vt:lpstr>Just-in Time Teaching</vt:lpstr>
      <vt:lpstr>Tuesday March 18th Pre-Class Reading</vt:lpstr>
      <vt:lpstr>Introduction to Carbonyls Mini-Lecture</vt:lpstr>
      <vt:lpstr>Just-in Time Teaching</vt:lpstr>
      <vt:lpstr>Reduction of Carbonyls</vt:lpstr>
      <vt:lpstr>Synthesis Solution</vt:lpstr>
      <vt:lpstr>Explain Everything Advantages</vt:lpstr>
      <vt:lpstr>Observations</vt:lpstr>
      <vt:lpstr>Observations</vt:lpstr>
      <vt:lpstr>Acknowledgements</vt:lpstr>
    </vt:vector>
  </TitlesOfParts>
  <Company>Wittenberg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Houseknecht</dc:creator>
  <cp:lastModifiedBy>Justin Houseknecht</cp:lastModifiedBy>
  <cp:revision>64</cp:revision>
  <dcterms:created xsi:type="dcterms:W3CDTF">2014-05-21T00:48:30Z</dcterms:created>
  <dcterms:modified xsi:type="dcterms:W3CDTF">2014-08-03T08:11:10Z</dcterms:modified>
</cp:coreProperties>
</file>