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7.xml" ContentType="application/vnd.openxmlformats-officedocument.presentationml.notesSlide+xml"/>
  <Override PartName="/ppt/tags/tag17.xml" ContentType="application/vnd.openxmlformats-officedocument.presentationml.tags+xml"/>
  <Override PartName="/ppt/notesSlides/notesSlide8.xml" ContentType="application/vnd.openxmlformats-officedocument.presentationml.notesSlide+xml"/>
  <Override PartName="/ppt/tags/tag18.xml" ContentType="application/vnd.openxmlformats-officedocument.presentationml.tags+xml"/>
  <Override PartName="/ppt/notesSlides/notesSlide9.xml" ContentType="application/vnd.openxmlformats-officedocument.presentationml.notesSlide+xml"/>
  <Override PartName="/ppt/tags/tag19.xml" ContentType="application/vnd.openxmlformats-officedocument.presentationml.tags+xml"/>
  <Override PartName="/ppt/notesSlides/notesSlide10.xml" ContentType="application/vnd.openxmlformats-officedocument.presentationml.notesSlide+xml"/>
  <Override PartName="/ppt/tags/tag20.xml" ContentType="application/vnd.openxmlformats-officedocument.presentationml.tags+xml"/>
  <Override PartName="/ppt/notesSlides/notesSlide11.xml" ContentType="application/vnd.openxmlformats-officedocument.presentationml.notesSlide+xml"/>
  <Override PartName="/ppt/tags/tag21.xml" ContentType="application/vnd.openxmlformats-officedocument.presentationml.tags+xml"/>
  <Override PartName="/ppt/notesSlides/notesSlide12.xml" ContentType="application/vnd.openxmlformats-officedocument.presentationml.notesSlide+xml"/>
  <Override PartName="/ppt/tags/tag22.xml" ContentType="application/vnd.openxmlformats-officedocument.presentationml.tags+xml"/>
  <Override PartName="/ppt/notesSlides/notesSlide13.xml" ContentType="application/vnd.openxmlformats-officedocument.presentationml.notesSlide+xml"/>
  <Override PartName="/ppt/tags/tag23.xml" ContentType="application/vnd.openxmlformats-officedocument.presentationml.tags+xml"/>
  <Override PartName="/ppt/notesSlides/notesSlide14.xml" ContentType="application/vnd.openxmlformats-officedocument.presentationml.notesSlide+xml"/>
  <Override PartName="/ppt/tags/tag24.xml" ContentType="application/vnd.openxmlformats-officedocument.presentationml.tags+xml"/>
  <Override PartName="/ppt/notesSlides/notesSlide15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9" r:id="rId2"/>
    <p:sldId id="275" r:id="rId3"/>
    <p:sldId id="276" r:id="rId4"/>
    <p:sldId id="304" r:id="rId5"/>
    <p:sldId id="277" r:id="rId6"/>
    <p:sldId id="299" r:id="rId7"/>
    <p:sldId id="300" r:id="rId8"/>
    <p:sldId id="301" r:id="rId9"/>
    <p:sldId id="278" r:id="rId10"/>
    <p:sldId id="305" r:id="rId11"/>
    <p:sldId id="280" r:id="rId12"/>
    <p:sldId id="281" r:id="rId13"/>
    <p:sldId id="282" r:id="rId14"/>
    <p:sldId id="283" r:id="rId15"/>
    <p:sldId id="303" r:id="rId16"/>
    <p:sldId id="284" r:id="rId17"/>
    <p:sldId id="285" r:id="rId18"/>
    <p:sldId id="286" r:id="rId19"/>
    <p:sldId id="287" r:id="rId20"/>
    <p:sldId id="291" r:id="rId21"/>
    <p:sldId id="292" r:id="rId22"/>
    <p:sldId id="293" r:id="rId23"/>
    <p:sldId id="297" r:id="rId24"/>
    <p:sldId id="296" r:id="rId25"/>
    <p:sldId id="294" r:id="rId26"/>
    <p:sldId id="274" r:id="rId27"/>
  </p:sldIdLst>
  <p:sldSz cx="9144000" cy="6858000" type="screen4x3"/>
  <p:notesSz cx="6858000" cy="9077325"/>
  <p:custDataLst>
    <p:tags r:id="rId3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61" autoAdjust="0"/>
    <p:restoredTop sz="94660"/>
  </p:normalViewPr>
  <p:slideViewPr>
    <p:cSldViewPr>
      <p:cViewPr>
        <p:scale>
          <a:sx n="114" d="100"/>
          <a:sy n="114" d="100"/>
        </p:scale>
        <p:origin x="-384" y="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50" tIns="45525" rIns="91050" bIns="45525" numCol="1" anchor="t" anchorCtr="0" compatLnSpc="1">
            <a:prstTxWarp prst="textNoShape">
              <a:avLst/>
            </a:prstTxWarp>
          </a:bodyPr>
          <a:lstStyle>
            <a:lvl1pPr defTabSz="909638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50" tIns="45525" rIns="91050" bIns="45525" numCol="1" anchor="t" anchorCtr="0" compatLnSpc="1">
            <a:prstTxWarp prst="textNoShape">
              <a:avLst/>
            </a:prstTxWarp>
          </a:bodyPr>
          <a:lstStyle>
            <a:lvl1pPr algn="r" defTabSz="909638" eaLnBrk="0" hangingPunct="0">
              <a:defRPr sz="1200"/>
            </a:lvl1pPr>
          </a:lstStyle>
          <a:p>
            <a:fld id="{F46BD4F8-340C-4439-B3AE-0314F5421DAF}" type="datetimeFigureOut">
              <a:rPr lang="en-US"/>
              <a:pPr/>
              <a:t>6/11/2013</a:t>
            </a:fld>
            <a:endParaRPr lang="en-US"/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1713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50" tIns="45525" rIns="91050" bIns="45525" numCol="1" anchor="b" anchorCtr="0" compatLnSpc="1">
            <a:prstTxWarp prst="textNoShape">
              <a:avLst/>
            </a:prstTxWarp>
          </a:bodyPr>
          <a:lstStyle>
            <a:lvl1pPr defTabSz="909638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21713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50" tIns="45525" rIns="91050" bIns="45525" numCol="1" anchor="b" anchorCtr="0" compatLnSpc="1">
            <a:prstTxWarp prst="textNoShape">
              <a:avLst/>
            </a:prstTxWarp>
          </a:bodyPr>
          <a:lstStyle>
            <a:lvl1pPr algn="r" defTabSz="909638" eaLnBrk="0" hangingPunct="0">
              <a:defRPr sz="1200"/>
            </a:lvl1pPr>
          </a:lstStyle>
          <a:p>
            <a:fld id="{2EEE5009-2ED6-4BCC-9402-44AA4788B7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09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50" tIns="45525" rIns="91050" bIns="45525" numCol="1" anchor="t" anchorCtr="0" compatLnSpc="1">
            <a:prstTxWarp prst="textNoShape">
              <a:avLst/>
            </a:prstTxWarp>
          </a:bodyPr>
          <a:lstStyle>
            <a:lvl1pPr defTabSz="909638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66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50" tIns="45525" rIns="91050" bIns="45525" numCol="1" anchor="t" anchorCtr="0" compatLnSpc="1">
            <a:prstTxWarp prst="textNoShape">
              <a:avLst/>
            </a:prstTxWarp>
          </a:bodyPr>
          <a:lstStyle>
            <a:lvl1pPr algn="r" defTabSz="909638" eaLnBrk="0" hangingPunct="0">
              <a:defRPr sz="1200"/>
            </a:lvl1pPr>
          </a:lstStyle>
          <a:p>
            <a:fld id="{51A2B783-095D-4FC9-A80B-DFFC7A6825C9}" type="datetimeFigureOut">
              <a:rPr lang="en-US"/>
              <a:pPr/>
              <a:t>6/11/2013</a:t>
            </a:fld>
            <a:endParaRPr lang="en-US"/>
          </a:p>
        </p:txBody>
      </p:sp>
      <p:sp>
        <p:nvSpPr>
          <p:cNvPr id="2662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0463" y="681038"/>
            <a:ext cx="4538662" cy="3403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11650"/>
            <a:ext cx="5486400" cy="408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50" tIns="45525" rIns="91050" bIns="455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1713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50" tIns="45525" rIns="91050" bIns="45525" numCol="1" anchor="b" anchorCtr="0" compatLnSpc="1">
            <a:prstTxWarp prst="textNoShape">
              <a:avLst/>
            </a:prstTxWarp>
          </a:bodyPr>
          <a:lstStyle>
            <a:lvl1pPr defTabSz="909638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66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21713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50" tIns="45525" rIns="91050" bIns="45525" numCol="1" anchor="b" anchorCtr="0" compatLnSpc="1">
            <a:prstTxWarp prst="textNoShape">
              <a:avLst/>
            </a:prstTxWarp>
          </a:bodyPr>
          <a:lstStyle>
            <a:lvl1pPr algn="r" defTabSz="909638" eaLnBrk="0" hangingPunct="0">
              <a:defRPr sz="1200"/>
            </a:lvl1pPr>
          </a:lstStyle>
          <a:p>
            <a:fld id="{1D967A0C-475A-4551-BF6D-6A872EC9D0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670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6785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Anatomy of My Proposed Flipped Class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Made a proposal to CELT, funded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Although it sounds drastic, many components already in place and tested on a smaller scale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Record lectures of &lt; 20 min. (get down to less than 10)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Base lecture length on concept and not 1 h time slot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Chunking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Students must watch before day of class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Students must do online assignment using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Respondus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 to show that they have seen lectures and/or read text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3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Simple questions, just want to see if they watched and 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3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Not called a quiz, can explain if you wish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3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Because of class size and number of classes, need to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robo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 grade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Day of class, ask questions of increasing complexity about topics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Use clickers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Some multiple choice, some student generated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At end of week, use muddiest point CAT</a:t>
            </a:r>
            <a:endParaRPr lang="en-US" sz="1100" kern="1200" dirty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63305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Anatomy of My Proposed Flipped Class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Made a proposal to CELT, funded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Although it sounds drastic, many components already in place and tested on a smaller scale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Record lectures of &lt; 20 min. (get down to less than 10)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Base lecture length on concept and not 1 h time slot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Chunking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Students must watch before day of class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Students must do online assignment using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Respondus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 to show that they have seen lectures and/or read text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3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Simple questions, just want to see if they watched and 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3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Not called a quiz, can explain if you wish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3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Because of class size and number of classes, need to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robo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 grade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Day of class, ask questions of increasing complexity about topics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Use clickers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Some multiple choice, some student generated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At end of week, use muddiest point CAT</a:t>
            </a:r>
            <a:endParaRPr lang="en-US" sz="1100" kern="1200" dirty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63305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9707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5257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6593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949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A proper workshop for flipping the classroom would have started with a flipped workshop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Used technique for learning about flipped classroom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Would have given you an assignment for flipping the workshop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However, we thought it better to accomplish 2 tasks by demonstrating the flipped classroom by applying it to learning about and adding/improving the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organicERs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 website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You’re all busy, and did not want to add more work to your schedule, so you were given one pre-workshop assignment flipping and that was to check out the website and be prepared to answer some questions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Have more experience with CAT’s and clickers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Less with flipping the class and lecture capture, however Jennifer asked me to talk about my experience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Not a tech guy</a:t>
            </a:r>
            <a:endParaRPr lang="en-US" sz="1100" kern="120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10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Outline of Talk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Straw Man: Traditional Lecture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Learning Outcomes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What different techniques address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The Flip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My “Small” flip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My upcoming “Big Flip”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Evolve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Lecture Capture Technology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Initial use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Capabilities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Course Flip Use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Vendors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Workshop Flip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err="1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organicERs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 website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small group discussion of each question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report out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Last Comments and Acknowledgments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843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Outline of Talk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Straw Man: Traditional Lecture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Learning Outcomes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What different techniques address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The Flip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My “Small” flip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My upcoming “Big Flip”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Evolve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Lecture Capture Technology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Initial use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Capabilities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Course Flip Use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Vendors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Workshop Flip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err="1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organicERs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 website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small group discussion of each question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report out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Last Comments and Acknowledgments</a:t>
            </a:r>
            <a:endParaRPr lang="en-US" sz="1100" kern="120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961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6955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Traditional Lecture Course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Straw man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Students read text before (maybe)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Lecture given in traditional manner for knowledge transfer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Of course many may use previously mentioned techniques, but &gt; 60% of class may be traditional lecture no matter what bells and whistles used in ppt.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Note that peer to peer problem solving and other techniques come at expense of lecture and visa versa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After class, students work on assignments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May work together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May ask instructor questions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+mn-cs"/>
              </a:rPr>
              <a:t>Depending on size of class problems in understanding not recognized until homework turned in or quiz/exam </a:t>
            </a:r>
            <a:endParaRPr lang="en-US" sz="1100" kern="1200" dirty="0" smtClean="0">
              <a:solidFill>
                <a:schemeClr val="tx1"/>
              </a:solidFill>
              <a:effectLst/>
              <a:latin typeface="Calibri" pitchFamily="34" charset="0"/>
              <a:ea typeface="+mn-ea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1100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8806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8955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749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380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B98C51C-47A4-46FB-B708-0CA0DBC96642}" type="datetimeFigureOut">
              <a:rPr lang="en-US"/>
              <a:pPr>
                <a:defRPr/>
              </a:pPr>
              <a:t>6/11/2013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D4CD8A5-AE24-4FB0-AE7C-D737B8151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70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44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template-option-3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7" Type="http://schemas.openxmlformats.org/officeDocument/2006/relationships/image" Target="../media/image3.emf"/><Relationship Id="rId2" Type="http://schemas.openxmlformats.org/officeDocument/2006/relationships/tags" Target="../tags/tag1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3.xml"/><Relationship Id="rId4" Type="http://schemas.openxmlformats.org/officeDocument/2006/relationships/tags" Target="../tags/tag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image" Target="../media/image2.emf"/><Relationship Id="rId2" Type="http://schemas.openxmlformats.org/officeDocument/2006/relationships/tags" Target="../tags/tag5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3.xml"/><Relationship Id="rId4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Flipping the Classroom</a:t>
            </a:r>
            <a:br>
              <a:rPr lang="en-US" dirty="0"/>
            </a:br>
            <a:r>
              <a:rPr lang="en-US" dirty="0"/>
              <a:t>and Lecture Capture</a:t>
            </a:r>
            <a:br>
              <a:rPr lang="en-US" dirty="0"/>
            </a:b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981200"/>
            <a:ext cx="8229600" cy="391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0" algn="ctr">
              <a:buNone/>
            </a:pPr>
            <a:r>
              <a:rPr lang="en-US" sz="3600" dirty="0" smtClean="0"/>
              <a:t>Active </a:t>
            </a:r>
            <a:r>
              <a:rPr lang="en-US" sz="3600" dirty="0"/>
              <a:t>Learning in Organic Chemistry</a:t>
            </a:r>
          </a:p>
          <a:p>
            <a:pPr marL="0" indent="0" algn="ctr">
              <a:buNone/>
            </a:pPr>
            <a:r>
              <a:rPr lang="en-US" sz="3600" dirty="0" err="1"/>
              <a:t>cCWCS</a:t>
            </a:r>
            <a:r>
              <a:rPr lang="en-US" sz="3600" dirty="0"/>
              <a:t> Workshop</a:t>
            </a:r>
          </a:p>
          <a:p>
            <a:pPr marL="0" indent="0" algn="ctr">
              <a:buNone/>
            </a:pPr>
            <a:r>
              <a:rPr lang="en-US" sz="3600" dirty="0"/>
              <a:t>Charlotte, NC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dirty="0"/>
              <a:t>Vincent </a:t>
            </a:r>
            <a:r>
              <a:rPr lang="en-US" sz="3600" dirty="0" smtClean="0"/>
              <a:t>Maloney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sz="2400" dirty="0" smtClean="0"/>
              <a:t>Bloom’s Taxonomy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800" dirty="0"/>
              <a:t>Knowledge</a:t>
            </a:r>
            <a:br>
              <a:rPr lang="en-US" sz="1800" dirty="0"/>
            </a:br>
            <a:r>
              <a:rPr lang="en-US" sz="1800" dirty="0"/>
              <a:t>Comprehension</a:t>
            </a:r>
            <a:br>
              <a:rPr lang="en-US" sz="1800" dirty="0"/>
            </a:br>
            <a:r>
              <a:rPr lang="en-US" sz="1800" dirty="0"/>
              <a:t>Application</a:t>
            </a:r>
            <a:br>
              <a:rPr lang="en-US" sz="1800" dirty="0"/>
            </a:br>
            <a:r>
              <a:rPr lang="en-US" sz="1800" dirty="0"/>
              <a:t>Analysis</a:t>
            </a:r>
            <a:br>
              <a:rPr lang="en-US" sz="1800" dirty="0"/>
            </a:br>
            <a:r>
              <a:rPr lang="en-US" sz="1800" dirty="0"/>
              <a:t>Synthesis</a:t>
            </a:r>
            <a:br>
              <a:rPr lang="en-US" sz="1800" dirty="0"/>
            </a:br>
            <a:r>
              <a:rPr lang="en-US" sz="1800" dirty="0" smtClean="0"/>
              <a:t>Evaluation</a:t>
            </a:r>
            <a:br>
              <a:rPr lang="en-US" sz="1800" dirty="0" smtClean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2400" dirty="0"/>
              <a:t>How many of these outcomes do you think traditional lecture addresses?</a:t>
            </a:r>
            <a:br>
              <a:rPr lang="en-US" sz="2400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TPChart"/>
          <p:cNvGraphicFramePr>
            <a:graphicFrameLocks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063753462"/>
              </p:ext>
            </p:extLst>
          </p:nvPr>
        </p:nvGraphicFramePr>
        <p:xfrm>
          <a:off x="25400" y="3683000"/>
          <a:ext cx="9144000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Chart" r:id="rId6" imgW="9144077" imgH="1905103" progId="MSGraph.Chart.8">
                  <p:embed followColorScheme="full"/>
                </p:oleObj>
              </mc:Choice>
              <mc:Fallback>
                <p:oleObj name="Chart" r:id="rId6" imgW="9144077" imgH="1905103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400" y="3683000"/>
                        <a:ext cx="9144000" cy="1908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1295400" y="3810000"/>
            <a:ext cx="4267200" cy="1706563"/>
          </a:xfrm>
        </p:spPr>
        <p:txBody>
          <a:bodyPr tIns="45720" bIns="45720">
            <a:noAutofit/>
          </a:bodyPr>
          <a:lstStyle/>
          <a:p>
            <a:pPr marL="514350" indent="-514350">
              <a:spcAft>
                <a:spcPts val="0"/>
              </a:spcAft>
              <a:buFont typeface="Arial" charset="0"/>
              <a:buAutoNum type="arabicPeriod"/>
            </a:pPr>
            <a:r>
              <a:rPr lang="en-US" sz="1800" dirty="0" smtClean="0"/>
              <a:t>0</a:t>
            </a:r>
          </a:p>
          <a:p>
            <a:pPr marL="514350" indent="-514350">
              <a:spcAft>
                <a:spcPts val="0"/>
              </a:spcAft>
              <a:buFont typeface="Arial" charset="0"/>
              <a:buAutoNum type="arabicPeriod"/>
            </a:pPr>
            <a:r>
              <a:rPr lang="en-US" sz="1800" dirty="0" smtClean="0"/>
              <a:t>1</a:t>
            </a:r>
          </a:p>
          <a:p>
            <a:pPr marL="514350" indent="-514350">
              <a:spcAft>
                <a:spcPts val="0"/>
              </a:spcAft>
              <a:buFont typeface="Arial" charset="0"/>
              <a:buAutoNum type="arabicPeriod"/>
            </a:pPr>
            <a:r>
              <a:rPr lang="en-US" sz="1800" dirty="0" smtClean="0"/>
              <a:t>2</a:t>
            </a:r>
          </a:p>
          <a:p>
            <a:pPr marL="514350" indent="-514350">
              <a:spcAft>
                <a:spcPts val="0"/>
              </a:spcAft>
              <a:buFont typeface="Arial" charset="0"/>
              <a:buAutoNum type="arabicPeriod"/>
            </a:pPr>
            <a:r>
              <a:rPr lang="en-US" sz="1800" dirty="0" smtClean="0"/>
              <a:t>4</a:t>
            </a:r>
          </a:p>
          <a:p>
            <a:pPr marL="514350" indent="-514350">
              <a:spcAft>
                <a:spcPts val="0"/>
              </a:spcAft>
              <a:buFont typeface="Arial" charset="0"/>
              <a:buAutoNum type="arabicPeriod"/>
            </a:pPr>
            <a:r>
              <a:rPr lang="en-US" sz="1800" dirty="0"/>
              <a:t>6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63767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Bloom’s Taxonomy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How many of these outcomes do you think traditional lecture addresses?</a:t>
            </a:r>
          </a:p>
          <a:p>
            <a:pPr marL="514350" lvl="2" indent="-514350">
              <a:buAutoNum type="alphaLcPeriod"/>
            </a:pPr>
            <a:r>
              <a:rPr lang="en-US" sz="2800" dirty="0" smtClean="0"/>
              <a:t>0	 </a:t>
            </a:r>
            <a:r>
              <a:rPr lang="en-US" sz="2800" dirty="0"/>
              <a:t>b. </a:t>
            </a:r>
            <a:r>
              <a:rPr lang="en-US" sz="2800" dirty="0" smtClean="0"/>
              <a:t>1	 </a:t>
            </a:r>
            <a:r>
              <a:rPr lang="en-US" sz="2800" dirty="0"/>
              <a:t>c. </a:t>
            </a:r>
            <a:r>
              <a:rPr lang="en-US" sz="2800" dirty="0" smtClean="0"/>
              <a:t>2	 </a:t>
            </a:r>
            <a:r>
              <a:rPr lang="en-US" sz="2800" dirty="0"/>
              <a:t>d. </a:t>
            </a:r>
            <a:r>
              <a:rPr lang="en-US" sz="2800" dirty="0" smtClean="0"/>
              <a:t>4	 </a:t>
            </a:r>
            <a:r>
              <a:rPr lang="en-US" sz="2800" dirty="0"/>
              <a:t>e. </a:t>
            </a:r>
            <a:r>
              <a:rPr lang="en-US" sz="2800" dirty="0" smtClean="0"/>
              <a:t>6</a:t>
            </a:r>
          </a:p>
          <a:p>
            <a:pPr marL="0" lvl="2" indent="0">
              <a:buNone/>
            </a:pPr>
            <a:endParaRPr lang="en-US" sz="2800" dirty="0" smtClean="0"/>
          </a:p>
          <a:p>
            <a:pPr marL="0" lvl="2" indent="0">
              <a:buNone/>
            </a:pPr>
            <a:r>
              <a:rPr lang="en-US" sz="2800" dirty="0" smtClean="0"/>
              <a:t>According to L. </a:t>
            </a:r>
            <a:r>
              <a:rPr lang="en-US" sz="2800" dirty="0" err="1" smtClean="0"/>
              <a:t>Nilson</a:t>
            </a:r>
            <a:r>
              <a:rPr lang="en-US" sz="2800" dirty="0" smtClean="0"/>
              <a:t>, Teaching at Its Best p. 107</a:t>
            </a:r>
            <a:endParaRPr lang="en-US" sz="2800" dirty="0"/>
          </a:p>
          <a:p>
            <a:pPr marL="0" lvl="2" indent="0">
              <a:buNone/>
            </a:pPr>
            <a:r>
              <a:rPr lang="en-US" sz="2800" dirty="0" smtClean="0"/>
              <a:t>Knowledge Transfer</a:t>
            </a:r>
          </a:p>
          <a:p>
            <a:pPr marL="0" lvl="2" indent="0">
              <a:buNone/>
            </a:pPr>
            <a:endParaRPr lang="en-US" sz="2800" dirty="0"/>
          </a:p>
          <a:p>
            <a:pPr marL="0" lvl="2" indent="0">
              <a:buNone/>
            </a:pPr>
            <a:r>
              <a:rPr lang="en-US" sz="2800" dirty="0"/>
              <a:t>CAT’s, </a:t>
            </a:r>
            <a:r>
              <a:rPr lang="en-US" sz="2800" dirty="0" err="1"/>
              <a:t>JiTT</a:t>
            </a:r>
            <a:r>
              <a:rPr lang="en-US" sz="2800" dirty="0"/>
              <a:t>, Peer to peer problem solving, POGIL address more learning outcomes, all remaining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19755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The Flip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Given benefits of other </a:t>
            </a:r>
            <a:r>
              <a:rPr lang="en-US" dirty="0" smtClean="0"/>
              <a:t>techniques</a:t>
            </a:r>
          </a:p>
          <a:p>
            <a:endParaRPr lang="en-US" dirty="0" smtClean="0"/>
          </a:p>
          <a:p>
            <a:r>
              <a:rPr lang="en-US" dirty="0" smtClean="0"/>
              <a:t>Move </a:t>
            </a:r>
            <a:r>
              <a:rPr lang="en-US" dirty="0"/>
              <a:t>lecture outside of face to face classroom </a:t>
            </a:r>
            <a:endParaRPr lang="en-US" dirty="0" smtClean="0"/>
          </a:p>
          <a:p>
            <a:pPr lvl="1"/>
            <a:r>
              <a:rPr lang="en-US" dirty="0" smtClean="0"/>
              <a:t>Online recorded lectures</a:t>
            </a:r>
          </a:p>
          <a:p>
            <a:r>
              <a:rPr lang="en-US" dirty="0"/>
              <a:t>Use other techniques entirely during </a:t>
            </a:r>
            <a:r>
              <a:rPr lang="en-US" dirty="0" smtClean="0"/>
              <a:t>classroom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5210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The “Small” Flip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800" dirty="0" smtClean="0"/>
              <a:t>Start Small</a:t>
            </a:r>
          </a:p>
          <a:p>
            <a:pPr lvl="1"/>
            <a:r>
              <a:rPr lang="en-US" sz="2400" dirty="0" smtClean="0"/>
              <a:t>Lee Gibson, </a:t>
            </a:r>
            <a:r>
              <a:rPr lang="en-US" sz="2400" i="1" dirty="0" smtClean="0"/>
              <a:t>A </a:t>
            </a:r>
            <a:r>
              <a:rPr lang="en-US" sz="2400" i="1" dirty="0"/>
              <a:t>Peer-Learning Approach to </a:t>
            </a:r>
            <a:r>
              <a:rPr lang="en-US" sz="2400" i="1" dirty="0" smtClean="0"/>
              <a:t>Conceptual Understanding </a:t>
            </a:r>
            <a:r>
              <a:rPr lang="en-US" sz="2400" i="1" dirty="0"/>
              <a:t>with </a:t>
            </a:r>
            <a:r>
              <a:rPr lang="en-US" sz="2400" i="1" dirty="0" err="1"/>
              <a:t>iclicker</a:t>
            </a:r>
            <a:r>
              <a:rPr lang="en-US" sz="2400" i="1" dirty="0"/>
              <a:t> in the </a:t>
            </a:r>
            <a:r>
              <a:rPr lang="en-US" sz="2400" i="1" dirty="0" smtClean="0"/>
              <a:t>Mathematics Classroom</a:t>
            </a:r>
            <a:r>
              <a:rPr lang="en-US" sz="2400" dirty="0" smtClean="0"/>
              <a:t>, Classroom Response Systems: Innovations and Best Practices, </a:t>
            </a:r>
            <a:r>
              <a:rPr lang="en-US" sz="2400" dirty="0"/>
              <a:t>Louisville, </a:t>
            </a:r>
            <a:r>
              <a:rPr lang="en-US" sz="2400" dirty="0" smtClean="0"/>
              <a:t>Kentucky, November 15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, 2008</a:t>
            </a:r>
            <a:r>
              <a:rPr lang="en-US" dirty="0" smtClean="0"/>
              <a:t> </a:t>
            </a:r>
          </a:p>
          <a:p>
            <a:r>
              <a:rPr lang="en-US" sz="2800" dirty="0" smtClean="0"/>
              <a:t>Record nomenclature lectures (</a:t>
            </a:r>
            <a:r>
              <a:rPr lang="en-US" sz="2800" dirty="0" err="1" smtClean="0"/>
              <a:t>Screencorder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In students start with short quiz</a:t>
            </a:r>
          </a:p>
          <a:p>
            <a:r>
              <a:rPr lang="en-US" sz="2800" dirty="0" smtClean="0"/>
              <a:t>Work on more complex nomenclature problems</a:t>
            </a:r>
          </a:p>
          <a:p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058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The “Big” Flip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800" dirty="0" smtClean="0"/>
              <a:t>  Funded CELT proposal for summer 2013</a:t>
            </a:r>
          </a:p>
          <a:p>
            <a:pPr lvl="1"/>
            <a:r>
              <a:rPr lang="en-US" sz="2400" dirty="0" smtClean="0"/>
              <a:t>Record lectures &lt; 20 min.</a:t>
            </a:r>
          </a:p>
          <a:p>
            <a:pPr lvl="2"/>
            <a:r>
              <a:rPr lang="en-US" sz="2000" dirty="0" smtClean="0"/>
              <a:t>Lecture length based on topic</a:t>
            </a:r>
          </a:p>
          <a:p>
            <a:pPr lvl="2"/>
            <a:r>
              <a:rPr lang="en-US" sz="2000" dirty="0" smtClean="0"/>
              <a:t>Chunking</a:t>
            </a:r>
          </a:p>
          <a:p>
            <a:pPr lvl="1"/>
            <a:r>
              <a:rPr lang="en-US" sz="2400" dirty="0" smtClean="0"/>
              <a:t>Students watch lectures before class</a:t>
            </a:r>
          </a:p>
          <a:p>
            <a:pPr lvl="1"/>
            <a:r>
              <a:rPr lang="en-US" sz="2400" dirty="0" smtClean="0"/>
              <a:t>Students complete online assignment/quiz using </a:t>
            </a:r>
            <a:r>
              <a:rPr lang="en-US" sz="2400" dirty="0" err="1" smtClean="0"/>
              <a:t>Respondus</a:t>
            </a:r>
            <a:endParaRPr lang="en-US" sz="2400" dirty="0" smtClean="0"/>
          </a:p>
          <a:p>
            <a:pPr lvl="1"/>
            <a:r>
              <a:rPr lang="en-US" sz="2400" dirty="0" smtClean="0"/>
              <a:t>Face to Face Class</a:t>
            </a:r>
          </a:p>
          <a:p>
            <a:pPr lvl="2"/>
            <a:r>
              <a:rPr lang="en-US" sz="2000" dirty="0" smtClean="0"/>
              <a:t>Ask questions of increasing complexity </a:t>
            </a:r>
          </a:p>
          <a:p>
            <a:pPr lvl="1"/>
            <a:r>
              <a:rPr lang="en-US" sz="2400" dirty="0" smtClean="0"/>
              <a:t>End of Week: Muddiest point CAT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082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The Flip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800" dirty="0" smtClean="0"/>
              <a:t>At the website already</a:t>
            </a:r>
          </a:p>
          <a:p>
            <a:pPr lvl="1"/>
            <a:r>
              <a:rPr lang="en-US" sz="2400" dirty="0" smtClean="0"/>
              <a:t>Robert D. Rossi, Flipping the Sophomore Organic Chemistry Classroom</a:t>
            </a:r>
          </a:p>
          <a:p>
            <a:pPr lvl="1"/>
            <a:r>
              <a:rPr lang="en-US" sz="2400" dirty="0" smtClean="0"/>
              <a:t>Jessica </a:t>
            </a:r>
            <a:r>
              <a:rPr lang="en-US" sz="2400" dirty="0" err="1" smtClean="0"/>
              <a:t>Fautch</a:t>
            </a:r>
            <a:r>
              <a:rPr lang="en-US" sz="2400" dirty="0" smtClean="0"/>
              <a:t>, Organic Chemistry Upside Down: The Flipped Classroom</a:t>
            </a:r>
          </a:p>
          <a:p>
            <a:pPr lvl="1"/>
            <a:endParaRPr lang="en-US" sz="2000" dirty="0"/>
          </a:p>
          <a:p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656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Lecture Capture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dirty="0" smtClean="0"/>
              <a:t>Simultaneously records</a:t>
            </a:r>
          </a:p>
          <a:p>
            <a:pPr lvl="1"/>
            <a:r>
              <a:rPr lang="en-US" sz="3200" dirty="0" smtClean="0"/>
              <a:t>Voice of speaker</a:t>
            </a:r>
          </a:p>
          <a:p>
            <a:pPr lvl="1"/>
            <a:r>
              <a:rPr lang="en-US" sz="3200" dirty="0" smtClean="0"/>
              <a:t>Video of speaker</a:t>
            </a:r>
          </a:p>
          <a:p>
            <a:pPr lvl="1"/>
            <a:r>
              <a:rPr lang="en-US" sz="3200" dirty="0" smtClean="0"/>
              <a:t>Actions on a computer screen</a:t>
            </a:r>
          </a:p>
          <a:p>
            <a:pPr lvl="2"/>
            <a:r>
              <a:rPr lang="en-US" sz="2800" dirty="0" err="1" smtClean="0"/>
              <a:t>Powerpoint</a:t>
            </a:r>
            <a:r>
              <a:rPr lang="en-US" sz="2800" dirty="0" smtClean="0"/>
              <a:t> presentation</a:t>
            </a:r>
          </a:p>
          <a:p>
            <a:pPr lvl="2"/>
            <a:r>
              <a:rPr lang="en-US" sz="2800" dirty="0" smtClean="0"/>
              <a:t>Internet browsing</a:t>
            </a:r>
          </a:p>
          <a:p>
            <a:pPr lvl="2"/>
            <a:r>
              <a:rPr lang="en-US" sz="2800" dirty="0" err="1" smtClean="0"/>
              <a:t>Jmol</a:t>
            </a:r>
            <a:endParaRPr lang="en-US" sz="2800" dirty="0" smtClean="0"/>
          </a:p>
          <a:p>
            <a:pPr lvl="1"/>
            <a:endParaRPr lang="en-US" sz="2000" dirty="0" smtClean="0"/>
          </a:p>
          <a:p>
            <a:pPr lvl="2"/>
            <a:endParaRPr lang="en-US" sz="1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786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Lecture Capture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800" dirty="0"/>
              <a:t>Record in class or prior to class</a:t>
            </a:r>
          </a:p>
          <a:p>
            <a:r>
              <a:rPr lang="en-US" sz="2800" dirty="0"/>
              <a:t>Instructor</a:t>
            </a:r>
          </a:p>
          <a:p>
            <a:pPr lvl="1"/>
            <a:r>
              <a:rPr lang="en-US" sz="2400" dirty="0"/>
              <a:t>Can edit</a:t>
            </a:r>
          </a:p>
          <a:p>
            <a:pPr lvl="1"/>
            <a:r>
              <a:rPr lang="en-US" sz="2400" dirty="0"/>
              <a:t>Can import other video</a:t>
            </a:r>
          </a:p>
          <a:p>
            <a:pPr lvl="1"/>
            <a:r>
              <a:rPr lang="en-US" sz="2400" dirty="0"/>
              <a:t>Can track student usage</a:t>
            </a:r>
          </a:p>
          <a:p>
            <a:r>
              <a:rPr lang="en-US" sz="2800" dirty="0"/>
              <a:t>Student view online</a:t>
            </a:r>
          </a:p>
          <a:p>
            <a:pPr lvl="1"/>
            <a:r>
              <a:rPr lang="en-US" sz="2400" dirty="0"/>
              <a:t>Students can watch multiple times</a:t>
            </a:r>
          </a:p>
          <a:p>
            <a:pPr lvl="1"/>
            <a:r>
              <a:rPr lang="en-US" sz="2400" dirty="0"/>
              <a:t>Can select portion to watch easily</a:t>
            </a:r>
          </a:p>
          <a:p>
            <a:pPr lvl="1"/>
            <a:r>
              <a:rPr lang="en-US" sz="2400" dirty="0"/>
              <a:t>Can add notes and comments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19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/>
              <a:t>Lecture Capture</a:t>
            </a:r>
            <a:endParaRPr lang="en-US" dirty="0" smtClean="0"/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In class use</a:t>
            </a:r>
          </a:p>
          <a:p>
            <a:pPr lvl="1"/>
            <a:r>
              <a:rPr lang="en-US" dirty="0" smtClean="0"/>
              <a:t>Students overall positive</a:t>
            </a:r>
          </a:p>
          <a:p>
            <a:pPr lvl="1"/>
            <a:r>
              <a:rPr lang="en-US" dirty="0" smtClean="0"/>
              <a:t>Anecdotally, student attendance did decrease over time</a:t>
            </a:r>
          </a:p>
          <a:p>
            <a:r>
              <a:rPr lang="en-US" dirty="0" smtClean="0"/>
              <a:t>Course flip use</a:t>
            </a:r>
          </a:p>
          <a:p>
            <a:pPr lvl="1"/>
            <a:r>
              <a:rPr lang="en-US" dirty="0" smtClean="0"/>
              <a:t>Lectures pre-recorded followed by assignment</a:t>
            </a:r>
          </a:p>
          <a:p>
            <a:pPr lvl="1"/>
            <a:r>
              <a:rPr lang="en-US" dirty="0" smtClean="0"/>
              <a:t>No recording of face to face class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588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Lecture Capture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Within 4 year period</a:t>
            </a:r>
          </a:p>
          <a:p>
            <a:r>
              <a:rPr lang="en-US" sz="2800" dirty="0" err="1" smtClean="0"/>
              <a:t>Screencorder</a:t>
            </a:r>
            <a:endParaRPr lang="en-US" sz="2800" dirty="0" smtClean="0"/>
          </a:p>
          <a:p>
            <a:r>
              <a:rPr lang="en-US" sz="2800" dirty="0" smtClean="0"/>
              <a:t>Adobe Presenter</a:t>
            </a:r>
          </a:p>
          <a:p>
            <a:r>
              <a:rPr lang="en-US" sz="2800" dirty="0" err="1" smtClean="0"/>
              <a:t>Tegrity</a:t>
            </a:r>
            <a:r>
              <a:rPr lang="en-US" sz="2800" dirty="0" smtClean="0"/>
              <a:t> </a:t>
            </a:r>
          </a:p>
          <a:p>
            <a:endParaRPr lang="en-US" sz="2800" dirty="0"/>
          </a:p>
          <a:p>
            <a:r>
              <a:rPr lang="en-US" sz="2800" dirty="0" smtClean="0"/>
              <a:t>Live Scribe and </a:t>
            </a:r>
            <a:r>
              <a:rPr lang="en-US" sz="2800" dirty="0" err="1" smtClean="0"/>
              <a:t>Educreations</a:t>
            </a:r>
            <a:r>
              <a:rPr lang="en-US" sz="2800" dirty="0" smtClean="0"/>
              <a:t> both can be used </a:t>
            </a:r>
          </a:p>
          <a:p>
            <a:r>
              <a:rPr lang="en-US" sz="2800" dirty="0" err="1" smtClean="0"/>
              <a:t>Camtasia</a:t>
            </a:r>
            <a:r>
              <a:rPr lang="en-US" sz="2800" dirty="0" smtClean="0"/>
              <a:t>, </a:t>
            </a:r>
            <a:r>
              <a:rPr lang="en-US" sz="2800" dirty="0" err="1" smtClean="0"/>
              <a:t>ScreenFlow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514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Introduction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981200"/>
            <a:ext cx="8229600" cy="391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dirty="0" smtClean="0"/>
              <a:t>More experience with CAT’s and clickers</a:t>
            </a:r>
          </a:p>
          <a:p>
            <a:r>
              <a:rPr lang="en-US" sz="3600" dirty="0" smtClean="0"/>
              <a:t>Less experience with flipping the class and lecture capture</a:t>
            </a:r>
          </a:p>
          <a:p>
            <a:r>
              <a:rPr lang="en-US" sz="3600" dirty="0" smtClean="0"/>
              <a:t>Others here who have flipped their classroom</a:t>
            </a:r>
          </a:p>
          <a:p>
            <a:pPr lvl="1"/>
            <a:r>
              <a:rPr lang="en-US" dirty="0" smtClean="0"/>
              <a:t>Robert Rossi</a:t>
            </a:r>
          </a:p>
          <a:p>
            <a:pPr lvl="1"/>
            <a:r>
              <a:rPr lang="en-US" dirty="0" smtClean="0"/>
              <a:t>Jessica </a:t>
            </a:r>
            <a:r>
              <a:rPr lang="en-US" dirty="0" err="1" smtClean="0"/>
              <a:t>Fautch</a:t>
            </a:r>
            <a:endParaRPr lang="en-US" dirty="0" smtClean="0"/>
          </a:p>
          <a:p>
            <a:endParaRPr lang="en-US" sz="36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768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Workshop Flip Part 2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114300" indent="0">
              <a:buNone/>
            </a:pPr>
            <a:r>
              <a:rPr lang="en-US" sz="4000" dirty="0"/>
              <a:t>What portion of website do you think you will use most?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1403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organicERs.org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114300" indent="0">
              <a:buNone/>
            </a:pPr>
            <a:r>
              <a:rPr lang="en-US" sz="4000" dirty="0"/>
              <a:t>What portion of website do you think you will use least?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6888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organicERs.org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lvl="2" indent="0">
              <a:buNone/>
            </a:pPr>
            <a:r>
              <a:rPr lang="en-US" sz="3600" dirty="0"/>
              <a:t>What aspects of the web design do you like best?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597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organicERs.org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lvl="2" indent="0">
              <a:buNone/>
            </a:pPr>
            <a:r>
              <a:rPr lang="en-US" sz="3600" dirty="0"/>
              <a:t>What aspects of the web design would you like to see change?</a:t>
            </a:r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858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organicERs.org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114300" indent="0">
              <a:buNone/>
            </a:pPr>
            <a:r>
              <a:rPr lang="en-US" sz="4000" dirty="0"/>
              <a:t>Choose two </a:t>
            </a:r>
            <a:r>
              <a:rPr lang="en-US" sz="4000" dirty="0" err="1"/>
              <a:t>JiTT</a:t>
            </a:r>
            <a:r>
              <a:rPr lang="en-US" sz="4000" dirty="0"/>
              <a:t> from Centre College that you think are best.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691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organicERs.org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lvl="2" indent="0">
              <a:buNone/>
            </a:pPr>
            <a:r>
              <a:rPr lang="en-US" sz="3600" dirty="0"/>
              <a:t>What aspects of the web design do you like best?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683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Thanks! 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4000" dirty="0" smtClean="0"/>
              <a:t>CELT and ITS at IPFW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Outline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dirty="0" smtClean="0"/>
              <a:t>Brief description</a:t>
            </a:r>
          </a:p>
          <a:p>
            <a:r>
              <a:rPr lang="en-US" sz="2400" dirty="0" smtClean="0"/>
              <a:t>Workshop Flip Part 1</a:t>
            </a:r>
          </a:p>
          <a:p>
            <a:r>
              <a:rPr lang="en-US" sz="2400" dirty="0" smtClean="0"/>
              <a:t>Why Flip?</a:t>
            </a:r>
          </a:p>
          <a:p>
            <a:pPr lvl="1"/>
            <a:r>
              <a:rPr lang="en-US" sz="2400" dirty="0" smtClean="0"/>
              <a:t>Straw man: traditional lecture</a:t>
            </a:r>
          </a:p>
          <a:p>
            <a:pPr lvl="1"/>
            <a:r>
              <a:rPr lang="en-US" sz="2400" dirty="0" smtClean="0"/>
              <a:t>Learning outcomes</a:t>
            </a:r>
          </a:p>
          <a:p>
            <a:r>
              <a:rPr lang="en-US" sz="2400" dirty="0" smtClean="0"/>
              <a:t>My “small” flip</a:t>
            </a:r>
          </a:p>
          <a:p>
            <a:r>
              <a:rPr lang="en-US" sz="2400" dirty="0" smtClean="0"/>
              <a:t>My “big” flip</a:t>
            </a:r>
          </a:p>
          <a:p>
            <a:r>
              <a:rPr lang="en-US" sz="2400" dirty="0" smtClean="0"/>
              <a:t>Lecture capture technology</a:t>
            </a:r>
          </a:p>
          <a:p>
            <a:r>
              <a:rPr lang="en-US" sz="2400" dirty="0" smtClean="0"/>
              <a:t>Workshop Flip Part 2</a:t>
            </a:r>
          </a:p>
          <a:p>
            <a:r>
              <a:rPr lang="en-US" sz="2400" dirty="0" smtClean="0"/>
              <a:t>Last comments and acknowledgements</a:t>
            </a:r>
          </a:p>
          <a:p>
            <a:endParaRPr lang="en-US" dirty="0" smtClean="0"/>
          </a:p>
          <a:p>
            <a:endParaRPr lang="en-US" sz="36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618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z="3200" dirty="0"/>
              <a:t>Flipping the </a:t>
            </a:r>
            <a:r>
              <a:rPr lang="en-US" sz="3200" dirty="0" smtClean="0"/>
              <a:t>Classroom</a:t>
            </a:r>
            <a:br>
              <a:rPr lang="en-US" sz="3200" dirty="0" smtClean="0"/>
            </a:br>
            <a:r>
              <a:rPr lang="en-US" sz="2400" dirty="0"/>
              <a:t>Have </a:t>
            </a:r>
            <a:r>
              <a:rPr lang="en-US" sz="2400" dirty="0" smtClean="0"/>
              <a:t>you used </a:t>
            </a:r>
            <a:r>
              <a:rPr lang="en-US" sz="2400" dirty="0"/>
              <a:t>used CAT’s, </a:t>
            </a:r>
            <a:r>
              <a:rPr lang="en-US" sz="2400" dirty="0" err="1"/>
              <a:t>JiTT</a:t>
            </a:r>
            <a:r>
              <a:rPr lang="en-US" sz="2400" dirty="0"/>
              <a:t>, and/or peer to peer problem solving?</a:t>
            </a:r>
            <a:br>
              <a:rPr lang="en-US" sz="2400" dirty="0"/>
            </a:br>
            <a:endParaRPr lang="en-US" sz="2400" dirty="0"/>
          </a:p>
        </p:txBody>
      </p:sp>
      <p:graphicFrame>
        <p:nvGraphicFramePr>
          <p:cNvPr id="7" name="TPChart"/>
          <p:cNvGraphicFramePr>
            <a:graphicFrameLocks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392169774"/>
              </p:ext>
            </p:extLst>
          </p:nvPr>
        </p:nvGraphicFramePr>
        <p:xfrm>
          <a:off x="101600" y="1714500"/>
          <a:ext cx="9144000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hart" r:id="rId6" imgW="9144077" imgH="1381254" progId="MSGraph.Chart.8">
                  <p:embed followColorScheme="full"/>
                </p:oleObj>
              </mc:Choice>
              <mc:Fallback>
                <p:oleObj name="Chart" r:id="rId6" imgW="9144077" imgH="138125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1600" y="1714500"/>
                        <a:ext cx="9144000" cy="1384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1371600" y="1828800"/>
            <a:ext cx="5181600" cy="1828800"/>
          </a:xfrm>
        </p:spPr>
        <p:txBody>
          <a:bodyPr tIns="45720" bIns="45720">
            <a:noAutofit/>
          </a:bodyPr>
          <a:lstStyle/>
          <a:p>
            <a:pPr marL="514350" indent="-514350">
              <a:spcAft>
                <a:spcPts val="0"/>
              </a:spcAft>
              <a:buFont typeface="Arial" charset="0"/>
              <a:buAutoNum type="arabicPeriod"/>
            </a:pPr>
            <a:r>
              <a:rPr lang="en-US" dirty="0" smtClean="0"/>
              <a:t>Yes</a:t>
            </a:r>
          </a:p>
          <a:p>
            <a:pPr marL="514350" indent="-514350">
              <a:spcAft>
                <a:spcPts val="0"/>
              </a:spcAft>
              <a:buFont typeface="Arial" charset="0"/>
              <a:buAutoNum type="arabicPeriod"/>
            </a:pPr>
            <a:r>
              <a:rPr lang="en-US" dirty="0" smtClean="0"/>
              <a:t>No</a:t>
            </a:r>
            <a:endParaRPr lang="en-US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670498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Flipping the Classroom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Have used </a:t>
            </a:r>
            <a:r>
              <a:rPr lang="en-US" dirty="0" err="1" smtClean="0"/>
              <a:t>used</a:t>
            </a:r>
            <a:r>
              <a:rPr lang="en-US" dirty="0" smtClean="0"/>
              <a:t> CAT’s, </a:t>
            </a:r>
            <a:r>
              <a:rPr lang="en-US" dirty="0" err="1" smtClean="0"/>
              <a:t>JiTT</a:t>
            </a:r>
            <a:r>
              <a:rPr lang="en-US" dirty="0" smtClean="0"/>
              <a:t>, and/or peer to peer problem solving?</a:t>
            </a:r>
          </a:p>
          <a:p>
            <a:pPr marL="514350" indent="-514350">
              <a:buAutoNum type="alphaLcPeriod"/>
            </a:pPr>
            <a:r>
              <a:rPr lang="en-US" dirty="0" smtClean="0"/>
              <a:t>Yes	</a:t>
            </a:r>
          </a:p>
          <a:p>
            <a:pPr marL="0" indent="0">
              <a:buNone/>
            </a:pPr>
            <a:r>
              <a:rPr lang="en-US" dirty="0" smtClean="0"/>
              <a:t>b. No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If yes, then you have flipped the classroom to some extent.</a:t>
            </a:r>
          </a:p>
          <a:p>
            <a:r>
              <a:rPr lang="en-US" dirty="0" smtClean="0"/>
              <a:t>So what’s different?</a:t>
            </a:r>
          </a:p>
          <a:p>
            <a:endParaRPr lang="en-US" sz="36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5075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Workshop Flip Part 1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4000" dirty="0" smtClean="0"/>
              <a:t>Instead of “lecture” about website</a:t>
            </a:r>
          </a:p>
          <a:p>
            <a:pPr lvl="1"/>
            <a:r>
              <a:rPr lang="en-US" sz="3600" dirty="0" smtClean="0"/>
              <a:t>Assignment: view </a:t>
            </a:r>
            <a:r>
              <a:rPr lang="en-US" sz="3600" dirty="0" err="1" smtClean="0"/>
              <a:t>organicERs</a:t>
            </a:r>
            <a:r>
              <a:rPr lang="en-US" sz="3600" dirty="0" smtClean="0"/>
              <a:t> website</a:t>
            </a:r>
          </a:p>
          <a:p>
            <a:r>
              <a:rPr lang="en-US" sz="4000" dirty="0" smtClean="0"/>
              <a:t>Assessment before “class”: none today</a:t>
            </a:r>
          </a:p>
          <a:p>
            <a:r>
              <a:rPr lang="en-US" sz="4000" dirty="0" smtClean="0"/>
              <a:t>Peer group problem solving</a:t>
            </a:r>
          </a:p>
          <a:p>
            <a:pPr lvl="1"/>
            <a:r>
              <a:rPr lang="en-US" sz="3600" dirty="0" smtClean="0"/>
              <a:t> discussion of questions</a:t>
            </a:r>
            <a:endParaRPr lang="en-US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241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organicERs.org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lvl="2" indent="0">
              <a:buNone/>
            </a:pPr>
            <a:r>
              <a:rPr lang="en-US" sz="3600" dirty="0"/>
              <a:t>Give at least 2 resources at organicers.org that you would like to see.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484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organicERs.org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lvl="2" indent="0">
              <a:buNone/>
            </a:pPr>
            <a:r>
              <a:rPr lang="en-US" sz="3600" dirty="0"/>
              <a:t>Suggest at least 1 contribution you could give to website or describe/demonstrate one that you have already submitted.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752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26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/>
              <a:t>Why Do </a:t>
            </a:r>
            <a:r>
              <a:rPr lang="en-US" smtClean="0"/>
              <a:t>It This </a:t>
            </a:r>
            <a:r>
              <a:rPr lang="en-US" dirty="0" smtClean="0"/>
              <a:t>Way?</a:t>
            </a:r>
          </a:p>
        </p:txBody>
      </p:sp>
      <p:sp>
        <p:nvSpPr>
          <p:cNvPr id="33795" name="Rectangle 1027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143000"/>
            <a:ext cx="8229600" cy="475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3600" dirty="0" smtClean="0"/>
              <a:t>Traditional Lecture: Straw Man</a:t>
            </a:r>
          </a:p>
          <a:p>
            <a:pPr lvl="1"/>
            <a:r>
              <a:rPr lang="en-US" dirty="0" smtClean="0"/>
              <a:t>Students read text before lecture (maybe)</a:t>
            </a:r>
          </a:p>
          <a:p>
            <a:pPr lvl="1"/>
            <a:r>
              <a:rPr lang="en-US" dirty="0"/>
              <a:t>Lecture given in traditional </a:t>
            </a:r>
            <a:r>
              <a:rPr lang="en-US" dirty="0" smtClean="0"/>
              <a:t>manner</a:t>
            </a:r>
          </a:p>
          <a:p>
            <a:pPr lvl="1"/>
            <a:r>
              <a:rPr lang="en-US" dirty="0"/>
              <a:t>After class, students work on assignments</a:t>
            </a:r>
            <a:endParaRPr lang="en-US" sz="2400" dirty="0"/>
          </a:p>
          <a:p>
            <a:pPr lvl="2"/>
            <a:r>
              <a:rPr lang="en-US" dirty="0"/>
              <a:t>May work together</a:t>
            </a:r>
            <a:endParaRPr lang="en-US" sz="2000" dirty="0"/>
          </a:p>
          <a:p>
            <a:pPr lvl="2"/>
            <a:r>
              <a:rPr lang="en-US" dirty="0"/>
              <a:t>May ask instructor questions</a:t>
            </a:r>
            <a:endParaRPr lang="en-US" sz="2000" dirty="0"/>
          </a:p>
          <a:p>
            <a:pPr lvl="1"/>
            <a:r>
              <a:rPr lang="en-US" dirty="0" smtClean="0"/>
              <a:t>Problems </a:t>
            </a:r>
            <a:r>
              <a:rPr lang="en-US" dirty="0"/>
              <a:t>in understanding not recognized until homework turned in or quiz/exam 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4083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2008"/>
  <p:tag name="USESECONDARYMONITOR" val="True"/>
  <p:tag name="ANSWERNOWSTYLE" val="-1"/>
  <p:tag name="RESPCOUNTERFORMAT" val="0"/>
  <p:tag name="NUMRESPONSES" val="1"/>
  <p:tag name="CHARTVALUEFORMAT" val="0%"/>
  <p:tag name="AUTOUPDATEALIASES" val="True"/>
  <p:tag name="RACEANIMATIONSPEED" val="3"/>
  <p:tag name="MAXRESPONDERS" val="5"/>
  <p:tag name="BUBBLEGROUPING" val="3"/>
  <p:tag name="CUSTOMCELLBACKCOLOR1" val="-657956"/>
  <p:tag name="USESCHEMECOLORS" val="True"/>
  <p:tag name="GRIDOPACITY" val="90"/>
  <p:tag name="GRIDPOSITION" val="1"/>
  <p:tag name="CHARTLABELS" val="1"/>
  <p:tag name="INCLUDEPPT" val="True"/>
  <p:tag name="REALTIMEBACKUP" val="False"/>
  <p:tag name="CHARTSCALE" val="True"/>
  <p:tag name="FIBINCLUDEOTHER" val="True"/>
  <p:tag name="PRRESPONSE3" val="8"/>
  <p:tag name="PRRESPONSE7" val="4"/>
  <p:tag name="SHOWFLASHWARNING" val="True"/>
  <p:tag name="TASKPANEKEY" val="6c4cc308-d68d-44ca-aa77-4aae4dd7e4b4"/>
  <p:tag name="SAVECSVWITHSESSION" val="True"/>
  <p:tag name="COUNTDOWNSTYLE" val="-1"/>
  <p:tag name="INPUTSOURCE" val="1"/>
  <p:tag name="AUTOADVANCE" val="False"/>
  <p:tag name="RACEENDPOINTS" val="100"/>
  <p:tag name="TEAMSINLEADERBOARD" val="5"/>
  <p:tag name="DEFAULTNUMTEAMS" val="5"/>
  <p:tag name="CUSTOMCELLBACKCOLOR3" val="-268652"/>
  <p:tag name="DISPLAYDEVICEID" val="True"/>
  <p:tag name="GRIDFONTSIZE" val="12"/>
  <p:tag name="INCLUDENONRESPONDERS" val="False"/>
  <p:tag name="INCORRECTPOINTVALUE" val="0"/>
  <p:tag name="ADVANCEDSETTINGSVIEW" val="False"/>
  <p:tag name="PRRESPONSE1" val="10"/>
  <p:tag name="PRRESPONSE6" val="5"/>
  <p:tag name="ALWAYSOPENPOLL" val="False"/>
  <p:tag name="SHOWBARVISIBLE" val="True"/>
  <p:tag name="ANSWERNOWTEXT" val="Answer Now"/>
  <p:tag name="ALLOWDUPLICATES" val="False"/>
  <p:tag name="ROTATIONINTERVAL" val="2"/>
  <p:tag name="PARTICIPANTSINLEADERBOARD" val="5"/>
  <p:tag name="CUSTOMGRIDBACKCOLOR" val="-722948"/>
  <p:tag name="DISPLAYNAME" val="True"/>
  <p:tag name="GRIDSIZE" val="{Width=800, Height=600}"/>
  <p:tag name="MULTIRESPDIVISOR" val="1"/>
  <p:tag name="ZEROBASED" val="False"/>
  <p:tag name="FIBDISPLAYKEYWORDS" val="True"/>
  <p:tag name="PRRESPONSE8" val="3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lickers in Organic Chemsitry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Introduction&amp;quot;&quot;/&gt;&lt;property id=&quot;20307&quot; value=&quot;259&quot;/&gt;&lt;/object&gt;&lt;object type=&quot;3&quot; unique_id=&quot;10006&quot;&gt;&lt;property id=&quot;20148&quot; value=&quot;5&quot;/&gt;&lt;property id=&quot;20300&quot; value=&quot;Slide 3 - &amp;quot;Classroom Assessment Techniques (CATs)&amp;quot;&quot;/&gt;&lt;property id=&quot;20307&quot; value=&quot;260&quot;/&gt;&lt;/object&gt;&lt;object type=&quot;3&quot; unique_id=&quot;10007&quot;&gt;&lt;property id=&quot;20148&quot; value=&quot;5&quot;/&gt;&lt;property id=&quot;20300&quot; value=&quot;Slide 4 - &amp;quot;Example&amp;quot;&quot;/&gt;&lt;property id=&quot;20307&quot; value=&quot;261&quot;/&gt;&lt;/object&gt;&lt;object type=&quot;3&quot; unique_id=&quot;10008&quot;&gt;&lt;property id=&quot;20148&quot; value=&quot;5&quot;/&gt;&lt;property id=&quot;20300&quot; value=&quot;Slide 5 - &amp;quot;Benefits&amp;quot;&quot;/&gt;&lt;property id=&quot;20307&quot; value=&quot;262&quot;/&gt;&lt;/object&gt;&lt;object type=&quot;3&quot; unique_id=&quot;10009&quot;&gt;&lt;property id=&quot;20148&quot; value=&quot;5&quot;/&gt;&lt;property id=&quot;20300&quot; value=&quot;Slide 6 - &amp;quot;Benefits&amp;quot;&quot;/&gt;&lt;property id=&quot;20307&quot; value=&quot;263&quot;/&gt;&lt;/object&gt;&lt;object type=&quot;3&quot; unique_id=&quot;10010&quot;&gt;&lt;property id=&quot;20148&quot; value=&quot;5&quot;/&gt;&lt;property id=&quot;20300&quot; value=&quot;Slide 8 - &amp;quot;Types of Questions&amp;quot;&quot;/&gt;&lt;property id=&quot;20307&quot; value=&quot;264&quot;/&gt;&lt;/object&gt;&lt;object type=&quot;3&quot; unique_id=&quot;10011&quot;&gt;&lt;property id=&quot;20148&quot; value=&quot;5&quot;/&gt;&lt;property id=&quot;20300&quot; value=&quot;Slide 9 - &amp;quot;Types of Questions&amp;quot;&quot;/&gt;&lt;property id=&quot;20307&quot; value=&quot;265&quot;/&gt;&lt;/object&gt;&lt;object type=&quot;3&quot; unique_id=&quot;10012&quot;&gt;&lt;property id=&quot;20148&quot; value=&quot;5&quot;/&gt;&lt;property id=&quot;20300&quot; value=&quot;Slide 10 - &amp;quot;Types of Questions&amp;quot;&quot;/&gt;&lt;property id=&quot;20307&quot; value=&quot;266&quot;/&gt;&lt;/object&gt;&lt;object type=&quot;3&quot; unique_id=&quot;10013&quot;&gt;&lt;property id=&quot;20148&quot; value=&quot;5&quot;/&gt;&lt;property id=&quot;20300&quot; value=&quot;Slide 11 - &amp;quot;Types of Questions&amp;quot;&quot;/&gt;&lt;property id=&quot;20307&quot; value=&quot;267&quot;/&gt;&lt;/object&gt;&lt;object type=&quot;3&quot; unique_id=&quot;10014&quot;&gt;&lt;property id=&quot;20148&quot; value=&quot;5&quot;/&gt;&lt;property id=&quot;20300&quot; value=&quot;Slide 12 - &amp;quot;Practices&amp;quot;&quot;/&gt;&lt;property id=&quot;20307&quot; value=&quot;268&quot;/&gt;&lt;/object&gt;&lt;object type=&quot;3&quot; unique_id=&quot;10067&quot;&gt;&lt;property id=&quot;20148&quot; value=&quot;5&quot;/&gt;&lt;property id=&quot;20300&quot; value=&quot;Slide 7 - &amp;quot;Benefits&amp;quot;&quot;/&gt;&lt;property id=&quot;20307&quot; value=&quot;269&quot;/&gt;&lt;/object&gt;&lt;object type=&quot;3&quot; unique_id=&quot;10124&quot;&gt;&lt;property id=&quot;20148&quot; value=&quot;5&quot;/&gt;&lt;property id=&quot;20300&quot; value=&quot;Slide 13 - &amp;quot;Practices&amp;quot;&quot;/&gt;&lt;property id=&quot;20307&quot; value=&quot;270&quot;/&gt;&lt;/object&gt;&lt;object type=&quot;3&quot; unique_id=&quot;10125&quot;&gt;&lt;property id=&quot;20148&quot; value=&quot;5&quot;/&gt;&lt;property id=&quot;20300&quot; value=&quot;Slide 14 - &amp;quot;Practices&amp;quot;&quot;/&gt;&lt;property id=&quot;20307&quot; value=&quot;271&quot;/&gt;&lt;/object&gt;&lt;object type=&quot;3&quot; unique_id=&quot;10174&quot;&gt;&lt;property id=&quot;20148&quot; value=&quot;5&quot;/&gt;&lt;property id=&quot;20300&quot; value=&quot;Slide 15 - &amp;quot;Practices&amp;quot;&quot;/&gt;&lt;property id=&quot;20307&quot; value=&quot;272&quot;/&gt;&lt;/object&gt;&lt;object type=&quot;3&quot; unique_id=&quot;10294&quot;&gt;&lt;property id=&quot;20148&quot; value=&quot;5&quot;/&gt;&lt;property id=&quot;20300&quot; value=&quot;Slide 16 - &amp;quot;Practices&amp;quot;&quot;/&gt;&lt;property id=&quot;20307&quot; value=&quot;273&quot;/&gt;&lt;/object&gt;&lt;object type=&quot;3&quot; unique_id=&quot;10349&quot;&gt;&lt;property id=&quot;20148&quot; value=&quot;5&quot;/&gt;&lt;property id=&quot;20300&quot; value=&quot;Slide 17 - &amp;quot;Thanks &amp;quot;&quot;/&gt;&lt;property id=&quot;20307&quot; value=&quot;274&quot;/&gt;&lt;/object&gt;&lt;/object&gt;&lt;/object&gt;&lt;/database&gt;"/>
  <p:tag name="BULLETTYPE" val="3"/>
  <p:tag name="BACKUPSESSIONS" val="True"/>
  <p:tag name="RACERSMAXDISPLAYED" val="5"/>
  <p:tag name="BUBBLEVALUEFORMAT" val="0.0"/>
  <p:tag name="DISPLAYDEVICENUMBER" val="True"/>
  <p:tag name="CHARTCOLORS" val="0"/>
  <p:tag name="REALTIMEBACKUPPATH" val="(None)"/>
  <p:tag name="PRRESPONSE2" val="9"/>
  <p:tag name="PRRESPONSE10" val="1"/>
  <p:tag name="CSVFORMAT" val="0"/>
  <p:tag name="BACKUPMAINTENANCE" val="7"/>
  <p:tag name="BUBBLENAMEVISIBLE" val="True"/>
  <p:tag name="CUSTOMCELLBACKCOLOR4" val="-8355712"/>
  <p:tag name="RESETCHARTS" val="True"/>
  <p:tag name="FIBDISPLAYRESULTS" val="True"/>
  <p:tag name="PRRESPONSE9" val="2"/>
  <p:tag name="RESPCOUNTERSTYLE" val="-1"/>
  <p:tag name="STDCHART" val="1"/>
  <p:tag name="CUSTOMCELLBACKCOLOR2" val="-13395457"/>
  <p:tag name="ALLOWUSERFEEDBACK" val="True"/>
  <p:tag name="PRRESPONSE4" val="7"/>
  <p:tag name="EXPANDSHOWBAR" val="True"/>
  <p:tag name="SKIPREMAININGRACESLIDES" val="True"/>
  <p:tag name="AUTOSIZEGRID" val="True"/>
  <p:tag name="FIBNUMRESULTS" val="5"/>
  <p:tag name="RESPTABLESTYLE" val="-1"/>
  <p:tag name="CUSTOMCELLFORECOLOR" val="-16777216"/>
  <p:tag name="AUTOADJUSTPARTRANGE" val="True"/>
  <p:tag name="COUNTDOWNSECONDS" val="10"/>
  <p:tag name="POLLINGCYCLE" val="2"/>
  <p:tag name="POWERPOINTVERSION" val="14.0"/>
  <p:tag name="CORRECTPOINTVALUE" val="1"/>
  <p:tag name="BUBBLESIZEVISIBLE" val="True"/>
  <p:tag name="REVIEWONLY" val="False"/>
  <p:tag name="GRIDROTATIONINTERVAL" val="2"/>
  <p:tag name="MMPROD_NEXTUNIQUEID" val="10008"/>
  <p:tag name="PRRESPONSE5" val="6"/>
  <p:tag name="DELIMITERS" val="3.1"/>
  <p:tag name="TPFULLVERSION" val="4.3.2.117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61DC8C51CDC7485DA277B91D9FC0424B"/>
  <p:tag name="SLIDEID" val="61DC8C51CDC7485DA277B91D9FC0424B"/>
  <p:tag name="SLIDEORDER" val="1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NUMRESPONSES" val="1"/>
  <p:tag name="AUTOADVANCE" val="False"/>
  <p:tag name="DELIMITERS" val="3.1"/>
  <p:tag name="VALUEFORMAT" val="0%"/>
  <p:tag name="ANSWERSALIAS" val="0|smicln|1|smicln|2|smicln|4|smicln|6"/>
  <p:tag name="CHARTCOLORINDICES" val="10,3,11,14,13,23,46,9,5,16,10,3"/>
  <p:tag name="QUESTIONALIAS" val="Bloom’s Taxonomy  Knowledge Comprehension Application Analysis Synthesis Evaluation  How many of these outcomes do you think traditional lecture addresses?   "/>
  <p:tag name="VALUES" val="No Value|smicln|No Value|smicln|No Value|smicln|No Value|smicln|No Valu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9"/>
  <p:tag name="FONTSIZE" val="18"/>
  <p:tag name="BULLETTYPE" val="ppBulletArabicPeriod"/>
  <p:tag name="ANSWERTEXT" val="0&#10;1&#10;2&#10;4&#10;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214C739F15074169B22AE401F3FE514C"/>
  <p:tag name="SLIDEID" val="214C739F15074169B22AE401F3FE514C"/>
  <p:tag name="SLIDEORDER" val="1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Flipping the Classroom Have used used CAT’s, JiTT, and/or peer to peer problem solving? "/>
  <p:tag name="ANSWERSALIAS" val="Yes|smicln|No"/>
  <p:tag name="TOTALRESPONSES" val="0"/>
  <p:tag name="ANONYMOUSTEMP" val="False"/>
  <p:tag name="CHARTCOLORINDICES" val="10,3,11,14,13,23,46,9,5,16,10,3"/>
  <p:tag name="VALUES" val="No Value|smicln|No Val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2"/>
  <p:tag name="TEXTLENGTH" val="6"/>
  <p:tag name="FONTSIZE" val="32"/>
  <p:tag name="BULLETTYPE" val="ppBulletArabicPeriod"/>
  <p:tag name="ANSWERTEXT" val="Yes&#10;No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1540</TotalTime>
  <Words>1215</Words>
  <Application>Microsoft Office PowerPoint</Application>
  <PresentationFormat>On-screen Show (4:3)</PresentationFormat>
  <Paragraphs>222</Paragraphs>
  <Slides>26</Slides>
  <Notes>15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Office Theme</vt:lpstr>
      <vt:lpstr>Chart</vt:lpstr>
      <vt:lpstr>Flipping the Classroom and Lecture Capture </vt:lpstr>
      <vt:lpstr>Introduction</vt:lpstr>
      <vt:lpstr>Outline</vt:lpstr>
      <vt:lpstr>Flipping the Classroom Have you used used CAT’s, JiTT, and/or peer to peer problem solving? </vt:lpstr>
      <vt:lpstr>Flipping the Classroom</vt:lpstr>
      <vt:lpstr>Workshop Flip Part 1</vt:lpstr>
      <vt:lpstr>organicERs.org</vt:lpstr>
      <vt:lpstr>organicERs.org</vt:lpstr>
      <vt:lpstr>Why Do It This Way?</vt:lpstr>
      <vt:lpstr>Bloom’s Taxonomy  Knowledge Comprehension Application Analysis Synthesis Evaluation  How many of these outcomes do you think traditional lecture addresses?   </vt:lpstr>
      <vt:lpstr>Bloom’s Taxonomy</vt:lpstr>
      <vt:lpstr>The Flip</vt:lpstr>
      <vt:lpstr>The “Small” Flip</vt:lpstr>
      <vt:lpstr>The “Big” Flip</vt:lpstr>
      <vt:lpstr>The Flip</vt:lpstr>
      <vt:lpstr>Lecture Capture</vt:lpstr>
      <vt:lpstr>Lecture Capture</vt:lpstr>
      <vt:lpstr>Lecture Capture</vt:lpstr>
      <vt:lpstr>Lecture Capture</vt:lpstr>
      <vt:lpstr>Workshop Flip Part 2</vt:lpstr>
      <vt:lpstr>organicERs.org</vt:lpstr>
      <vt:lpstr>organicERs.org</vt:lpstr>
      <vt:lpstr>organicERs.org</vt:lpstr>
      <vt:lpstr>organicERs.org</vt:lpstr>
      <vt:lpstr>organicERs.org</vt:lpstr>
      <vt:lpstr>Thanks! </vt:lpstr>
    </vt:vector>
  </TitlesOfParts>
  <Company>Indiana University - Purdue University Fort Wayne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Univeristy Relations</dc:creator>
  <cp:lastModifiedBy>Jennifer</cp:lastModifiedBy>
  <cp:revision>150</cp:revision>
  <dcterms:created xsi:type="dcterms:W3CDTF">2007-07-10T15:27:22Z</dcterms:created>
  <dcterms:modified xsi:type="dcterms:W3CDTF">2013-06-11T11:54:12Z</dcterms:modified>
</cp:coreProperties>
</file>