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1"/>
  </p:notesMasterIdLst>
  <p:sldIdLst>
    <p:sldId id="278" r:id="rId2"/>
    <p:sldId id="279" r:id="rId3"/>
    <p:sldId id="261" r:id="rId4"/>
    <p:sldId id="266" r:id="rId5"/>
    <p:sldId id="271" r:id="rId6"/>
    <p:sldId id="272" r:id="rId7"/>
    <p:sldId id="274" r:id="rId8"/>
    <p:sldId id="273"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86327" autoAdjust="0"/>
  </p:normalViewPr>
  <p:slideViewPr>
    <p:cSldViewPr>
      <p:cViewPr varScale="1">
        <p:scale>
          <a:sx n="108" d="100"/>
          <a:sy n="108" d="100"/>
        </p:scale>
        <p:origin x="202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0E70F-FA0E-4C08-9349-57063B81B7A4}" type="datetimeFigureOut">
              <a:rPr lang="en-US" smtClean="0"/>
              <a:t>5/17/2021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E9096-3AC6-414B-8312-040ECAF53A32}" type="slidenum">
              <a:rPr lang="en-US" smtClean="0"/>
              <a:t>‹#›</a:t>
            </a:fld>
            <a:endParaRPr lang="en-US"/>
          </a:p>
        </p:txBody>
      </p:sp>
    </p:spTree>
    <p:extLst>
      <p:ext uri="{BB962C8B-B14F-4D97-AF65-F5344CB8AC3E}">
        <p14:creationId xmlns:p14="http://schemas.microsoft.com/office/powerpoint/2010/main" val="142415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PC user … Mirrored with </a:t>
            </a:r>
            <a:r>
              <a:rPr lang="en-US" dirty="0" err="1"/>
              <a:t>Airserver</a:t>
            </a:r>
            <a:r>
              <a:rPr lang="en-US" baseline="0" dirty="0"/>
              <a:t> Connect app.  Used headset for better audio.  Numbered videos sequentially in OneNote but removed numbers in the actual recordings.  (This is screen shot of OneNote.)  Tried to avoid anything that would date the videos. </a:t>
            </a:r>
            <a:r>
              <a:rPr lang="en-US" dirty="0"/>
              <a:t>Simply recorded what I would have written on board during a traditional lecture.  Recordings were often about half the length of a live presentation.  (no student interruptions, no waiting for students to catch up with writing, no pauses for questions) </a:t>
            </a:r>
            <a:r>
              <a:rPr lang="en-US" dirty="0" err="1"/>
              <a:t>Doceri</a:t>
            </a:r>
            <a:r>
              <a:rPr lang="en-US" dirty="0"/>
              <a:t> or Notability could</a:t>
            </a:r>
            <a:r>
              <a:rPr lang="en-US" baseline="0" dirty="0"/>
              <a:t> be used as white boards as well.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37E9096-3AC6-414B-8312-040ECAF53A32}" type="slidenum">
              <a:rPr lang="en-US" smtClean="0"/>
              <a:t>3</a:t>
            </a:fld>
            <a:endParaRPr lang="en-US"/>
          </a:p>
        </p:txBody>
      </p:sp>
    </p:spTree>
    <p:extLst>
      <p:ext uri="{BB962C8B-B14F-4D97-AF65-F5344CB8AC3E}">
        <p14:creationId xmlns:p14="http://schemas.microsoft.com/office/powerpoint/2010/main" val="221024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Able to insert PDF files or images and write on them.  Able to use many colors and import/write on PDF files or images.</a:t>
            </a:r>
          </a:p>
        </p:txBody>
      </p:sp>
      <p:sp>
        <p:nvSpPr>
          <p:cNvPr id="4" name="Slide Number Placeholder 3"/>
          <p:cNvSpPr>
            <a:spLocks noGrp="1"/>
          </p:cNvSpPr>
          <p:nvPr>
            <p:ph type="sldNum" sz="quarter" idx="5"/>
          </p:nvPr>
        </p:nvSpPr>
        <p:spPr/>
        <p:txBody>
          <a:bodyPr/>
          <a:lstStyle/>
          <a:p>
            <a:fld id="{737E9096-3AC6-414B-8312-040ECAF53A32}" type="slidenum">
              <a:rPr lang="en-US" smtClean="0"/>
              <a:t>4</a:t>
            </a:fld>
            <a:endParaRPr lang="en-US"/>
          </a:p>
        </p:txBody>
      </p:sp>
    </p:spTree>
    <p:extLst>
      <p:ext uri="{BB962C8B-B14F-4D97-AF65-F5344CB8AC3E}">
        <p14:creationId xmlns:p14="http://schemas.microsoft.com/office/powerpoint/2010/main" val="400450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a:t>
            </a:r>
            <a:r>
              <a:rPr lang="en-US" b="1" dirty="0"/>
              <a:t>team formation </a:t>
            </a:r>
            <a:r>
              <a:rPr lang="en-US" dirty="0"/>
              <a:t>(grade in Organic I, gender, race/ethnicity, desire to lead vs. follow) and size (not 3 b/c someone is often excluded, not 4 b/c they tend to break into two pairs) Discuss the classroom.  Team table rotated ~ once a week so no one was always in the front/back/corner.  </a:t>
            </a:r>
            <a:r>
              <a:rPr lang="en-US" b="1" dirty="0"/>
              <a:t>Modified PLTL </a:t>
            </a:r>
            <a:r>
              <a:rPr lang="en-US" dirty="0"/>
              <a:t>b/c 1) we used the method during the normal class periods 2) peer leaders were provided a key</a:t>
            </a:r>
          </a:p>
          <a:p>
            <a:endParaRPr lang="en-US" dirty="0"/>
          </a:p>
        </p:txBody>
      </p:sp>
      <p:sp>
        <p:nvSpPr>
          <p:cNvPr id="4" name="Slide Number Placeholder 3"/>
          <p:cNvSpPr>
            <a:spLocks noGrp="1"/>
          </p:cNvSpPr>
          <p:nvPr>
            <p:ph type="sldNum" sz="quarter" idx="5"/>
          </p:nvPr>
        </p:nvSpPr>
        <p:spPr/>
        <p:txBody>
          <a:bodyPr/>
          <a:lstStyle/>
          <a:p>
            <a:fld id="{737E9096-3AC6-414B-8312-040ECAF53A32}" type="slidenum">
              <a:rPr lang="en-US" smtClean="0"/>
              <a:t>5</a:t>
            </a:fld>
            <a:endParaRPr lang="en-US"/>
          </a:p>
        </p:txBody>
      </p:sp>
    </p:spTree>
    <p:extLst>
      <p:ext uri="{BB962C8B-B14F-4D97-AF65-F5344CB8AC3E}">
        <p14:creationId xmlns:p14="http://schemas.microsoft.com/office/powerpoint/2010/main" val="410091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classroom I plugged my iPad Pro directly into the projection system and wrote out solutions to the problems during the debriefing.  Carl </a:t>
            </a:r>
            <a:r>
              <a:rPr lang="en-US" dirty="0" err="1"/>
              <a:t>Wieman</a:t>
            </a:r>
            <a:r>
              <a:rPr lang="en-US" dirty="0"/>
              <a:t> says it’s important to discuss why wrong answers are wrong.</a:t>
            </a:r>
          </a:p>
        </p:txBody>
      </p:sp>
      <p:sp>
        <p:nvSpPr>
          <p:cNvPr id="4" name="Slide Number Placeholder 3"/>
          <p:cNvSpPr>
            <a:spLocks noGrp="1"/>
          </p:cNvSpPr>
          <p:nvPr>
            <p:ph type="sldNum" sz="quarter" idx="5"/>
          </p:nvPr>
        </p:nvSpPr>
        <p:spPr/>
        <p:txBody>
          <a:bodyPr/>
          <a:lstStyle/>
          <a:p>
            <a:fld id="{737E9096-3AC6-414B-8312-040ECAF53A32}" type="slidenum">
              <a:rPr lang="en-US" smtClean="0"/>
              <a:t>6</a:t>
            </a:fld>
            <a:endParaRPr lang="en-US"/>
          </a:p>
        </p:txBody>
      </p:sp>
    </p:spTree>
    <p:extLst>
      <p:ext uri="{BB962C8B-B14F-4D97-AF65-F5344CB8AC3E}">
        <p14:creationId xmlns:p14="http://schemas.microsoft.com/office/powerpoint/2010/main" val="388783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peers.  $1000-1200 per LF per term.  Dartmouth hires 150 LFs each quarter campus-wide.  I use one LF per 15-18 enrolled students.  Alternatively, some schools have learning assistants enroll in a training course for credit w/o pay.</a:t>
            </a:r>
          </a:p>
          <a:p>
            <a:r>
              <a:rPr lang="en-US" dirty="0"/>
              <a:t>TSF $41K through Dean of Faculty administered through DCAL.  One bio, one chem.  Weekly meetings with Lee </a:t>
            </a:r>
            <a:r>
              <a:rPr lang="en-US" dirty="0" err="1"/>
              <a:t>Witters</a:t>
            </a:r>
            <a:r>
              <a:rPr lang="en-US" dirty="0"/>
              <a:t> and separately with the Learning Design team.  Meet with DCAL, deans, OPAL, FYSEP, etc.  Must read Make It Stick.</a:t>
            </a:r>
          </a:p>
        </p:txBody>
      </p:sp>
      <p:sp>
        <p:nvSpPr>
          <p:cNvPr id="4" name="Slide Number Placeholder 3"/>
          <p:cNvSpPr>
            <a:spLocks noGrp="1"/>
          </p:cNvSpPr>
          <p:nvPr>
            <p:ph type="sldNum" sz="quarter" idx="5"/>
          </p:nvPr>
        </p:nvSpPr>
        <p:spPr/>
        <p:txBody>
          <a:bodyPr/>
          <a:lstStyle/>
          <a:p>
            <a:fld id="{737E9096-3AC6-414B-8312-040ECAF53A32}" type="slidenum">
              <a:rPr lang="en-US" smtClean="0"/>
              <a:t>7</a:t>
            </a:fld>
            <a:endParaRPr lang="en-US"/>
          </a:p>
        </p:txBody>
      </p:sp>
    </p:spTree>
    <p:extLst>
      <p:ext uri="{BB962C8B-B14F-4D97-AF65-F5344CB8AC3E}">
        <p14:creationId xmlns:p14="http://schemas.microsoft.com/office/powerpoint/2010/main" val="321805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could work at their tables or on large whiteboards. No one has their back to the instructor.</a:t>
            </a:r>
          </a:p>
          <a:p>
            <a:r>
              <a:rPr lang="en-US" dirty="0"/>
              <a:t>Colored cups: green = working on a problem, orange = could use some help when someone has time, red = HELP we’re stuck, blue = we have finished this problem and are ready to discuss then move on</a:t>
            </a:r>
          </a:p>
        </p:txBody>
      </p:sp>
      <p:sp>
        <p:nvSpPr>
          <p:cNvPr id="4" name="Slide Number Placeholder 3"/>
          <p:cNvSpPr>
            <a:spLocks noGrp="1"/>
          </p:cNvSpPr>
          <p:nvPr>
            <p:ph type="sldNum" sz="quarter" idx="5"/>
          </p:nvPr>
        </p:nvSpPr>
        <p:spPr/>
        <p:txBody>
          <a:bodyPr/>
          <a:lstStyle/>
          <a:p>
            <a:fld id="{737E9096-3AC6-414B-8312-040ECAF53A32}" type="slidenum">
              <a:rPr lang="en-US" smtClean="0"/>
              <a:t>8</a:t>
            </a:fld>
            <a:endParaRPr lang="en-US"/>
          </a:p>
        </p:txBody>
      </p:sp>
    </p:spTree>
    <p:extLst>
      <p:ext uri="{BB962C8B-B14F-4D97-AF65-F5344CB8AC3E}">
        <p14:creationId xmlns:p14="http://schemas.microsoft.com/office/powerpoint/2010/main" val="23399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E9096-3AC6-414B-8312-040ECAF53A32}" type="slidenum">
              <a:rPr lang="en-US" smtClean="0"/>
              <a:t>9</a:t>
            </a:fld>
            <a:endParaRPr lang="en-US"/>
          </a:p>
        </p:txBody>
      </p:sp>
    </p:spTree>
    <p:extLst>
      <p:ext uri="{BB962C8B-B14F-4D97-AF65-F5344CB8AC3E}">
        <p14:creationId xmlns:p14="http://schemas.microsoft.com/office/powerpoint/2010/main" val="347074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0AE11A88-1523-475D-A494-56B76E9D2071}" type="datetimeFigureOut">
              <a:rPr lang="en-US" smtClean="0"/>
              <a:t>5/17/2021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11A88-1523-475D-A494-56B76E9D207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47E8A-AB4D-4FB0-9D5A-DAA97FB319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E11A88-1523-475D-A494-56B76E9D2071}"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47E8A-AB4D-4FB0-9D5A-DAA97FB319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AE11A88-1523-475D-A494-56B76E9D2071}" type="datetimeFigureOut">
              <a:rPr lang="en-US" smtClean="0"/>
              <a:t>5/17/2021</a:t>
            </a:fld>
            <a:endParaRPr lang="en-US"/>
          </a:p>
        </p:txBody>
      </p:sp>
      <p:sp>
        <p:nvSpPr>
          <p:cNvPr id="9" name="Slide Number Placeholder 8"/>
          <p:cNvSpPr>
            <a:spLocks noGrp="1"/>
          </p:cNvSpPr>
          <p:nvPr>
            <p:ph type="sldNum" sz="quarter" idx="15"/>
          </p:nvPr>
        </p:nvSpPr>
        <p:spPr/>
        <p:txBody>
          <a:bodyPr rtlCol="0"/>
          <a:lstStyle/>
          <a:p>
            <a:fld id="{90F47E8A-AB4D-4FB0-9D5A-DAA97FB319F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AE11A88-1523-475D-A494-56B76E9D2071}" type="datetimeFigureOut">
              <a:rPr lang="en-US" smtClean="0"/>
              <a:t>5/17/2021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0F47E8A-AB4D-4FB0-9D5A-DAA97FB319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AE11A88-1523-475D-A494-56B76E9D2071}"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47E8A-AB4D-4FB0-9D5A-DAA97FB319F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AE11A88-1523-475D-A494-56B76E9D2071}"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47E8A-AB4D-4FB0-9D5A-DAA97FB319F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AE11A88-1523-475D-A494-56B76E9D2071}" type="datetimeFigureOut">
              <a:rPr lang="en-US" smtClean="0"/>
              <a:t>5/17/2021</a:t>
            </a:fld>
            <a:endParaRPr lang="en-US"/>
          </a:p>
        </p:txBody>
      </p:sp>
      <p:sp>
        <p:nvSpPr>
          <p:cNvPr id="7" name="Slide Number Placeholder 6"/>
          <p:cNvSpPr>
            <a:spLocks noGrp="1"/>
          </p:cNvSpPr>
          <p:nvPr>
            <p:ph type="sldNum" sz="quarter" idx="11"/>
          </p:nvPr>
        </p:nvSpPr>
        <p:spPr/>
        <p:txBody>
          <a:bodyPr rtlCol="0"/>
          <a:lstStyle/>
          <a:p>
            <a:fld id="{90F47E8A-AB4D-4FB0-9D5A-DAA97FB319F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11A88-1523-475D-A494-56B76E9D2071}"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47E8A-AB4D-4FB0-9D5A-DAA97FB31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AE11A88-1523-475D-A494-56B76E9D2071}" type="datetimeFigureOut">
              <a:rPr lang="en-US" smtClean="0"/>
              <a:t>5/17/2021</a:t>
            </a:fld>
            <a:endParaRPr lang="en-US"/>
          </a:p>
        </p:txBody>
      </p:sp>
      <p:sp>
        <p:nvSpPr>
          <p:cNvPr id="22" name="Slide Number Placeholder 21"/>
          <p:cNvSpPr>
            <a:spLocks noGrp="1"/>
          </p:cNvSpPr>
          <p:nvPr>
            <p:ph type="sldNum" sz="quarter" idx="15"/>
          </p:nvPr>
        </p:nvSpPr>
        <p:spPr/>
        <p:txBody>
          <a:bodyPr rtlCol="0"/>
          <a:lstStyle/>
          <a:p>
            <a:fld id="{90F47E8A-AB4D-4FB0-9D5A-DAA97FB319F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AE11A88-1523-475D-A494-56B76E9D2071}" type="datetimeFigureOut">
              <a:rPr lang="en-US" smtClean="0"/>
              <a:t>5/17/2021</a:t>
            </a:fld>
            <a:endParaRPr lang="en-US"/>
          </a:p>
        </p:txBody>
      </p:sp>
      <p:sp>
        <p:nvSpPr>
          <p:cNvPr id="18" name="Slide Number Placeholder 17"/>
          <p:cNvSpPr>
            <a:spLocks noGrp="1"/>
          </p:cNvSpPr>
          <p:nvPr>
            <p:ph type="sldNum" sz="quarter" idx="11"/>
          </p:nvPr>
        </p:nvSpPr>
        <p:spPr/>
        <p:txBody>
          <a:bodyPr rtlCol="0"/>
          <a:lstStyle/>
          <a:p>
            <a:fld id="{90F47E8A-AB4D-4FB0-9D5A-DAA97FB319F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AE11A88-1523-475D-A494-56B76E9D2071}" type="datetimeFigureOut">
              <a:rPr lang="en-US" smtClean="0"/>
              <a:t>5/17/2021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F47E8A-AB4D-4FB0-9D5A-DAA97FB319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pubs.acs.org/doi/abs/10.1021/bk-2019-1336.ch00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381000"/>
            <a:ext cx="4191000" cy="609600"/>
          </a:xfrm>
        </p:spPr>
        <p:txBody>
          <a:bodyPr>
            <a:normAutofit fontScale="90000"/>
          </a:bodyPr>
          <a:lstStyle/>
          <a:p>
            <a:r>
              <a:rPr lang="en-US" dirty="0"/>
              <a:t>Flipping with Video</a:t>
            </a:r>
          </a:p>
        </p:txBody>
      </p:sp>
      <p:sp>
        <p:nvSpPr>
          <p:cNvPr id="3" name="Subtitle 2"/>
          <p:cNvSpPr>
            <a:spLocks noGrp="1"/>
          </p:cNvSpPr>
          <p:nvPr>
            <p:ph type="subTitle" idx="1"/>
          </p:nvPr>
        </p:nvSpPr>
        <p:spPr>
          <a:xfrm>
            <a:off x="2362200" y="1209879"/>
            <a:ext cx="5943600" cy="847521"/>
          </a:xfrm>
        </p:spPr>
        <p:txBody>
          <a:bodyPr>
            <a:normAutofit lnSpcReduction="10000"/>
          </a:bodyPr>
          <a:lstStyle/>
          <a:p>
            <a:r>
              <a:rPr lang="en-US" dirty="0"/>
              <a:t>A short description of how I used recorded lectures to help students prepare for class and what I do during the face-to-face class meetings.</a:t>
            </a:r>
          </a:p>
        </p:txBody>
      </p:sp>
      <p:sp>
        <p:nvSpPr>
          <p:cNvPr id="4" name="TextBox 3"/>
          <p:cNvSpPr txBox="1"/>
          <p:nvPr/>
        </p:nvSpPr>
        <p:spPr>
          <a:xfrm>
            <a:off x="2133600" y="2276679"/>
            <a:ext cx="5943600" cy="738664"/>
          </a:xfrm>
          <a:prstGeom prst="rect">
            <a:avLst/>
          </a:prstGeom>
          <a:noFill/>
        </p:spPr>
        <p:txBody>
          <a:bodyPr wrap="square" rtlCol="0">
            <a:spAutoFit/>
          </a:bodyPr>
          <a:lstStyle/>
          <a:p>
            <a:r>
              <a:rPr lang="en-US" sz="2400" dirty="0"/>
              <a:t>Cathy Welder, Dartmouth College</a:t>
            </a:r>
          </a:p>
          <a:p>
            <a:r>
              <a:rPr lang="en-US" dirty="0"/>
              <a:t>Active Learning in Organic Chemistry Workshop</a:t>
            </a:r>
          </a:p>
        </p:txBody>
      </p:sp>
    </p:spTree>
    <p:extLst>
      <p:ext uri="{BB962C8B-B14F-4D97-AF65-F5344CB8AC3E}">
        <p14:creationId xmlns:p14="http://schemas.microsoft.com/office/powerpoint/2010/main" val="14471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4D73-D54B-4BD0-83D4-41E02D6D62DD}"/>
              </a:ext>
            </a:extLst>
          </p:cNvPr>
          <p:cNvSpPr>
            <a:spLocks noGrp="1"/>
          </p:cNvSpPr>
          <p:nvPr>
            <p:ph type="title"/>
          </p:nvPr>
        </p:nvSpPr>
        <p:spPr>
          <a:xfrm>
            <a:off x="457200" y="274638"/>
            <a:ext cx="7467600" cy="715962"/>
          </a:xfrm>
        </p:spPr>
        <p:txBody>
          <a:bodyPr/>
          <a:lstStyle/>
          <a:p>
            <a:r>
              <a:rPr lang="en-US" dirty="0"/>
              <a:t>Outline</a:t>
            </a:r>
          </a:p>
        </p:txBody>
      </p:sp>
      <p:sp>
        <p:nvSpPr>
          <p:cNvPr id="3" name="Content Placeholder 2">
            <a:extLst>
              <a:ext uri="{FF2B5EF4-FFF2-40B4-BE49-F238E27FC236}">
                <a16:creationId xmlns:a16="http://schemas.microsoft.com/office/drawing/2014/main" id="{B387D4D1-6EDD-4FB6-A714-E1C970D51796}"/>
              </a:ext>
            </a:extLst>
          </p:cNvPr>
          <p:cNvSpPr>
            <a:spLocks noGrp="1"/>
          </p:cNvSpPr>
          <p:nvPr>
            <p:ph sz="quarter" idx="1"/>
          </p:nvPr>
        </p:nvSpPr>
        <p:spPr>
          <a:xfrm>
            <a:off x="457200" y="1219200"/>
            <a:ext cx="7467600" cy="5254752"/>
          </a:xfrm>
        </p:spPr>
        <p:txBody>
          <a:bodyPr/>
          <a:lstStyle/>
          <a:p>
            <a:pPr marL="0" indent="0">
              <a:buNone/>
            </a:pPr>
            <a:r>
              <a:rPr lang="en-US" dirty="0"/>
              <a:t>By the end of this presentation, you will be able to describe</a:t>
            </a:r>
          </a:p>
          <a:p>
            <a:pPr marL="0" indent="0">
              <a:buNone/>
            </a:pPr>
            <a:endParaRPr lang="en-US" dirty="0"/>
          </a:p>
          <a:p>
            <a:r>
              <a:rPr lang="en-US" dirty="0"/>
              <a:t>how and why I create videos for my lecture course.</a:t>
            </a:r>
          </a:p>
          <a:p>
            <a:endParaRPr lang="en-US" dirty="0"/>
          </a:p>
          <a:p>
            <a:r>
              <a:rPr lang="en-US" dirty="0"/>
              <a:t>how I run my flipped classroom using before-class video lectures and an in-class modified peer led team learning approach.</a:t>
            </a:r>
          </a:p>
        </p:txBody>
      </p:sp>
    </p:spTree>
    <p:extLst>
      <p:ext uri="{BB962C8B-B14F-4D97-AF65-F5344CB8AC3E}">
        <p14:creationId xmlns:p14="http://schemas.microsoft.com/office/powerpoint/2010/main" val="198735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38" y="2819400"/>
            <a:ext cx="7884536" cy="2819400"/>
          </a:xfrm>
          <a:prstGeom prst="rect">
            <a:avLst/>
          </a:prstGeom>
        </p:spPr>
      </p:pic>
      <p:sp>
        <p:nvSpPr>
          <p:cNvPr id="2" name="Title 1"/>
          <p:cNvSpPr>
            <a:spLocks noGrp="1"/>
          </p:cNvSpPr>
          <p:nvPr>
            <p:ph type="title"/>
          </p:nvPr>
        </p:nvSpPr>
        <p:spPr/>
        <p:txBody>
          <a:bodyPr/>
          <a:lstStyle/>
          <a:p>
            <a:r>
              <a:rPr lang="en-US" dirty="0"/>
              <a:t>Methods of Creating Videos: OneNote on iPad Pro with Camtasia</a:t>
            </a:r>
          </a:p>
        </p:txBody>
      </p:sp>
      <p:sp>
        <p:nvSpPr>
          <p:cNvPr id="4" name="TextBox 3"/>
          <p:cNvSpPr txBox="1"/>
          <p:nvPr/>
        </p:nvSpPr>
        <p:spPr>
          <a:xfrm>
            <a:off x="451338" y="1524000"/>
            <a:ext cx="8006862" cy="923330"/>
          </a:xfrm>
          <a:prstGeom prst="rect">
            <a:avLst/>
          </a:prstGeom>
          <a:noFill/>
        </p:spPr>
        <p:txBody>
          <a:bodyPr wrap="square" rtlCol="0">
            <a:spAutoFit/>
          </a:bodyPr>
          <a:lstStyle/>
          <a:p>
            <a:r>
              <a:rPr lang="en-US" dirty="0"/>
              <a:t>Chalk talks were reproduced electronically by mirroring iPad Pro to desktop (using </a:t>
            </a:r>
            <a:r>
              <a:rPr lang="en-US" dirty="0" err="1"/>
              <a:t>Airserver</a:t>
            </a:r>
            <a:r>
              <a:rPr lang="en-US" dirty="0"/>
              <a:t> Connect) and using Camtasia to screen capture the writing in OneNote.</a:t>
            </a:r>
          </a:p>
        </p:txBody>
      </p:sp>
    </p:spTree>
    <p:extLst>
      <p:ext uri="{BB962C8B-B14F-4D97-AF65-F5344CB8AC3E}">
        <p14:creationId xmlns:p14="http://schemas.microsoft.com/office/powerpoint/2010/main" val="23597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3200401"/>
            <a:ext cx="5236501" cy="32354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394192"/>
            <a:ext cx="4295768" cy="2743893"/>
          </a:xfrm>
          <a:prstGeom prst="rect">
            <a:avLst/>
          </a:prstGeom>
        </p:spPr>
      </p:pic>
      <p:sp>
        <p:nvSpPr>
          <p:cNvPr id="2" name="Title 1"/>
          <p:cNvSpPr>
            <a:spLocks noGrp="1"/>
          </p:cNvSpPr>
          <p:nvPr>
            <p:ph type="title"/>
          </p:nvPr>
        </p:nvSpPr>
        <p:spPr/>
        <p:txBody>
          <a:bodyPr/>
          <a:lstStyle/>
          <a:p>
            <a:r>
              <a:rPr lang="en-US" dirty="0"/>
              <a:t>Methods of Creating Videos: OneNote with Camtasia</a:t>
            </a:r>
          </a:p>
        </p:txBody>
      </p:sp>
    </p:spTree>
    <p:extLst>
      <p:ext uri="{BB962C8B-B14F-4D97-AF65-F5344CB8AC3E}">
        <p14:creationId xmlns:p14="http://schemas.microsoft.com/office/powerpoint/2010/main" val="364341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In the Classroom</a:t>
            </a:r>
          </a:p>
        </p:txBody>
      </p:sp>
      <p:sp>
        <p:nvSpPr>
          <p:cNvPr id="8" name="Content Placeholder 2">
            <a:extLst>
              <a:ext uri="{FF2B5EF4-FFF2-40B4-BE49-F238E27FC236}">
                <a16:creationId xmlns:a16="http://schemas.microsoft.com/office/drawing/2014/main" id="{A0506E8D-5CE8-41CC-8A88-D7F2138EAD31}"/>
              </a:ext>
            </a:extLst>
          </p:cNvPr>
          <p:cNvSpPr>
            <a:spLocks noGrp="1"/>
          </p:cNvSpPr>
          <p:nvPr>
            <p:ph sz="quarter" idx="1"/>
          </p:nvPr>
        </p:nvSpPr>
        <p:spPr>
          <a:xfrm>
            <a:off x="454891" y="1066800"/>
            <a:ext cx="7467600" cy="1447800"/>
          </a:xfrm>
        </p:spPr>
        <p:txBody>
          <a:bodyPr>
            <a:normAutofit/>
          </a:bodyPr>
          <a:lstStyle/>
          <a:p>
            <a:r>
              <a:rPr lang="en-US" dirty="0"/>
              <a:t>Students were divided into permanent teams of 5-6 for in-class work.</a:t>
            </a:r>
          </a:p>
          <a:p>
            <a:r>
              <a:rPr lang="en-US" dirty="0"/>
              <a:t>Peer leaders assisted 2-3 teams every class.</a:t>
            </a:r>
          </a:p>
        </p:txBody>
      </p:sp>
      <p:pic>
        <p:nvPicPr>
          <p:cNvPr id="5" name="Picture 4">
            <a:extLst>
              <a:ext uri="{FF2B5EF4-FFF2-40B4-BE49-F238E27FC236}">
                <a16:creationId xmlns:a16="http://schemas.microsoft.com/office/drawing/2014/main" id="{A18F0AD2-40C0-4513-A318-CAB6B4578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769" y="2522277"/>
            <a:ext cx="5899843" cy="3927084"/>
          </a:xfrm>
          <a:prstGeom prst="rect">
            <a:avLst/>
          </a:prstGeom>
        </p:spPr>
      </p:pic>
    </p:spTree>
    <p:extLst>
      <p:ext uri="{BB962C8B-B14F-4D97-AF65-F5344CB8AC3E}">
        <p14:creationId xmlns:p14="http://schemas.microsoft.com/office/powerpoint/2010/main" val="417631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In the Classroom</a:t>
            </a:r>
          </a:p>
        </p:txBody>
      </p:sp>
      <p:sp>
        <p:nvSpPr>
          <p:cNvPr id="8" name="Content Placeholder 2">
            <a:extLst>
              <a:ext uri="{FF2B5EF4-FFF2-40B4-BE49-F238E27FC236}">
                <a16:creationId xmlns:a16="http://schemas.microsoft.com/office/drawing/2014/main" id="{A0506E8D-5CE8-41CC-8A88-D7F2138EAD31}"/>
              </a:ext>
            </a:extLst>
          </p:cNvPr>
          <p:cNvSpPr>
            <a:spLocks noGrp="1"/>
          </p:cNvSpPr>
          <p:nvPr>
            <p:ph sz="quarter" idx="1"/>
          </p:nvPr>
        </p:nvSpPr>
        <p:spPr>
          <a:xfrm>
            <a:off x="459509" y="1371600"/>
            <a:ext cx="7467600" cy="4800600"/>
          </a:xfrm>
        </p:spPr>
        <p:txBody>
          <a:bodyPr>
            <a:normAutofit/>
          </a:bodyPr>
          <a:lstStyle/>
          <a:p>
            <a:r>
              <a:rPr lang="en-US" dirty="0"/>
              <a:t>Teams were given one problem at a time.  Each problem was debriefed before the class moved on.</a:t>
            </a:r>
          </a:p>
          <a:p>
            <a:endParaRPr lang="en-US" dirty="0"/>
          </a:p>
          <a:p>
            <a:r>
              <a:rPr lang="en-US" dirty="0"/>
              <a:t>Completed 6-8 problems/hour.</a:t>
            </a:r>
          </a:p>
          <a:p>
            <a:endParaRPr lang="en-US" dirty="0"/>
          </a:p>
          <a:p>
            <a:r>
              <a:rPr lang="en-US" dirty="0"/>
              <a:t>Problems and separate solutions were posted in LMS immediately after class.</a:t>
            </a:r>
          </a:p>
          <a:p>
            <a:endParaRPr lang="en-US" dirty="0"/>
          </a:p>
          <a:p>
            <a:r>
              <a:rPr lang="en-US" dirty="0"/>
              <a:t>Challenge: bring enough problems for one class period without it seeming as if we did not work as many problems as I had hoped we would.</a:t>
            </a:r>
          </a:p>
        </p:txBody>
      </p:sp>
    </p:spTree>
    <p:extLst>
      <p:ext uri="{BB962C8B-B14F-4D97-AF65-F5344CB8AC3E}">
        <p14:creationId xmlns:p14="http://schemas.microsoft.com/office/powerpoint/2010/main" val="134602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0340"/>
          </a:xfrm>
        </p:spPr>
        <p:txBody>
          <a:bodyPr>
            <a:normAutofit fontScale="90000"/>
          </a:bodyPr>
          <a:lstStyle/>
          <a:p>
            <a:pPr algn="ctr"/>
            <a:r>
              <a:rPr lang="en-US" dirty="0"/>
              <a:t>Teaching Science Fellow and </a:t>
            </a:r>
            <a:br>
              <a:rPr lang="en-US" dirty="0"/>
            </a:br>
            <a:r>
              <a:rPr lang="en-US" dirty="0"/>
              <a:t>Learning Fellows</a:t>
            </a:r>
          </a:p>
        </p:txBody>
      </p:sp>
      <p:sp>
        <p:nvSpPr>
          <p:cNvPr id="8" name="Content Placeholder 2">
            <a:extLst>
              <a:ext uri="{FF2B5EF4-FFF2-40B4-BE49-F238E27FC236}">
                <a16:creationId xmlns:a16="http://schemas.microsoft.com/office/drawing/2014/main" id="{A0506E8D-5CE8-41CC-8A88-D7F2138EAD31}"/>
              </a:ext>
            </a:extLst>
          </p:cNvPr>
          <p:cNvSpPr>
            <a:spLocks noGrp="1"/>
          </p:cNvSpPr>
          <p:nvPr>
            <p:ph sz="quarter" idx="1"/>
          </p:nvPr>
        </p:nvSpPr>
        <p:spPr>
          <a:xfrm>
            <a:off x="457200" y="1524000"/>
            <a:ext cx="7467600" cy="4331422"/>
          </a:xfrm>
        </p:spPr>
        <p:txBody>
          <a:bodyPr/>
          <a:lstStyle/>
          <a:p>
            <a:r>
              <a:rPr lang="en-US"/>
              <a:t>Dartmouth hires </a:t>
            </a:r>
            <a:r>
              <a:rPr lang="en-US" dirty="0"/>
              <a:t>recent graduates (Teaching Science Fellows) to work </a:t>
            </a:r>
            <a:r>
              <a:rPr lang="en-US" u="sng" dirty="0"/>
              <a:t>full time</a:t>
            </a:r>
            <a:r>
              <a:rPr lang="en-US" dirty="0"/>
              <a:t> for a year with one department, typically with one of the introductory classes.</a:t>
            </a:r>
          </a:p>
          <a:p>
            <a:endParaRPr lang="en-US" dirty="0"/>
          </a:p>
          <a:p>
            <a:r>
              <a:rPr lang="en-US" dirty="0"/>
              <a:t>Students who recently completed the course are hired to serve as Learning Fellows for the quarter.</a:t>
            </a:r>
          </a:p>
        </p:txBody>
      </p:sp>
    </p:spTree>
    <p:extLst>
      <p:ext uri="{BB962C8B-B14F-4D97-AF65-F5344CB8AC3E}">
        <p14:creationId xmlns:p14="http://schemas.microsoft.com/office/powerpoint/2010/main" val="30015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557815-2B73-4A6E-B8E2-9C991273A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292" y="683491"/>
            <a:ext cx="4618581" cy="3080603"/>
          </a:xfrm>
          <a:prstGeom prst="rect">
            <a:avLst/>
          </a:prstGeom>
        </p:spPr>
      </p:pic>
      <p:sp>
        <p:nvSpPr>
          <p:cNvPr id="2" name="Title 1">
            <a:extLst>
              <a:ext uri="{FF2B5EF4-FFF2-40B4-BE49-F238E27FC236}">
                <a16:creationId xmlns:a16="http://schemas.microsoft.com/office/drawing/2014/main" id="{5D066EDC-E6A1-4E38-8AF6-3E42CC2FA71D}"/>
              </a:ext>
            </a:extLst>
          </p:cNvPr>
          <p:cNvSpPr>
            <a:spLocks noGrp="1"/>
          </p:cNvSpPr>
          <p:nvPr>
            <p:ph type="title"/>
          </p:nvPr>
        </p:nvSpPr>
        <p:spPr>
          <a:xfrm>
            <a:off x="457200" y="274638"/>
            <a:ext cx="3352800" cy="715962"/>
          </a:xfrm>
        </p:spPr>
        <p:txBody>
          <a:bodyPr>
            <a:normAutofit/>
          </a:bodyPr>
          <a:lstStyle/>
          <a:p>
            <a:r>
              <a:rPr lang="en-US" dirty="0"/>
              <a:t>Class in Action</a:t>
            </a:r>
          </a:p>
        </p:txBody>
      </p:sp>
      <p:pic>
        <p:nvPicPr>
          <p:cNvPr id="5" name="Content Placeholder 4" descr="A picture containing person, indoor&#10;&#10;Description automatically generated">
            <a:extLst>
              <a:ext uri="{FF2B5EF4-FFF2-40B4-BE49-F238E27FC236}">
                <a16:creationId xmlns:a16="http://schemas.microsoft.com/office/drawing/2014/main" id="{5B87653F-2FDE-4ED8-A6AA-078081274950}"/>
              </a:ext>
            </a:extLst>
          </p:cNvPr>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457200" y="2971800"/>
            <a:ext cx="4798186" cy="3200400"/>
          </a:xfrm>
        </p:spPr>
      </p:pic>
    </p:spTree>
    <p:extLst>
      <p:ext uri="{BB962C8B-B14F-4D97-AF65-F5344CB8AC3E}">
        <p14:creationId xmlns:p14="http://schemas.microsoft.com/office/powerpoint/2010/main" val="332102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Summary</a:t>
            </a:r>
          </a:p>
        </p:txBody>
      </p:sp>
      <p:sp>
        <p:nvSpPr>
          <p:cNvPr id="3" name="Content Placeholder 2"/>
          <p:cNvSpPr>
            <a:spLocks noGrp="1"/>
          </p:cNvSpPr>
          <p:nvPr>
            <p:ph sz="quarter" idx="1"/>
          </p:nvPr>
        </p:nvSpPr>
        <p:spPr>
          <a:xfrm>
            <a:off x="457200" y="990600"/>
            <a:ext cx="7467600" cy="5300790"/>
          </a:xfrm>
        </p:spPr>
        <p:txBody>
          <a:bodyPr>
            <a:normAutofit fontScale="92500"/>
          </a:bodyPr>
          <a:lstStyle/>
          <a:p>
            <a:pPr marL="0" indent="0">
              <a:buNone/>
            </a:pPr>
            <a:endParaRPr lang="en-US" dirty="0"/>
          </a:p>
          <a:p>
            <a:r>
              <a:rPr lang="en-US" dirty="0"/>
              <a:t>Videos made with OneNote on iPad (for white board) mirrored to PC (via </a:t>
            </a:r>
            <a:r>
              <a:rPr lang="en-US" dirty="0" err="1"/>
              <a:t>AirServer</a:t>
            </a:r>
            <a:r>
              <a:rPr lang="en-US" dirty="0"/>
              <a:t>) for screen capture with Camtasia.</a:t>
            </a:r>
          </a:p>
          <a:p>
            <a:endParaRPr lang="en-US" dirty="0"/>
          </a:p>
          <a:p>
            <a:r>
              <a:rPr lang="en-US" dirty="0"/>
              <a:t>Problem-solving every day in class with near-peer help available.</a:t>
            </a:r>
          </a:p>
          <a:p>
            <a:endParaRPr lang="en-US" dirty="0"/>
          </a:p>
          <a:p>
            <a:pPr marL="0" indent="0">
              <a:buNone/>
            </a:pPr>
            <a:r>
              <a:rPr lang="en-US" dirty="0"/>
              <a:t>More information, including impacts on DFW rates and student grades, can be found here:</a:t>
            </a:r>
          </a:p>
          <a:p>
            <a:pPr marL="231775" indent="0">
              <a:buNone/>
            </a:pPr>
            <a:r>
              <a:rPr lang="en-US" sz="1800" dirty="0"/>
              <a:t>Welder, C. O. An All-In Approach to Flipping the Organic Chemistry Classroom Using Elements of Peer-Led Team Learning with Undergraduate Learning Assistants in </a:t>
            </a:r>
            <a:r>
              <a:rPr lang="en-US" sz="1800" u="sng" dirty="0"/>
              <a:t>Active Learning in Organic Chemistry: Implementation and Analysis</a:t>
            </a:r>
            <a:r>
              <a:rPr lang="en-US" sz="1800" dirty="0"/>
              <a:t>, ACS Symposium Series #1336, pp119-148, 2019.  DOI: </a:t>
            </a:r>
            <a:r>
              <a:rPr lang="en-US" sz="1800" dirty="0">
                <a:hlinkClick r:id="rId3"/>
              </a:rPr>
              <a:t>10.1021/bk-2019-1336.ch008</a:t>
            </a:r>
            <a:r>
              <a:rPr lang="en-US" sz="1800" dirty="0"/>
              <a:t>. </a:t>
            </a:r>
          </a:p>
          <a:p>
            <a:endParaRPr lang="en-US" dirty="0"/>
          </a:p>
          <a:p>
            <a:endParaRPr lang="en-US" dirty="0"/>
          </a:p>
        </p:txBody>
      </p:sp>
    </p:spTree>
    <p:extLst>
      <p:ext uri="{BB962C8B-B14F-4D97-AF65-F5344CB8AC3E}">
        <p14:creationId xmlns:p14="http://schemas.microsoft.com/office/powerpoint/2010/main" val="2198026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5910</TotalTime>
  <Words>810</Words>
  <Application>Microsoft Office PowerPoint</Application>
  <PresentationFormat>On-screen Show (4:3)</PresentationFormat>
  <Paragraphs>52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Schoolbook</vt:lpstr>
      <vt:lpstr>Wingdings</vt:lpstr>
      <vt:lpstr>Wingdings 2</vt:lpstr>
      <vt:lpstr>Oriel</vt:lpstr>
      <vt:lpstr>Flipping with Video</vt:lpstr>
      <vt:lpstr>Outline</vt:lpstr>
      <vt:lpstr>Methods of Creating Videos: OneNote on iPad Pro with Camtasia</vt:lpstr>
      <vt:lpstr>Methods of Creating Videos: OneNote with Camtasia</vt:lpstr>
      <vt:lpstr>In the Classroom</vt:lpstr>
      <vt:lpstr>In the Classroom</vt:lpstr>
      <vt:lpstr>Teaching Science Fellow and  Learning Fellows</vt:lpstr>
      <vt:lpstr>Class in Action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Livescribe pens</dc:title>
  <dc:creator>Catherine O. Welder</dc:creator>
  <cp:lastModifiedBy>Catherine O. Welder</cp:lastModifiedBy>
  <cp:revision>142</cp:revision>
  <dcterms:created xsi:type="dcterms:W3CDTF">2013-06-04T17:10:57Z</dcterms:created>
  <dcterms:modified xsi:type="dcterms:W3CDTF">2021-05-17T15:24:54Z</dcterms:modified>
</cp:coreProperties>
</file>