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43891200" cy="32918400"/>
  <p:notesSz cx="9144000" cy="6858000"/>
  <p:custDataLst>
    <p:tags r:id="rId4"/>
  </p:custDataLst>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36"/>
    <a:srgbClr val="141313"/>
    <a:srgbClr val="3C4241"/>
    <a:srgbClr val="0A304E"/>
    <a:srgbClr val="0B3B80"/>
    <a:srgbClr val="004C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52" autoAdjust="0"/>
    <p:restoredTop sz="94660"/>
  </p:normalViewPr>
  <p:slideViewPr>
    <p:cSldViewPr>
      <p:cViewPr varScale="1">
        <p:scale>
          <a:sx n="23" d="100"/>
          <a:sy n="23" d="100"/>
        </p:scale>
        <p:origin x="282" y="6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4883BCC-8348-3A40-B217-83BAEB160ADF}" type="datetimeFigureOut">
              <a:rPr lang="en-US" smtClean="0"/>
              <a:t>10/2/2014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0204800-A2EF-4247-BD98-D6CF29E2BF41}" type="slidenum">
              <a:rPr lang="en-US" smtClean="0"/>
              <a:t>‹#›</a:t>
            </a:fld>
            <a:endParaRPr lang="en-US"/>
          </a:p>
        </p:txBody>
      </p:sp>
    </p:spTree>
    <p:extLst>
      <p:ext uri="{BB962C8B-B14F-4D97-AF65-F5344CB8AC3E}">
        <p14:creationId xmlns:p14="http://schemas.microsoft.com/office/powerpoint/2010/main" val="41899183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373B57-D842-41CE-9F2F-2FCF31D200B3}"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712D0-4C69-44C8-B2E8-388BAAB0E575}" type="slidenum">
              <a:rPr lang="en-US" smtClean="0"/>
              <a:t>‹#›</a:t>
            </a:fld>
            <a:endParaRPr lang="en-US"/>
          </a:p>
        </p:txBody>
      </p:sp>
    </p:spTree>
    <p:extLst>
      <p:ext uri="{BB962C8B-B14F-4D97-AF65-F5344CB8AC3E}">
        <p14:creationId xmlns:p14="http://schemas.microsoft.com/office/powerpoint/2010/main" val="323517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73B57-D842-41CE-9F2F-2FCF31D200B3}"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712D0-4C69-44C8-B2E8-388BAAB0E575}" type="slidenum">
              <a:rPr lang="en-US" smtClean="0"/>
              <a:t>‹#›</a:t>
            </a:fld>
            <a:endParaRPr lang="en-US"/>
          </a:p>
        </p:txBody>
      </p:sp>
    </p:spTree>
    <p:extLst>
      <p:ext uri="{BB962C8B-B14F-4D97-AF65-F5344CB8AC3E}">
        <p14:creationId xmlns:p14="http://schemas.microsoft.com/office/powerpoint/2010/main" val="369834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73B57-D842-41CE-9F2F-2FCF31D200B3}"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712D0-4C69-44C8-B2E8-388BAAB0E575}" type="slidenum">
              <a:rPr lang="en-US" smtClean="0"/>
              <a:t>‹#›</a:t>
            </a:fld>
            <a:endParaRPr lang="en-US"/>
          </a:p>
        </p:txBody>
      </p:sp>
    </p:spTree>
    <p:extLst>
      <p:ext uri="{BB962C8B-B14F-4D97-AF65-F5344CB8AC3E}">
        <p14:creationId xmlns:p14="http://schemas.microsoft.com/office/powerpoint/2010/main" val="26072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73B57-D842-41CE-9F2F-2FCF31D200B3}"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712D0-4C69-44C8-B2E8-388BAAB0E575}" type="slidenum">
              <a:rPr lang="en-US" smtClean="0"/>
              <a:t>‹#›</a:t>
            </a:fld>
            <a:endParaRPr lang="en-US"/>
          </a:p>
        </p:txBody>
      </p:sp>
    </p:spTree>
    <p:extLst>
      <p:ext uri="{BB962C8B-B14F-4D97-AF65-F5344CB8AC3E}">
        <p14:creationId xmlns:p14="http://schemas.microsoft.com/office/powerpoint/2010/main" val="74201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373B57-D842-41CE-9F2F-2FCF31D200B3}"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712D0-4C69-44C8-B2E8-388BAAB0E575}" type="slidenum">
              <a:rPr lang="en-US" smtClean="0"/>
              <a:t>‹#›</a:t>
            </a:fld>
            <a:endParaRPr lang="en-US"/>
          </a:p>
        </p:txBody>
      </p:sp>
    </p:spTree>
    <p:extLst>
      <p:ext uri="{BB962C8B-B14F-4D97-AF65-F5344CB8AC3E}">
        <p14:creationId xmlns:p14="http://schemas.microsoft.com/office/powerpoint/2010/main" val="13152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373B57-D842-41CE-9F2F-2FCF31D200B3}"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712D0-4C69-44C8-B2E8-388BAAB0E575}" type="slidenum">
              <a:rPr lang="en-US" smtClean="0"/>
              <a:t>‹#›</a:t>
            </a:fld>
            <a:endParaRPr lang="en-US"/>
          </a:p>
        </p:txBody>
      </p:sp>
    </p:spTree>
    <p:extLst>
      <p:ext uri="{BB962C8B-B14F-4D97-AF65-F5344CB8AC3E}">
        <p14:creationId xmlns:p14="http://schemas.microsoft.com/office/powerpoint/2010/main" val="149598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20"/>
            </a:lvl1pPr>
            <a:lvl2pPr>
              <a:defRPr sz="9600"/>
            </a:lvl2pPr>
            <a:lvl3pPr>
              <a:defRPr sz="8640"/>
            </a:lvl3pPr>
            <a:lvl4pPr>
              <a:defRPr sz="7680"/>
            </a:lvl4pPr>
            <a:lvl5pPr>
              <a:defRPr sz="7680"/>
            </a:lvl5pPr>
            <a:lvl6pPr>
              <a:defRPr sz="7680"/>
            </a:lvl6pPr>
            <a:lvl7pPr>
              <a:defRPr sz="7680"/>
            </a:lvl7pPr>
            <a:lvl8pPr>
              <a:defRPr sz="7680"/>
            </a:lvl8pPr>
            <a:lvl9pPr>
              <a:defRPr sz="76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20"/>
            </a:lvl1pPr>
            <a:lvl2pPr>
              <a:defRPr sz="9600"/>
            </a:lvl2pPr>
            <a:lvl3pPr>
              <a:defRPr sz="8640"/>
            </a:lvl3pPr>
            <a:lvl4pPr>
              <a:defRPr sz="7680"/>
            </a:lvl4pPr>
            <a:lvl5pPr>
              <a:defRPr sz="7680"/>
            </a:lvl5pPr>
            <a:lvl6pPr>
              <a:defRPr sz="7680"/>
            </a:lvl6pPr>
            <a:lvl7pPr>
              <a:defRPr sz="7680"/>
            </a:lvl7pPr>
            <a:lvl8pPr>
              <a:defRPr sz="7680"/>
            </a:lvl8pPr>
            <a:lvl9pPr>
              <a:defRPr sz="76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373B57-D842-41CE-9F2F-2FCF31D200B3}" type="datetimeFigureOut">
              <a:rPr lang="en-US" smtClean="0"/>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712D0-4C69-44C8-B2E8-388BAAB0E575}" type="slidenum">
              <a:rPr lang="en-US" smtClean="0"/>
              <a:t>‹#›</a:t>
            </a:fld>
            <a:endParaRPr lang="en-US"/>
          </a:p>
        </p:txBody>
      </p:sp>
    </p:spTree>
    <p:extLst>
      <p:ext uri="{BB962C8B-B14F-4D97-AF65-F5344CB8AC3E}">
        <p14:creationId xmlns:p14="http://schemas.microsoft.com/office/powerpoint/2010/main" val="145666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373B57-D842-41CE-9F2F-2FCF31D200B3}" type="datetimeFigureOut">
              <a:rPr lang="en-US" smtClean="0"/>
              <a:t>10/2/2014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712D0-4C69-44C8-B2E8-388BAAB0E575}" type="slidenum">
              <a:rPr lang="en-US" smtClean="0"/>
              <a:t>‹#›</a:t>
            </a:fld>
            <a:endParaRPr lang="en-US"/>
          </a:p>
        </p:txBody>
      </p:sp>
    </p:spTree>
    <p:extLst>
      <p:ext uri="{BB962C8B-B14F-4D97-AF65-F5344CB8AC3E}">
        <p14:creationId xmlns:p14="http://schemas.microsoft.com/office/powerpoint/2010/main" val="2252334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73B57-D842-41CE-9F2F-2FCF31D200B3}" type="datetimeFigureOut">
              <a:rPr lang="en-US" smtClean="0"/>
              <a:t>10/2/2014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712D0-4C69-44C8-B2E8-388BAAB0E575}" type="slidenum">
              <a:rPr lang="en-US" smtClean="0"/>
              <a:t>‹#›</a:t>
            </a:fld>
            <a:endParaRPr lang="en-US"/>
          </a:p>
        </p:txBody>
      </p:sp>
    </p:spTree>
    <p:extLst>
      <p:ext uri="{BB962C8B-B14F-4D97-AF65-F5344CB8AC3E}">
        <p14:creationId xmlns:p14="http://schemas.microsoft.com/office/powerpoint/2010/main" val="407115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73B57-D842-41CE-9F2F-2FCF31D200B3}"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712D0-4C69-44C8-B2E8-388BAAB0E575}" type="slidenum">
              <a:rPr lang="en-US" smtClean="0"/>
              <a:t>‹#›</a:t>
            </a:fld>
            <a:endParaRPr lang="en-US"/>
          </a:p>
        </p:txBody>
      </p:sp>
    </p:spTree>
    <p:extLst>
      <p:ext uri="{BB962C8B-B14F-4D97-AF65-F5344CB8AC3E}">
        <p14:creationId xmlns:p14="http://schemas.microsoft.com/office/powerpoint/2010/main" val="167815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73B57-D842-41CE-9F2F-2FCF31D200B3}"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712D0-4C69-44C8-B2E8-388BAAB0E575}" type="slidenum">
              <a:rPr lang="en-US" smtClean="0"/>
              <a:t>‹#›</a:t>
            </a:fld>
            <a:endParaRPr lang="en-US"/>
          </a:p>
        </p:txBody>
      </p:sp>
    </p:spTree>
    <p:extLst>
      <p:ext uri="{BB962C8B-B14F-4D97-AF65-F5344CB8AC3E}">
        <p14:creationId xmlns:p14="http://schemas.microsoft.com/office/powerpoint/2010/main" val="408604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3373B57-D842-41CE-9F2F-2FCF31D200B3}" type="datetimeFigureOut">
              <a:rPr lang="en-US" smtClean="0"/>
              <a:t>10/2/2014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B2F712D0-4C69-44C8-B2E8-388BAAB0E575}" type="slidenum">
              <a:rPr lang="en-US" smtClean="0"/>
              <a:t>‹#›</a:t>
            </a:fld>
            <a:endParaRPr lang="en-US"/>
          </a:p>
        </p:txBody>
      </p:sp>
    </p:spTree>
    <p:extLst>
      <p:ext uri="{BB962C8B-B14F-4D97-AF65-F5344CB8AC3E}">
        <p14:creationId xmlns:p14="http://schemas.microsoft.com/office/powerpoint/2010/main" val="3403466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2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36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4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2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3335000" y="5334001"/>
            <a:ext cx="15392400" cy="21869400"/>
          </a:xfrm>
          <a:prstGeom prst="rect">
            <a:avLst/>
          </a:prstGeom>
          <a:solidFill>
            <a:schemeClr val="accent1">
              <a:alpha val="0"/>
            </a:schemeClr>
          </a:solidFill>
          <a:ln w="38100">
            <a:solidFill>
              <a:srgbClr val="0022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0098" y="990600"/>
            <a:ext cx="42146222" cy="4023355"/>
          </a:xfrm>
          <a:solidFill>
            <a:srgbClr val="002236"/>
          </a:solidFill>
          <a:ln>
            <a:solidFill>
              <a:schemeClr val="tx2">
                <a:lumMod val="50000"/>
              </a:schemeClr>
            </a:solidFill>
          </a:ln>
        </p:spPr>
        <p:txBody>
          <a:bodyPr>
            <a:noAutofit/>
          </a:bodyPr>
          <a:lstStyle/>
          <a:p>
            <a:r>
              <a:rPr lang="en-US" sz="8640" dirty="0">
                <a:solidFill>
                  <a:schemeClr val="bg1"/>
                </a:solidFill>
              </a:rPr>
              <a:t>Student derived experimental procedures in a flipped lab experience</a:t>
            </a:r>
            <a:br>
              <a:rPr lang="en-US" sz="8640" dirty="0">
                <a:solidFill>
                  <a:schemeClr val="bg1"/>
                </a:solidFill>
              </a:rPr>
            </a:br>
            <a:r>
              <a:rPr lang="en-US" sz="6720" dirty="0">
                <a:solidFill>
                  <a:schemeClr val="bg1"/>
                </a:solidFill>
              </a:rPr>
              <a:t>Drew Meyer and Rekha Srinivasan</a:t>
            </a:r>
            <a:br>
              <a:rPr lang="en-US" sz="6720" dirty="0">
                <a:solidFill>
                  <a:schemeClr val="bg1"/>
                </a:solidFill>
              </a:rPr>
            </a:br>
            <a:r>
              <a:rPr lang="en-US" sz="6720" dirty="0" smtClean="0">
                <a:solidFill>
                  <a:schemeClr val="bg1"/>
                </a:solidFill>
              </a:rPr>
              <a:t>Department of Chemistry, Case </a:t>
            </a:r>
            <a:r>
              <a:rPr lang="en-US" sz="6720" dirty="0">
                <a:solidFill>
                  <a:schemeClr val="bg1"/>
                </a:solidFill>
              </a:rPr>
              <a:t>Western Reserve University College of Arts and Sciences</a:t>
            </a:r>
          </a:p>
        </p:txBody>
      </p:sp>
      <p:sp>
        <p:nvSpPr>
          <p:cNvPr id="4" name="TextBox 3"/>
          <p:cNvSpPr txBox="1"/>
          <p:nvPr/>
        </p:nvSpPr>
        <p:spPr>
          <a:xfrm>
            <a:off x="800101" y="5410200"/>
            <a:ext cx="11827752" cy="9424118"/>
          </a:xfrm>
          <a:prstGeom prst="rect">
            <a:avLst/>
          </a:prstGeom>
          <a:noFill/>
        </p:spPr>
        <p:txBody>
          <a:bodyPr wrap="square" rtlCol="0">
            <a:spAutoFit/>
          </a:bodyPr>
          <a:lstStyle/>
          <a:p>
            <a:pPr algn="just">
              <a:spcAft>
                <a:spcPts val="2400"/>
              </a:spcAft>
            </a:pPr>
            <a:r>
              <a:rPr lang="en-US" sz="3840" u="sng" dirty="0"/>
              <a:t>Abstract</a:t>
            </a:r>
            <a:endParaRPr lang="en-US" sz="2880" u="sng" dirty="0"/>
          </a:p>
          <a:p>
            <a:pPr algn="just">
              <a:spcAft>
                <a:spcPts val="2400"/>
              </a:spcAft>
            </a:pPr>
            <a:r>
              <a:rPr lang="en-US" sz="2880" dirty="0"/>
              <a:t>Important learning objectives for a chemistry department include development of skills based around experimental design and utilization of safe laboratory procedures. A lab course should be an excellent opportunity for students to utilize inquiry based techniques to learn these skills.  However, in many lab courses, “cookbook” procedures can stifle these learning opportunities.  We have “flipped” the lecture component of our organic lab focusing on student designed experimental procedures.  Prior to class time, students watch videos that demonstrate the general experimental techniques and use them to develop an experimental procedure to answer a provided experimental question.  In class, students work together to evaluate their procedural design using a rubric to help them consider the relevant safety precautions, necessary data to be collected, relevant physical data to set experimental conditions, reagents, necessary glassware, techniques and calculations needed to execute the experiment.  After completing their experiments, the student groups re-convene in a post-lab session to compare and contrast their results, and re-examine their initial design to understand what aspects need to be fine-tuned.</a:t>
            </a:r>
          </a:p>
          <a:p>
            <a:endParaRPr lang="en-US" sz="3840" dirty="0"/>
          </a:p>
        </p:txBody>
      </p:sp>
      <p:sp>
        <p:nvSpPr>
          <p:cNvPr id="8" name="TextBox 7"/>
          <p:cNvSpPr txBox="1"/>
          <p:nvPr/>
        </p:nvSpPr>
        <p:spPr>
          <a:xfrm>
            <a:off x="29413200" y="5369940"/>
            <a:ext cx="13533120" cy="7405104"/>
          </a:xfrm>
          <a:prstGeom prst="rect">
            <a:avLst/>
          </a:prstGeom>
          <a:noFill/>
        </p:spPr>
        <p:txBody>
          <a:bodyPr wrap="square" rtlCol="0">
            <a:spAutoFit/>
          </a:bodyPr>
          <a:lstStyle/>
          <a:p>
            <a:pPr>
              <a:spcAft>
                <a:spcPts val="2400"/>
              </a:spcAft>
            </a:pPr>
            <a:r>
              <a:rPr lang="en-US" sz="3840" u="sng" dirty="0"/>
              <a:t>Attitude </a:t>
            </a:r>
            <a:r>
              <a:rPr lang="en-US" sz="3840" u="sng" dirty="0" smtClean="0"/>
              <a:t>Survey Results</a:t>
            </a:r>
            <a:endParaRPr lang="en-US" sz="3840" u="sng" dirty="0"/>
          </a:p>
          <a:p>
            <a:pPr marL="457200" indent="-457200" algn="just">
              <a:spcAft>
                <a:spcPts val="2400"/>
              </a:spcAft>
              <a:buFont typeface="Arial"/>
              <a:buChar char="•"/>
            </a:pPr>
            <a:r>
              <a:rPr lang="en-US" sz="2880" dirty="0"/>
              <a:t>Administered Attitude toward the Subject of Chemistry Inventory version 2</a:t>
            </a:r>
          </a:p>
          <a:p>
            <a:pPr marL="457200" indent="-457200" algn="just">
              <a:spcAft>
                <a:spcPts val="2400"/>
              </a:spcAft>
              <a:buFont typeface="Arial"/>
              <a:buChar char="•"/>
            </a:pPr>
            <a:r>
              <a:rPr lang="en-US" sz="2880" dirty="0"/>
              <a:t>Xu, </a:t>
            </a:r>
            <a:r>
              <a:rPr lang="en-US" sz="2880" dirty="0" err="1"/>
              <a:t>Xiaoying</a:t>
            </a:r>
            <a:r>
              <a:rPr lang="en-US" sz="2880" dirty="0"/>
              <a:t> and Lewis, Jennifer E, J. Chem. Educ. 2011, 88, 561-568. </a:t>
            </a:r>
          </a:p>
          <a:p>
            <a:pPr marL="457200" indent="-457200" algn="just">
              <a:spcAft>
                <a:spcPts val="2400"/>
              </a:spcAft>
              <a:buFont typeface="Arial"/>
              <a:buChar char="•"/>
            </a:pPr>
            <a:r>
              <a:rPr lang="en-US" sz="2880" dirty="0"/>
              <a:t>Three times throughout the summer semester (prior to semester, after experiments with provided procedures, and at the end of the semester)</a:t>
            </a:r>
          </a:p>
          <a:p>
            <a:pPr marL="457200" indent="-457200" algn="just">
              <a:spcAft>
                <a:spcPts val="2400"/>
              </a:spcAft>
              <a:buFont typeface="Arial"/>
              <a:buChar char="•"/>
            </a:pPr>
            <a:r>
              <a:rPr lang="en-US" sz="2880" dirty="0"/>
              <a:t>We see improvement toward “good” statistics in categories hard/easy, complicated/simple, and confusing/clear implying students find chemistry more assessable after lab course</a:t>
            </a:r>
          </a:p>
          <a:p>
            <a:pPr marL="457200" indent="-457200" algn="just">
              <a:spcAft>
                <a:spcPts val="2400"/>
              </a:spcAft>
              <a:buFont typeface="Arial"/>
              <a:buChar char="•"/>
            </a:pPr>
            <a:r>
              <a:rPr lang="en-US" sz="2880" dirty="0"/>
              <a:t>After experiments with student derived protocols, we see move toward uncomfortable, frustrating and unpleasant, implying requiring students to write their own protocols moves them out of their comfort zone</a:t>
            </a:r>
          </a:p>
          <a:p>
            <a:pPr marL="457200" indent="-457200" algn="just">
              <a:spcAft>
                <a:spcPts val="2400"/>
              </a:spcAft>
              <a:buFont typeface="Arial"/>
              <a:buChar char="•"/>
            </a:pPr>
            <a:r>
              <a:rPr lang="en-US" sz="2880" dirty="0"/>
              <a:t>Unclear trend in challenging/not challenging and chaotic/organized</a:t>
            </a:r>
          </a:p>
        </p:txBody>
      </p:sp>
      <p:sp>
        <p:nvSpPr>
          <p:cNvPr id="9" name="TextBox 8"/>
          <p:cNvSpPr txBox="1"/>
          <p:nvPr/>
        </p:nvSpPr>
        <p:spPr>
          <a:xfrm>
            <a:off x="14005318" y="16136029"/>
            <a:ext cx="11572482" cy="7257371"/>
          </a:xfrm>
          <a:prstGeom prst="rect">
            <a:avLst/>
          </a:prstGeom>
          <a:noFill/>
        </p:spPr>
        <p:txBody>
          <a:bodyPr wrap="square" rtlCol="0">
            <a:spAutoFit/>
          </a:bodyPr>
          <a:lstStyle/>
          <a:p>
            <a:r>
              <a:rPr lang="en-US" sz="3840" u="sng" dirty="0"/>
              <a:t>Sample Peer Review Rubric </a:t>
            </a:r>
            <a:endParaRPr lang="en-US" sz="3840" u="sng" dirty="0" smtClean="0"/>
          </a:p>
          <a:p>
            <a:pPr marL="457200" indent="-457200">
              <a:lnSpc>
                <a:spcPct val="150000"/>
              </a:lnSpc>
              <a:buFont typeface="Arial"/>
              <a:buChar char="•"/>
            </a:pPr>
            <a:r>
              <a:rPr lang="en-US" sz="2880" dirty="0" smtClean="0"/>
              <a:t>For </a:t>
            </a:r>
            <a:r>
              <a:rPr lang="en-US" sz="2880" dirty="0"/>
              <a:t>lab protocol for Experiment 6 – Extraction of Caffeine from Tea</a:t>
            </a:r>
          </a:p>
          <a:p>
            <a:pPr marL="457200" indent="-457200" algn="just">
              <a:lnSpc>
                <a:spcPct val="150000"/>
              </a:lnSpc>
              <a:buFont typeface="Arial"/>
              <a:buChar char="•"/>
            </a:pPr>
            <a:r>
              <a:rPr lang="en-US" sz="2880" i="1" dirty="0"/>
              <a:t>Isolation of Caffeine from Tea:</a:t>
            </a:r>
            <a:endParaRPr lang="en-US" sz="2880" dirty="0"/>
          </a:p>
          <a:p>
            <a:pPr marL="457200" indent="-457200" algn="just">
              <a:lnSpc>
                <a:spcPct val="150000"/>
              </a:lnSpc>
              <a:buFont typeface="Arial"/>
              <a:buChar char="•"/>
            </a:pPr>
            <a:r>
              <a:rPr lang="en-US" sz="2880" dirty="0"/>
              <a:t>Amounts of materials used will produce 1.00 molar solution of sodium carbonate.  </a:t>
            </a:r>
          </a:p>
          <a:p>
            <a:pPr marL="457200" indent="-457200" algn="just">
              <a:lnSpc>
                <a:spcPct val="150000"/>
              </a:lnSpc>
              <a:buFont typeface="Arial"/>
              <a:buChar char="•"/>
            </a:pPr>
            <a:r>
              <a:rPr lang="en-US" sz="2880" dirty="0"/>
              <a:t>Types and sizes of glassware to be used are appropriate for amounts of material.</a:t>
            </a:r>
          </a:p>
          <a:p>
            <a:pPr marL="457200" indent="-457200" algn="just">
              <a:lnSpc>
                <a:spcPct val="150000"/>
              </a:lnSpc>
              <a:buFont typeface="Arial"/>
              <a:buChar char="•"/>
            </a:pPr>
            <a:r>
              <a:rPr lang="en-US" sz="2880" dirty="0"/>
              <a:t>Volumes and times for liquid/liquid separation seem reasonable</a:t>
            </a:r>
          </a:p>
          <a:p>
            <a:pPr marL="457200" indent="-457200" algn="just">
              <a:lnSpc>
                <a:spcPct val="150000"/>
              </a:lnSpc>
              <a:buFont typeface="Arial"/>
              <a:buChar char="•"/>
            </a:pPr>
            <a:r>
              <a:rPr lang="en-US" sz="2880" dirty="0"/>
              <a:t>Clear which component of liquid/liquid separation will be retained? </a:t>
            </a:r>
          </a:p>
          <a:p>
            <a:pPr marL="457200" indent="-457200" algn="just">
              <a:lnSpc>
                <a:spcPct val="150000"/>
              </a:lnSpc>
              <a:buFont typeface="Arial"/>
              <a:buChar char="•"/>
            </a:pPr>
            <a:r>
              <a:rPr lang="en-US" sz="2880" dirty="0"/>
              <a:t>Correct apparatus for melting point determination mentioned</a:t>
            </a:r>
          </a:p>
          <a:p>
            <a:pPr>
              <a:spcAft>
                <a:spcPts val="2400"/>
              </a:spcAft>
            </a:pPr>
            <a:endParaRPr lang="en-US" sz="3840" dirty="0"/>
          </a:p>
        </p:txBody>
      </p:sp>
      <p:sp>
        <p:nvSpPr>
          <p:cNvPr id="10" name="TextBox 9"/>
          <p:cNvSpPr txBox="1"/>
          <p:nvPr/>
        </p:nvSpPr>
        <p:spPr>
          <a:xfrm>
            <a:off x="29413200" y="21717000"/>
            <a:ext cx="13441680" cy="6654128"/>
          </a:xfrm>
          <a:prstGeom prst="rect">
            <a:avLst/>
          </a:prstGeom>
          <a:noFill/>
        </p:spPr>
        <p:txBody>
          <a:bodyPr wrap="square" rtlCol="0">
            <a:spAutoFit/>
          </a:bodyPr>
          <a:lstStyle/>
          <a:p>
            <a:pPr algn="just">
              <a:spcAft>
                <a:spcPts val="2400"/>
              </a:spcAft>
            </a:pPr>
            <a:r>
              <a:rPr lang="en-US" sz="3840" u="sng" dirty="0" smtClean="0"/>
              <a:t>Observations From Final Lab Reports</a:t>
            </a:r>
          </a:p>
          <a:p>
            <a:pPr marL="457200" indent="-457200" algn="just">
              <a:spcAft>
                <a:spcPts val="2400"/>
              </a:spcAft>
              <a:buFont typeface="Arial"/>
              <a:buChar char="•"/>
            </a:pPr>
            <a:r>
              <a:rPr lang="en-US" sz="2880" dirty="0" smtClean="0"/>
              <a:t>Lab videos are an excellent teaching aid for helping students engage in laboratory courses</a:t>
            </a:r>
          </a:p>
          <a:p>
            <a:pPr marL="457200" indent="-457200" algn="just">
              <a:spcAft>
                <a:spcPts val="2400"/>
              </a:spcAft>
              <a:buFont typeface="Arial"/>
              <a:buChar char="•"/>
            </a:pPr>
            <a:r>
              <a:rPr lang="en-US" sz="2880" dirty="0" smtClean="0"/>
              <a:t>Students </a:t>
            </a:r>
            <a:r>
              <a:rPr lang="en-US" sz="2880" dirty="0"/>
              <a:t>are more </a:t>
            </a:r>
            <a:r>
              <a:rPr lang="en-US" sz="2880" dirty="0" smtClean="0"/>
              <a:t>connected with the experiment </a:t>
            </a:r>
            <a:r>
              <a:rPr lang="en-US" sz="2880" dirty="0"/>
              <a:t>when they are writing their own procedure by observing the </a:t>
            </a:r>
            <a:r>
              <a:rPr lang="en-US" sz="2880" dirty="0" smtClean="0"/>
              <a:t>videos</a:t>
            </a:r>
          </a:p>
          <a:p>
            <a:pPr marL="457200" indent="-457200" algn="just">
              <a:spcAft>
                <a:spcPts val="2400"/>
              </a:spcAft>
              <a:buFont typeface="Arial"/>
              <a:buChar char="•"/>
            </a:pPr>
            <a:r>
              <a:rPr lang="en-US" sz="2880" dirty="0" smtClean="0"/>
              <a:t>Student </a:t>
            </a:r>
            <a:r>
              <a:rPr lang="en-US" sz="2880" dirty="0"/>
              <a:t>procedures become more concise and clear as </a:t>
            </a:r>
            <a:r>
              <a:rPr lang="en-US" sz="2880" dirty="0" smtClean="0"/>
              <a:t>they </a:t>
            </a:r>
            <a:r>
              <a:rPr lang="en-US" sz="2880" dirty="0"/>
              <a:t>progress in the course </a:t>
            </a:r>
            <a:endParaRPr lang="en-US" sz="2880" dirty="0" smtClean="0"/>
          </a:p>
          <a:p>
            <a:pPr marL="457200" indent="-457200" algn="just">
              <a:spcAft>
                <a:spcPts val="2400"/>
              </a:spcAft>
              <a:buFont typeface="Arial"/>
              <a:buChar char="•"/>
            </a:pPr>
            <a:r>
              <a:rPr lang="en-US" sz="2880" dirty="0" smtClean="0"/>
              <a:t>Providing </a:t>
            </a:r>
            <a:r>
              <a:rPr lang="en-US" sz="2880" dirty="0"/>
              <a:t>the videos and asking the students to derive their own experimental procedures is an important step towards teaching them scientific </a:t>
            </a:r>
            <a:r>
              <a:rPr lang="en-US" sz="2880" dirty="0" smtClean="0"/>
              <a:t>writing and thinking about experiment development</a:t>
            </a:r>
          </a:p>
          <a:p>
            <a:pPr marL="457200" indent="-457200" algn="just">
              <a:spcAft>
                <a:spcPts val="2400"/>
              </a:spcAft>
              <a:buFont typeface="Arial"/>
              <a:buChar char="•"/>
            </a:pPr>
            <a:r>
              <a:rPr lang="en-US" sz="2880" dirty="0" smtClean="0"/>
              <a:t>Peer-peer </a:t>
            </a:r>
            <a:r>
              <a:rPr lang="en-US" sz="2880" dirty="0"/>
              <a:t>discussion and grading engages students in the lecture hour as opposed to traditional lecturing</a:t>
            </a:r>
          </a:p>
        </p:txBody>
      </p:sp>
      <p:sp>
        <p:nvSpPr>
          <p:cNvPr id="11" name="TextBox 10"/>
          <p:cNvSpPr txBox="1"/>
          <p:nvPr/>
        </p:nvSpPr>
        <p:spPr>
          <a:xfrm>
            <a:off x="29382720" y="28577536"/>
            <a:ext cx="12070080" cy="683264"/>
          </a:xfrm>
          <a:prstGeom prst="rect">
            <a:avLst/>
          </a:prstGeom>
          <a:noFill/>
        </p:spPr>
        <p:txBody>
          <a:bodyPr wrap="square" rtlCol="0">
            <a:spAutoFit/>
          </a:bodyPr>
          <a:lstStyle/>
          <a:p>
            <a:pPr>
              <a:spcAft>
                <a:spcPts val="2400"/>
              </a:spcAft>
            </a:pPr>
            <a:r>
              <a:rPr lang="en-US" sz="3840" dirty="0"/>
              <a:t>Funding Provided by</a:t>
            </a:r>
          </a:p>
        </p:txBody>
      </p:sp>
      <p:sp>
        <p:nvSpPr>
          <p:cNvPr id="12" name="TextBox 11"/>
          <p:cNvSpPr txBox="1"/>
          <p:nvPr/>
        </p:nvSpPr>
        <p:spPr>
          <a:xfrm>
            <a:off x="829391" y="14097000"/>
            <a:ext cx="12070080" cy="5423023"/>
          </a:xfrm>
          <a:prstGeom prst="rect">
            <a:avLst/>
          </a:prstGeom>
          <a:noFill/>
        </p:spPr>
        <p:txBody>
          <a:bodyPr wrap="square" rtlCol="0">
            <a:spAutoFit/>
          </a:bodyPr>
          <a:lstStyle/>
          <a:p>
            <a:pPr>
              <a:spcAft>
                <a:spcPts val="2400"/>
              </a:spcAft>
            </a:pPr>
            <a:r>
              <a:rPr lang="en-US" sz="3840" u="sng" dirty="0"/>
              <a:t>Class </a:t>
            </a:r>
            <a:r>
              <a:rPr lang="en-US" sz="3840" u="sng" dirty="0" smtClean="0"/>
              <a:t>Logistics</a:t>
            </a:r>
            <a:endParaRPr lang="en-US" sz="3840" u="sng" dirty="0"/>
          </a:p>
          <a:p>
            <a:pPr marL="438912" indent="-438912" defTabSz="877824">
              <a:buFont typeface="Arial" panose="020B0604020202020204" pitchFamily="34" charset="0"/>
              <a:buChar char="•"/>
              <a:tabLst>
                <a:tab pos="877824" algn="l"/>
              </a:tabLst>
            </a:pPr>
            <a:r>
              <a:rPr lang="en-US" sz="2880" dirty="0"/>
              <a:t>Tested using summer course of 1st semester organic lab course</a:t>
            </a:r>
          </a:p>
          <a:p>
            <a:pPr marL="438912" indent="-438912" defTabSz="877824">
              <a:lnSpc>
                <a:spcPct val="150000"/>
              </a:lnSpc>
              <a:buFont typeface="Arial" panose="020B0604020202020204" pitchFamily="34" charset="0"/>
              <a:buChar char="•"/>
              <a:tabLst>
                <a:tab pos="877824" algn="l"/>
              </a:tabLst>
            </a:pPr>
            <a:r>
              <a:rPr lang="en-US" sz="2880" dirty="0"/>
              <a:t>Class size: 	10-15 students for summer course</a:t>
            </a:r>
          </a:p>
          <a:p>
            <a:pPr marL="438912" indent="-438912" defTabSz="877824">
              <a:lnSpc>
                <a:spcPct val="150000"/>
              </a:lnSpc>
              <a:buFont typeface="Arial" panose="020B0604020202020204" pitchFamily="34" charset="0"/>
              <a:buChar char="•"/>
              <a:tabLst>
                <a:tab pos="877824" algn="l"/>
              </a:tabLst>
            </a:pPr>
            <a:r>
              <a:rPr lang="en-US" sz="2880" dirty="0"/>
              <a:t>Format: 		1 lecture hour per 3 hour lab </a:t>
            </a:r>
          </a:p>
          <a:p>
            <a:pPr defTabSz="877824">
              <a:lnSpc>
                <a:spcPct val="150000"/>
              </a:lnSpc>
              <a:tabLst>
                <a:tab pos="877824" algn="l"/>
              </a:tabLst>
            </a:pPr>
            <a:r>
              <a:rPr lang="en-US" sz="2880" dirty="0"/>
              <a:t>			For summer session 3 hours of lecture for 9 hours of lab</a:t>
            </a:r>
          </a:p>
          <a:p>
            <a:pPr marL="438912" indent="-438912" defTabSz="877824">
              <a:lnSpc>
                <a:spcPct val="150000"/>
              </a:lnSpc>
              <a:buFont typeface="Arial" panose="020B0604020202020204" pitchFamily="34" charset="0"/>
              <a:buChar char="•"/>
              <a:tabLst>
                <a:tab pos="877824" algn="l"/>
              </a:tabLst>
            </a:pPr>
            <a:r>
              <a:rPr lang="en-US" sz="2880" dirty="0"/>
              <a:t>TA support: 	2 per lab section</a:t>
            </a:r>
          </a:p>
          <a:p>
            <a:pPr marL="438912" indent="-438912" defTabSz="877824">
              <a:lnSpc>
                <a:spcPct val="150000"/>
              </a:lnSpc>
              <a:buFont typeface="Arial" panose="020B0604020202020204" pitchFamily="34" charset="0"/>
              <a:buChar char="•"/>
              <a:tabLst>
                <a:tab pos="877824" algn="l"/>
              </a:tabLst>
            </a:pPr>
            <a:r>
              <a:rPr lang="en-US" sz="2880" dirty="0"/>
              <a:t>Lab facilities:  	Individual hood for each student</a:t>
            </a:r>
          </a:p>
          <a:p>
            <a:pPr lvl="1" defTabSz="877824">
              <a:lnSpc>
                <a:spcPct val="150000"/>
              </a:lnSpc>
              <a:tabLst>
                <a:tab pos="877824" algn="l"/>
              </a:tabLst>
            </a:pPr>
            <a:r>
              <a:rPr lang="en-US" sz="2880" dirty="0"/>
              <a:t>    	Experiments done </a:t>
            </a:r>
            <a:r>
              <a:rPr lang="en-US" sz="2880" dirty="0" smtClean="0"/>
              <a:t>individually</a:t>
            </a:r>
            <a:endParaRPr lang="en-US" sz="2880" dirty="0"/>
          </a:p>
        </p:txBody>
      </p:sp>
      <p:sp>
        <p:nvSpPr>
          <p:cNvPr id="13" name="TextBox 12"/>
          <p:cNvSpPr txBox="1"/>
          <p:nvPr/>
        </p:nvSpPr>
        <p:spPr>
          <a:xfrm>
            <a:off x="731520" y="20482562"/>
            <a:ext cx="12070080" cy="2172903"/>
          </a:xfrm>
          <a:prstGeom prst="rect">
            <a:avLst/>
          </a:prstGeom>
          <a:solidFill>
            <a:srgbClr val="002236"/>
          </a:solidFill>
          <a:effectLst>
            <a:softEdge rad="25400"/>
          </a:effectLst>
        </p:spPr>
        <p:txBody>
          <a:bodyPr wrap="square" rtlCol="0">
            <a:spAutoFit/>
          </a:bodyPr>
          <a:lstStyle/>
          <a:p>
            <a:pPr>
              <a:spcAft>
                <a:spcPts val="2400"/>
              </a:spcAft>
            </a:pPr>
            <a:r>
              <a:rPr lang="en-US" sz="3840" dirty="0">
                <a:solidFill>
                  <a:schemeClr val="bg1"/>
                </a:solidFill>
              </a:rPr>
              <a:t>Step 1:  Standard format experiments</a:t>
            </a:r>
          </a:p>
          <a:p>
            <a:pPr>
              <a:spcAft>
                <a:spcPts val="2400"/>
              </a:spcAft>
            </a:pPr>
            <a:r>
              <a:rPr lang="en-US" sz="3840" dirty="0">
                <a:solidFill>
                  <a:schemeClr val="bg1"/>
                </a:solidFill>
              </a:rPr>
              <a:t>Experiments 1-5 where students are provided lecture, lecture slides, procedure and videos</a:t>
            </a:r>
            <a:endParaRPr lang="en-US" sz="2880" dirty="0">
              <a:solidFill>
                <a:schemeClr val="bg1"/>
              </a:solidFill>
            </a:endParaRPr>
          </a:p>
        </p:txBody>
      </p:sp>
      <p:sp>
        <p:nvSpPr>
          <p:cNvPr id="3" name="Down Arrow 2"/>
          <p:cNvSpPr/>
          <p:nvPr/>
        </p:nvSpPr>
        <p:spPr>
          <a:xfrm>
            <a:off x="5638800" y="22686288"/>
            <a:ext cx="1188720" cy="630912"/>
          </a:xfrm>
          <a:prstGeom prst="downArrow">
            <a:avLst/>
          </a:prstGeom>
          <a:solidFill>
            <a:srgbClr val="002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472"/>
          </a:p>
        </p:txBody>
      </p:sp>
      <p:sp>
        <p:nvSpPr>
          <p:cNvPr id="14" name="TextBox 13"/>
          <p:cNvSpPr txBox="1"/>
          <p:nvPr/>
        </p:nvSpPr>
        <p:spPr>
          <a:xfrm>
            <a:off x="731520" y="23408642"/>
            <a:ext cx="12070080" cy="2172903"/>
          </a:xfrm>
          <a:prstGeom prst="rect">
            <a:avLst/>
          </a:prstGeom>
          <a:solidFill>
            <a:srgbClr val="002236"/>
          </a:solidFill>
          <a:effectLst>
            <a:softEdge rad="25400"/>
          </a:effectLst>
        </p:spPr>
        <p:txBody>
          <a:bodyPr wrap="square" rtlCol="0">
            <a:spAutoFit/>
          </a:bodyPr>
          <a:lstStyle/>
          <a:p>
            <a:pPr>
              <a:spcAft>
                <a:spcPts val="2400"/>
              </a:spcAft>
            </a:pPr>
            <a:r>
              <a:rPr lang="en-US" sz="3840" dirty="0">
                <a:solidFill>
                  <a:schemeClr val="bg1"/>
                </a:solidFill>
              </a:rPr>
              <a:t>Step 2:  Derive and review protocols</a:t>
            </a:r>
          </a:p>
          <a:p>
            <a:pPr>
              <a:spcAft>
                <a:spcPts val="2400"/>
              </a:spcAft>
            </a:pPr>
            <a:r>
              <a:rPr lang="en-US" sz="3840" dirty="0">
                <a:solidFill>
                  <a:schemeClr val="bg1"/>
                </a:solidFill>
              </a:rPr>
              <a:t>Experiments 6-10 where students utilize videos outside of class to write their own procedures</a:t>
            </a:r>
            <a:endParaRPr lang="en-US" sz="2880"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67223998"/>
              </p:ext>
            </p:extLst>
          </p:nvPr>
        </p:nvGraphicFramePr>
        <p:xfrm>
          <a:off x="29260800" y="14272454"/>
          <a:ext cx="13639800" cy="5807660"/>
        </p:xfrm>
        <a:graphic>
          <a:graphicData uri="http://schemas.openxmlformats.org/drawingml/2006/table">
            <a:tbl>
              <a:tblPr/>
              <a:tblGrid>
                <a:gridCol w="2465552"/>
                <a:gridCol w="1441838"/>
                <a:gridCol w="1219785"/>
                <a:gridCol w="1735984"/>
                <a:gridCol w="978403"/>
                <a:gridCol w="1833182"/>
                <a:gridCol w="1182804"/>
                <a:gridCol w="2782252"/>
              </a:tblGrid>
              <a:tr h="580766">
                <a:tc>
                  <a:txBody>
                    <a:bodyPr/>
                    <a:lstStyle/>
                    <a:p>
                      <a:pPr algn="ctr" fontAlgn="b"/>
                      <a:r>
                        <a:rPr lang="en-US" sz="2900" b="0" i="0" u="none" strike="noStrike" dirty="0">
                          <a:solidFill>
                            <a:srgbClr val="000000"/>
                          </a:solidFill>
                          <a:effectLst/>
                          <a:latin typeface="Calibri"/>
                        </a:rPr>
                        <a:t> </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236"/>
                    </a:solidFill>
                  </a:tcPr>
                </a:tc>
                <a:tc gridSpan="2">
                  <a:txBody>
                    <a:bodyPr/>
                    <a:lstStyle/>
                    <a:p>
                      <a:pPr algn="ctr" fontAlgn="b"/>
                      <a:r>
                        <a:rPr lang="en-US" sz="2900" b="1" i="0" u="none" strike="noStrike" dirty="0" smtClean="0">
                          <a:solidFill>
                            <a:schemeClr val="bg1"/>
                          </a:solidFill>
                          <a:effectLst/>
                          <a:latin typeface="Calibri"/>
                        </a:rPr>
                        <a:t>1</a:t>
                      </a:r>
                      <a:r>
                        <a:rPr lang="en-US" sz="2900" b="1" i="0" u="none" strike="noStrike" baseline="30000" dirty="0" smtClean="0">
                          <a:solidFill>
                            <a:schemeClr val="bg1"/>
                          </a:solidFill>
                          <a:effectLst/>
                          <a:latin typeface="Calibri"/>
                        </a:rPr>
                        <a:t>st</a:t>
                      </a:r>
                      <a:r>
                        <a:rPr lang="en-US" sz="2900" b="1" i="0" u="none" strike="noStrike" dirty="0" smtClean="0">
                          <a:solidFill>
                            <a:schemeClr val="bg1"/>
                          </a:solidFill>
                          <a:effectLst/>
                          <a:latin typeface="Calibri"/>
                        </a:rPr>
                        <a:t> day class</a:t>
                      </a:r>
                      <a:endParaRPr lang="en-US" sz="2900" b="1" i="0" u="none" strike="noStrike" dirty="0">
                        <a:solidFill>
                          <a:schemeClr val="bg1"/>
                        </a:solidFill>
                        <a:effectLst/>
                        <a:latin typeface="Calibri"/>
                      </a:endParaRP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236"/>
                    </a:solidFill>
                  </a:tcPr>
                </a:tc>
                <a:tc hMerge="1">
                  <a:txBody>
                    <a:bodyPr/>
                    <a:lstStyle/>
                    <a:p>
                      <a:endParaRPr lang="en-US"/>
                    </a:p>
                  </a:txBody>
                  <a:tcPr/>
                </a:tc>
                <a:tc gridSpan="2">
                  <a:txBody>
                    <a:bodyPr/>
                    <a:lstStyle/>
                    <a:p>
                      <a:pPr algn="ctr" fontAlgn="b"/>
                      <a:r>
                        <a:rPr lang="en-US" sz="2900" b="1" i="0" u="none" strike="noStrike" dirty="0" smtClean="0">
                          <a:solidFill>
                            <a:schemeClr val="bg1"/>
                          </a:solidFill>
                          <a:effectLst/>
                          <a:latin typeface="Calibri"/>
                        </a:rPr>
                        <a:t>After Exp.</a:t>
                      </a:r>
                      <a:r>
                        <a:rPr lang="en-US" sz="2900" b="1" i="0" u="none" strike="noStrike" baseline="0" dirty="0" smtClean="0">
                          <a:solidFill>
                            <a:schemeClr val="bg1"/>
                          </a:solidFill>
                          <a:effectLst/>
                          <a:latin typeface="Calibri"/>
                        </a:rPr>
                        <a:t> 1-5</a:t>
                      </a:r>
                      <a:endParaRPr lang="en-US" sz="2900" b="1" i="0" u="none" strike="noStrike" dirty="0">
                        <a:solidFill>
                          <a:schemeClr val="bg1"/>
                        </a:solidFill>
                        <a:effectLst/>
                        <a:latin typeface="Calibri"/>
                      </a:endParaRP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236"/>
                    </a:solidFill>
                  </a:tcPr>
                </a:tc>
                <a:tc hMerge="1">
                  <a:txBody>
                    <a:bodyPr/>
                    <a:lstStyle/>
                    <a:p>
                      <a:endParaRPr lang="en-US"/>
                    </a:p>
                  </a:txBody>
                  <a:tcPr/>
                </a:tc>
                <a:tc gridSpan="2">
                  <a:txBody>
                    <a:bodyPr/>
                    <a:lstStyle/>
                    <a:p>
                      <a:pPr algn="ctr" fontAlgn="b"/>
                      <a:r>
                        <a:rPr lang="en-US" sz="2900" b="1" i="0" u="none" strike="noStrike" dirty="0" smtClean="0">
                          <a:solidFill>
                            <a:schemeClr val="bg1"/>
                          </a:solidFill>
                          <a:effectLst/>
                          <a:latin typeface="Calibri"/>
                        </a:rPr>
                        <a:t>Last day of classes</a:t>
                      </a:r>
                      <a:endParaRPr lang="en-US" sz="2900" b="1" i="0" u="none" strike="noStrike" dirty="0">
                        <a:solidFill>
                          <a:schemeClr val="bg1"/>
                        </a:solidFill>
                        <a:effectLst/>
                        <a:latin typeface="Calibri"/>
                      </a:endParaRP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236"/>
                    </a:solidFill>
                  </a:tcPr>
                </a:tc>
                <a:tc hMerge="1">
                  <a:txBody>
                    <a:bodyPr/>
                    <a:lstStyle/>
                    <a:p>
                      <a:endParaRPr lang="en-US"/>
                    </a:p>
                  </a:txBody>
                  <a:tcPr/>
                </a:tc>
                <a:tc>
                  <a:txBody>
                    <a:bodyPr/>
                    <a:lstStyle/>
                    <a:p>
                      <a:pPr algn="ctr" fontAlgn="b"/>
                      <a:r>
                        <a:rPr lang="en-US" sz="2900" b="0" i="0" u="none" strike="noStrike">
                          <a:solidFill>
                            <a:srgbClr val="000000"/>
                          </a:solidFill>
                          <a:effectLst/>
                          <a:latin typeface="Calibri"/>
                        </a:rPr>
                        <a:t> </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236"/>
                    </a:solidFill>
                  </a:tcPr>
                </a:tc>
              </a:tr>
              <a:tr h="580766">
                <a:tc>
                  <a:txBody>
                    <a:bodyPr/>
                    <a:lstStyle/>
                    <a:p>
                      <a:pPr algn="ctr" fontAlgn="b"/>
                      <a:r>
                        <a:rPr lang="en-US" sz="2900" b="0" i="0" u="none" strike="noStrike" dirty="0">
                          <a:solidFill>
                            <a:srgbClr val="000000"/>
                          </a:solidFill>
                          <a:effectLst/>
                          <a:latin typeface="Calibri"/>
                        </a:rPr>
                        <a:t> </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236"/>
                    </a:solidFill>
                  </a:tcPr>
                </a:tc>
                <a:tc>
                  <a:txBody>
                    <a:bodyPr/>
                    <a:lstStyle/>
                    <a:p>
                      <a:pPr algn="ctr" fontAlgn="b"/>
                      <a:r>
                        <a:rPr lang="en-US" sz="2900" b="1" i="0" u="none" strike="noStrike" dirty="0">
                          <a:solidFill>
                            <a:schemeClr val="bg1"/>
                          </a:solidFill>
                          <a:effectLst/>
                          <a:latin typeface="Calibri"/>
                        </a:rPr>
                        <a:t>Mean</a:t>
                      </a:r>
                    </a:p>
                  </a:txBody>
                  <a:tcPr marL="45720" marR="457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2236"/>
                    </a:solidFill>
                  </a:tcPr>
                </a:tc>
                <a:tc>
                  <a:txBody>
                    <a:bodyPr/>
                    <a:lstStyle/>
                    <a:p>
                      <a:pPr algn="ctr" fontAlgn="b"/>
                      <a:r>
                        <a:rPr lang="en-US" sz="2900" b="1" i="0" u="none" strike="noStrike">
                          <a:solidFill>
                            <a:schemeClr val="bg1"/>
                          </a:solidFill>
                          <a:effectLst/>
                          <a:latin typeface="Calibri"/>
                        </a:rPr>
                        <a:t>SD</a:t>
                      </a:r>
                    </a:p>
                  </a:txBody>
                  <a:tcPr marL="45720" marR="457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236"/>
                    </a:solidFill>
                  </a:tcPr>
                </a:tc>
                <a:tc>
                  <a:txBody>
                    <a:bodyPr/>
                    <a:lstStyle/>
                    <a:p>
                      <a:pPr algn="ctr" fontAlgn="b"/>
                      <a:r>
                        <a:rPr lang="en-US" sz="2900" b="1" i="0" u="none" strike="noStrike">
                          <a:solidFill>
                            <a:schemeClr val="bg1"/>
                          </a:solidFill>
                          <a:effectLst/>
                          <a:latin typeface="Calibri"/>
                        </a:rPr>
                        <a:t>Mean</a:t>
                      </a:r>
                    </a:p>
                  </a:txBody>
                  <a:tcPr marL="45720" marR="457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2236"/>
                    </a:solidFill>
                  </a:tcPr>
                </a:tc>
                <a:tc>
                  <a:txBody>
                    <a:bodyPr/>
                    <a:lstStyle/>
                    <a:p>
                      <a:pPr algn="ctr" fontAlgn="b"/>
                      <a:r>
                        <a:rPr lang="en-US" sz="2900" b="1" i="0" u="none" strike="noStrike">
                          <a:solidFill>
                            <a:schemeClr val="bg1"/>
                          </a:solidFill>
                          <a:effectLst/>
                          <a:latin typeface="Calibri"/>
                        </a:rPr>
                        <a:t>SD</a:t>
                      </a:r>
                    </a:p>
                  </a:txBody>
                  <a:tcPr marL="45720" marR="457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236"/>
                    </a:solidFill>
                  </a:tcPr>
                </a:tc>
                <a:tc>
                  <a:txBody>
                    <a:bodyPr/>
                    <a:lstStyle/>
                    <a:p>
                      <a:pPr algn="ctr" fontAlgn="b"/>
                      <a:r>
                        <a:rPr lang="en-US" sz="2900" b="1" i="0" u="none" strike="noStrike">
                          <a:solidFill>
                            <a:schemeClr val="bg1"/>
                          </a:solidFill>
                          <a:effectLst/>
                          <a:latin typeface="Calibri"/>
                        </a:rPr>
                        <a:t>Mean</a:t>
                      </a:r>
                    </a:p>
                  </a:txBody>
                  <a:tcPr marL="45720" marR="457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2236"/>
                    </a:solidFill>
                  </a:tcPr>
                </a:tc>
                <a:tc>
                  <a:txBody>
                    <a:bodyPr/>
                    <a:lstStyle/>
                    <a:p>
                      <a:pPr algn="ctr" fontAlgn="b"/>
                      <a:r>
                        <a:rPr lang="en-US" sz="2900" b="1" i="0" u="none" strike="noStrike" dirty="0">
                          <a:solidFill>
                            <a:schemeClr val="bg1"/>
                          </a:solidFill>
                          <a:effectLst/>
                          <a:latin typeface="Calibri"/>
                        </a:rPr>
                        <a:t>SD</a:t>
                      </a:r>
                    </a:p>
                  </a:txBody>
                  <a:tcPr marL="45720" marR="457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236"/>
                    </a:solidFill>
                  </a:tcPr>
                </a:tc>
                <a:tc>
                  <a:txBody>
                    <a:bodyPr/>
                    <a:lstStyle/>
                    <a:p>
                      <a:pPr algn="ctr" fontAlgn="b"/>
                      <a:r>
                        <a:rPr lang="en-US" sz="2900" b="0" i="0" u="none" strike="noStrike" dirty="0">
                          <a:solidFill>
                            <a:srgbClr val="000000"/>
                          </a:solidFill>
                          <a:effectLst/>
                          <a:latin typeface="Calibri"/>
                        </a:rPr>
                        <a:t> </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236"/>
                    </a:solidFill>
                  </a:tcPr>
                </a:tc>
              </a:tr>
              <a:tr h="580766">
                <a:tc>
                  <a:txBody>
                    <a:bodyPr/>
                    <a:lstStyle/>
                    <a:p>
                      <a:pPr algn="ctr" fontAlgn="b"/>
                      <a:r>
                        <a:rPr lang="en-US" sz="2900" b="0" i="0" u="none" strike="noStrike">
                          <a:solidFill>
                            <a:srgbClr val="000000"/>
                          </a:solidFill>
                          <a:effectLst/>
                          <a:latin typeface="Calibri"/>
                        </a:rPr>
                        <a:t>hard</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2900" b="0" i="0" u="none" strike="noStrike" dirty="0">
                          <a:solidFill>
                            <a:srgbClr val="000000"/>
                          </a:solidFill>
                          <a:effectLst/>
                          <a:latin typeface="Calibri"/>
                        </a:rPr>
                        <a:t>2.58</a:t>
                      </a:r>
                    </a:p>
                  </a:txBody>
                  <a:tcPr marL="45720" marR="457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2900" b="0" i="0" u="none" strike="noStrike" dirty="0">
                          <a:solidFill>
                            <a:srgbClr val="000000"/>
                          </a:solidFill>
                          <a:effectLst/>
                          <a:latin typeface="Calibri"/>
                        </a:rPr>
                        <a:t>1.29</a:t>
                      </a:r>
                    </a:p>
                  </a:txBody>
                  <a:tcPr marL="45720" marR="457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2900" b="0" i="0" u="none" strike="noStrike">
                          <a:solidFill>
                            <a:srgbClr val="000000"/>
                          </a:solidFill>
                          <a:effectLst/>
                          <a:latin typeface="Calibri"/>
                        </a:rPr>
                        <a:t>2.82</a:t>
                      </a:r>
                    </a:p>
                  </a:txBody>
                  <a:tcPr marL="45720" marR="457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2900" b="0" i="0" u="none" strike="noStrike">
                          <a:solidFill>
                            <a:srgbClr val="000000"/>
                          </a:solidFill>
                          <a:effectLst/>
                          <a:latin typeface="Calibri"/>
                        </a:rPr>
                        <a:t>1.08</a:t>
                      </a:r>
                    </a:p>
                  </a:txBody>
                  <a:tcPr marL="45720" marR="457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2900" b="0" i="0" u="none" strike="noStrike">
                          <a:solidFill>
                            <a:srgbClr val="000000"/>
                          </a:solidFill>
                          <a:effectLst/>
                          <a:latin typeface="Calibri"/>
                        </a:rPr>
                        <a:t>3.00</a:t>
                      </a:r>
                    </a:p>
                  </a:txBody>
                  <a:tcPr marL="45720" marR="457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2900" b="0" i="0" u="none" strike="noStrike">
                          <a:solidFill>
                            <a:srgbClr val="000000"/>
                          </a:solidFill>
                          <a:effectLst/>
                          <a:latin typeface="Calibri"/>
                        </a:rPr>
                        <a:t>0.89</a:t>
                      </a:r>
                    </a:p>
                  </a:txBody>
                  <a:tcPr marL="45720" marR="457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2900" b="0" i="0" u="none" strike="noStrike">
                          <a:solidFill>
                            <a:srgbClr val="000000"/>
                          </a:solidFill>
                          <a:effectLst/>
                          <a:latin typeface="Calibri"/>
                        </a:rPr>
                        <a:t>easy</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r>
              <a:tr h="580766">
                <a:tc>
                  <a:txBody>
                    <a:bodyPr/>
                    <a:lstStyle/>
                    <a:p>
                      <a:pPr algn="ctr" fontAlgn="b"/>
                      <a:r>
                        <a:rPr lang="en-US" sz="2900" b="0" i="0" u="none" strike="noStrike">
                          <a:solidFill>
                            <a:srgbClr val="000000"/>
                          </a:solidFill>
                          <a:effectLst/>
                          <a:latin typeface="Calibri"/>
                        </a:rPr>
                        <a:t>complicated</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3.58</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dirty="0">
                          <a:solidFill>
                            <a:srgbClr val="000000"/>
                          </a:solidFill>
                          <a:effectLst/>
                          <a:latin typeface="Calibri"/>
                        </a:rPr>
                        <a:t>0.92</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a:solidFill>
                            <a:srgbClr val="000000"/>
                          </a:solidFill>
                          <a:effectLst/>
                          <a:latin typeface="Calibri"/>
                        </a:rPr>
                        <a:t>3.73</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a:solidFill>
                            <a:srgbClr val="000000"/>
                          </a:solidFill>
                          <a:effectLst/>
                          <a:latin typeface="Calibri"/>
                        </a:rPr>
                        <a:t>1.10</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a:solidFill>
                            <a:srgbClr val="000000"/>
                          </a:solidFill>
                          <a:effectLst/>
                          <a:latin typeface="Calibri"/>
                        </a:rPr>
                        <a:t>4.73</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a:solidFill>
                            <a:srgbClr val="000000"/>
                          </a:solidFill>
                          <a:effectLst/>
                          <a:latin typeface="Calibri"/>
                        </a:rPr>
                        <a:t>1.10</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a:solidFill>
                            <a:srgbClr val="000000"/>
                          </a:solidFill>
                          <a:effectLst/>
                          <a:latin typeface="Calibri"/>
                        </a:rPr>
                        <a:t>simple</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580766">
                <a:tc>
                  <a:txBody>
                    <a:bodyPr/>
                    <a:lstStyle/>
                    <a:p>
                      <a:pPr algn="ctr" fontAlgn="b"/>
                      <a:r>
                        <a:rPr lang="en-US" sz="2900" b="0" i="0" u="none" strike="noStrike">
                          <a:solidFill>
                            <a:srgbClr val="000000"/>
                          </a:solidFill>
                          <a:effectLst/>
                          <a:latin typeface="Calibri"/>
                        </a:rPr>
                        <a:t>confusing</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4.33</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dirty="0">
                          <a:solidFill>
                            <a:srgbClr val="000000"/>
                          </a:solidFill>
                          <a:effectLst/>
                          <a:latin typeface="Calibri"/>
                        </a:rPr>
                        <a:t>0.93</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a:solidFill>
                            <a:srgbClr val="000000"/>
                          </a:solidFill>
                          <a:effectLst/>
                          <a:latin typeface="Calibri"/>
                        </a:rPr>
                        <a:t>4.45</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a:solidFill>
                            <a:srgbClr val="000000"/>
                          </a:solidFill>
                          <a:effectLst/>
                          <a:latin typeface="Calibri"/>
                        </a:rPr>
                        <a:t>0.93</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a:solidFill>
                            <a:srgbClr val="000000"/>
                          </a:solidFill>
                          <a:effectLst/>
                          <a:latin typeface="Calibri"/>
                        </a:rPr>
                        <a:t>4.82</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a:solidFill>
                            <a:srgbClr val="000000"/>
                          </a:solidFill>
                          <a:effectLst/>
                          <a:latin typeface="Calibri"/>
                        </a:rPr>
                        <a:t>0.87</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clear</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580766">
                <a:tc>
                  <a:txBody>
                    <a:bodyPr/>
                    <a:lstStyle/>
                    <a:p>
                      <a:pPr algn="ctr" fontAlgn="b"/>
                      <a:r>
                        <a:rPr lang="en-US" sz="2900" b="0" i="0" u="none" strike="noStrike">
                          <a:solidFill>
                            <a:srgbClr val="000000"/>
                          </a:solidFill>
                          <a:effectLst/>
                          <a:latin typeface="Calibri"/>
                        </a:rPr>
                        <a:t>uncomfortable</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3.33</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dirty="0">
                          <a:solidFill>
                            <a:srgbClr val="000000"/>
                          </a:solidFill>
                          <a:effectLst/>
                          <a:latin typeface="Calibri"/>
                        </a:rPr>
                        <a:t>1.08</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3.45</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a:solidFill>
                            <a:srgbClr val="000000"/>
                          </a:solidFill>
                          <a:effectLst/>
                          <a:latin typeface="Calibri"/>
                        </a:rPr>
                        <a:t>0.69</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a:solidFill>
                            <a:srgbClr val="000000"/>
                          </a:solidFill>
                          <a:effectLst/>
                          <a:latin typeface="Calibri"/>
                        </a:rPr>
                        <a:t>3.27</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a:solidFill>
                            <a:srgbClr val="000000"/>
                          </a:solidFill>
                          <a:effectLst/>
                          <a:latin typeface="Calibri"/>
                        </a:rPr>
                        <a:t>1.10</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comfortable</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580766">
                <a:tc>
                  <a:txBody>
                    <a:bodyPr/>
                    <a:lstStyle/>
                    <a:p>
                      <a:pPr algn="ctr" fontAlgn="b"/>
                      <a:r>
                        <a:rPr lang="en-US" sz="2900" b="0" i="0" u="none" strike="noStrike">
                          <a:solidFill>
                            <a:srgbClr val="000000"/>
                          </a:solidFill>
                          <a:effectLst/>
                          <a:latin typeface="Calibri"/>
                        </a:rPr>
                        <a:t>frustrating</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3.17</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a:solidFill>
                            <a:srgbClr val="000000"/>
                          </a:solidFill>
                          <a:effectLst/>
                          <a:latin typeface="Calibri"/>
                        </a:rPr>
                        <a:t>1.47</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3.64</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a:solidFill>
                            <a:srgbClr val="000000"/>
                          </a:solidFill>
                          <a:effectLst/>
                          <a:latin typeface="Calibri"/>
                        </a:rPr>
                        <a:t>1.69</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a:solidFill>
                            <a:srgbClr val="000000"/>
                          </a:solidFill>
                          <a:effectLst/>
                          <a:latin typeface="Calibri"/>
                        </a:rPr>
                        <a:t>3.09</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a:solidFill>
                            <a:srgbClr val="000000"/>
                          </a:solidFill>
                          <a:effectLst/>
                          <a:latin typeface="Calibri"/>
                        </a:rPr>
                        <a:t>1.30</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a:solidFill>
                            <a:srgbClr val="000000"/>
                          </a:solidFill>
                          <a:effectLst/>
                          <a:latin typeface="Calibri"/>
                        </a:rPr>
                        <a:t>satisfying</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580766">
                <a:tc>
                  <a:txBody>
                    <a:bodyPr/>
                    <a:lstStyle/>
                    <a:p>
                      <a:pPr algn="ctr" fontAlgn="b"/>
                      <a:r>
                        <a:rPr lang="en-US" sz="2900" b="0" i="0" u="none" strike="noStrike" dirty="0">
                          <a:solidFill>
                            <a:srgbClr val="000000"/>
                          </a:solidFill>
                          <a:effectLst/>
                          <a:latin typeface="Calibri"/>
                        </a:rPr>
                        <a:t>challenging</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3.50</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a:solidFill>
                            <a:srgbClr val="000000"/>
                          </a:solidFill>
                          <a:effectLst/>
                          <a:latin typeface="Calibri"/>
                        </a:rPr>
                        <a:t>1.51</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2.64</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a:solidFill>
                            <a:srgbClr val="000000"/>
                          </a:solidFill>
                          <a:effectLst/>
                          <a:latin typeface="Calibri"/>
                        </a:rPr>
                        <a:t>1.03</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3.64</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a:solidFill>
                            <a:srgbClr val="000000"/>
                          </a:solidFill>
                          <a:effectLst/>
                          <a:latin typeface="Calibri"/>
                        </a:rPr>
                        <a:t>0.92</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not challenging</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580766">
                <a:tc>
                  <a:txBody>
                    <a:bodyPr/>
                    <a:lstStyle/>
                    <a:p>
                      <a:pPr algn="ctr" fontAlgn="b"/>
                      <a:r>
                        <a:rPr lang="en-US" sz="2900" b="0" i="0" u="none" strike="noStrike">
                          <a:solidFill>
                            <a:srgbClr val="000000"/>
                          </a:solidFill>
                          <a:effectLst/>
                          <a:latin typeface="Calibri"/>
                        </a:rPr>
                        <a:t>unpleasant</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3.25</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a:solidFill>
                            <a:srgbClr val="000000"/>
                          </a:solidFill>
                          <a:effectLst/>
                          <a:latin typeface="Calibri"/>
                        </a:rPr>
                        <a:t>1.17</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3.64</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dirty="0">
                          <a:solidFill>
                            <a:srgbClr val="000000"/>
                          </a:solidFill>
                          <a:effectLst/>
                          <a:latin typeface="Calibri"/>
                        </a:rPr>
                        <a:t>1.29</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3.36</a:t>
                      </a:r>
                    </a:p>
                  </a:txBody>
                  <a:tcPr marL="45720" marR="457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900" b="0" i="0" u="none" strike="noStrike" dirty="0">
                          <a:solidFill>
                            <a:srgbClr val="000000"/>
                          </a:solidFill>
                          <a:effectLst/>
                          <a:latin typeface="Calibri"/>
                        </a:rPr>
                        <a:t>0.92</a:t>
                      </a:r>
                    </a:p>
                  </a:txBody>
                  <a:tcPr marL="45720" marR="457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900" b="0" i="0" u="none" strike="noStrike" dirty="0">
                          <a:solidFill>
                            <a:srgbClr val="000000"/>
                          </a:solidFill>
                          <a:effectLst/>
                          <a:latin typeface="Calibri"/>
                        </a:rPr>
                        <a:t>pleasant</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r>
              <a:tr h="580766">
                <a:tc>
                  <a:txBody>
                    <a:bodyPr/>
                    <a:lstStyle/>
                    <a:p>
                      <a:pPr algn="ctr" fontAlgn="b"/>
                      <a:r>
                        <a:rPr lang="en-US" sz="2900" b="0" i="0" u="none" strike="noStrike" dirty="0">
                          <a:solidFill>
                            <a:srgbClr val="000000"/>
                          </a:solidFill>
                          <a:effectLst/>
                          <a:latin typeface="Calibri"/>
                        </a:rPr>
                        <a:t>chaotic</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900" b="0" i="0" u="none" strike="noStrike" dirty="0">
                          <a:solidFill>
                            <a:srgbClr val="000000"/>
                          </a:solidFill>
                          <a:effectLst/>
                          <a:latin typeface="Calibri"/>
                        </a:rPr>
                        <a:t>4.67</a:t>
                      </a:r>
                    </a:p>
                  </a:txBody>
                  <a:tcPr marL="45720" marR="457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900" b="0" i="0" u="none" strike="noStrike" dirty="0">
                          <a:solidFill>
                            <a:srgbClr val="000000"/>
                          </a:solidFill>
                          <a:effectLst/>
                          <a:latin typeface="Calibri"/>
                        </a:rPr>
                        <a:t>1.51</a:t>
                      </a:r>
                    </a:p>
                  </a:txBody>
                  <a:tcPr marL="45720" marR="457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900" b="0" i="0" u="none" strike="noStrike" dirty="0">
                          <a:solidFill>
                            <a:srgbClr val="000000"/>
                          </a:solidFill>
                          <a:effectLst/>
                          <a:latin typeface="Calibri"/>
                        </a:rPr>
                        <a:t>5.00</a:t>
                      </a:r>
                    </a:p>
                  </a:txBody>
                  <a:tcPr marL="45720" marR="457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900" b="0" i="0" u="none" strike="noStrike" dirty="0">
                          <a:solidFill>
                            <a:srgbClr val="000000"/>
                          </a:solidFill>
                          <a:effectLst/>
                          <a:latin typeface="Calibri"/>
                        </a:rPr>
                        <a:t>1.00</a:t>
                      </a:r>
                    </a:p>
                  </a:txBody>
                  <a:tcPr marL="45720" marR="457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900" b="0" i="0" u="none" strike="noStrike" dirty="0">
                          <a:solidFill>
                            <a:srgbClr val="000000"/>
                          </a:solidFill>
                          <a:effectLst/>
                          <a:latin typeface="Calibri"/>
                        </a:rPr>
                        <a:t>4.70</a:t>
                      </a:r>
                    </a:p>
                  </a:txBody>
                  <a:tcPr marL="45720" marR="457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900" b="0" i="0" u="none" strike="noStrike" dirty="0">
                          <a:solidFill>
                            <a:srgbClr val="000000"/>
                          </a:solidFill>
                          <a:effectLst/>
                          <a:latin typeface="Calibri"/>
                        </a:rPr>
                        <a:t>1.16</a:t>
                      </a:r>
                    </a:p>
                  </a:txBody>
                  <a:tcPr marL="45720" marR="457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900" b="0" i="0" u="none" strike="noStrike" dirty="0">
                          <a:solidFill>
                            <a:srgbClr val="000000"/>
                          </a:solidFill>
                          <a:effectLst/>
                          <a:latin typeface="Calibri"/>
                        </a:rPr>
                        <a:t>organized</a:t>
                      </a:r>
                    </a:p>
                  </a:txBody>
                  <a:tcPr marL="45720" marR="457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r>
            </a:tbl>
          </a:graphicData>
        </a:graphic>
      </p:graphicFrame>
      <p:sp>
        <p:nvSpPr>
          <p:cNvPr id="17" name="TextBox 16"/>
          <p:cNvSpPr txBox="1"/>
          <p:nvPr/>
        </p:nvSpPr>
        <p:spPr>
          <a:xfrm>
            <a:off x="29375100" y="20204527"/>
            <a:ext cx="13601700" cy="979073"/>
          </a:xfrm>
          <a:prstGeom prst="rect">
            <a:avLst/>
          </a:prstGeom>
          <a:noFill/>
        </p:spPr>
        <p:txBody>
          <a:bodyPr wrap="square" rtlCol="0">
            <a:spAutoFit/>
          </a:bodyPr>
          <a:lstStyle/>
          <a:p>
            <a:pPr algn="just"/>
            <a:r>
              <a:rPr lang="en-US" sz="2880" dirty="0"/>
              <a:t>Each student response in range of 1 to 7 with a midpoint of 4.  Table arranged so that a larger mean shows a more “positive” response. N=11 for each survey.</a:t>
            </a:r>
          </a:p>
        </p:txBody>
      </p:sp>
      <p:sp>
        <p:nvSpPr>
          <p:cNvPr id="18" name="Down Arrow 17"/>
          <p:cNvSpPr/>
          <p:nvPr/>
        </p:nvSpPr>
        <p:spPr>
          <a:xfrm>
            <a:off x="5638800" y="25658088"/>
            <a:ext cx="1188720" cy="630912"/>
          </a:xfrm>
          <a:prstGeom prst="downArrow">
            <a:avLst/>
          </a:prstGeom>
          <a:solidFill>
            <a:srgbClr val="002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472"/>
          </a:p>
        </p:txBody>
      </p:sp>
      <p:sp>
        <p:nvSpPr>
          <p:cNvPr id="19" name="TextBox 18"/>
          <p:cNvSpPr txBox="1"/>
          <p:nvPr/>
        </p:nvSpPr>
        <p:spPr>
          <a:xfrm>
            <a:off x="731520" y="26334722"/>
            <a:ext cx="12070080" cy="2763834"/>
          </a:xfrm>
          <a:prstGeom prst="rect">
            <a:avLst/>
          </a:prstGeom>
          <a:solidFill>
            <a:srgbClr val="002236"/>
          </a:solidFill>
          <a:effectLst>
            <a:softEdge rad="25400"/>
          </a:effectLst>
        </p:spPr>
        <p:txBody>
          <a:bodyPr wrap="square" rtlCol="0">
            <a:spAutoFit/>
          </a:bodyPr>
          <a:lstStyle/>
          <a:p>
            <a:pPr>
              <a:spcAft>
                <a:spcPts val="2400"/>
              </a:spcAft>
            </a:pPr>
            <a:r>
              <a:rPr lang="en-US" sz="3840" dirty="0">
                <a:solidFill>
                  <a:schemeClr val="bg1"/>
                </a:solidFill>
              </a:rPr>
              <a:t>Step 3: Peer Review sessions</a:t>
            </a:r>
          </a:p>
          <a:p>
            <a:pPr>
              <a:spcAft>
                <a:spcPts val="2400"/>
              </a:spcAft>
            </a:pPr>
            <a:r>
              <a:rPr lang="en-US" sz="3840" dirty="0">
                <a:solidFill>
                  <a:schemeClr val="bg1"/>
                </a:solidFill>
              </a:rPr>
              <a:t>Students participate in peer review sessions  with provided rubrics during one hour lecture period to review and compare each other’s procedures</a:t>
            </a:r>
          </a:p>
        </p:txBody>
      </p:sp>
      <p:sp>
        <p:nvSpPr>
          <p:cNvPr id="20" name="Down Arrow 19"/>
          <p:cNvSpPr/>
          <p:nvPr/>
        </p:nvSpPr>
        <p:spPr>
          <a:xfrm>
            <a:off x="5646420" y="29163288"/>
            <a:ext cx="1188720" cy="630912"/>
          </a:xfrm>
          <a:prstGeom prst="downArrow">
            <a:avLst/>
          </a:prstGeom>
          <a:solidFill>
            <a:srgbClr val="002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472"/>
          </a:p>
        </p:txBody>
      </p:sp>
      <p:sp>
        <p:nvSpPr>
          <p:cNvPr id="21" name="TextBox 20"/>
          <p:cNvSpPr txBox="1"/>
          <p:nvPr/>
        </p:nvSpPr>
        <p:spPr>
          <a:xfrm>
            <a:off x="731520" y="29843421"/>
            <a:ext cx="12070080" cy="2480679"/>
          </a:xfrm>
          <a:prstGeom prst="rect">
            <a:avLst/>
          </a:prstGeom>
          <a:solidFill>
            <a:srgbClr val="002236"/>
          </a:solidFill>
          <a:effectLst>
            <a:softEdge rad="25400"/>
          </a:effectLst>
        </p:spPr>
        <p:txBody>
          <a:bodyPr wrap="square" rtlCol="0">
            <a:spAutoFit/>
          </a:bodyPr>
          <a:lstStyle/>
          <a:p>
            <a:pPr>
              <a:spcAft>
                <a:spcPts val="2400"/>
              </a:spcAft>
            </a:pPr>
            <a:r>
              <a:rPr lang="en-US" sz="3840" dirty="0">
                <a:solidFill>
                  <a:schemeClr val="bg1"/>
                </a:solidFill>
              </a:rPr>
              <a:t>Step 4: Assessment</a:t>
            </a:r>
          </a:p>
          <a:p>
            <a:pPr>
              <a:spcAft>
                <a:spcPts val="2400"/>
              </a:spcAft>
            </a:pPr>
            <a:r>
              <a:rPr lang="en-US" sz="3840" dirty="0">
                <a:solidFill>
                  <a:schemeClr val="bg1"/>
                </a:solidFill>
              </a:rPr>
              <a:t>Student attitude surveys conducted</a:t>
            </a:r>
          </a:p>
          <a:p>
            <a:pPr>
              <a:spcAft>
                <a:spcPts val="2400"/>
              </a:spcAft>
            </a:pPr>
            <a:r>
              <a:rPr lang="en-US" sz="3840" dirty="0">
                <a:solidFill>
                  <a:schemeClr val="bg1"/>
                </a:solidFill>
              </a:rPr>
              <a:t>Final lab report critically analyzed</a:t>
            </a:r>
          </a:p>
        </p:txBody>
      </p:sp>
      <p:graphicFrame>
        <p:nvGraphicFramePr>
          <p:cNvPr id="5" name="Table 4"/>
          <p:cNvGraphicFramePr>
            <a:graphicFrameLocks noGrp="1"/>
          </p:cNvGraphicFramePr>
          <p:nvPr>
            <p:extLst>
              <p:ext uri="{D42A27DB-BD31-4B8C-83A1-F6EECF244321}">
                <p14:modId xmlns:p14="http://schemas.microsoft.com/office/powerpoint/2010/main" val="3966482077"/>
              </p:ext>
            </p:extLst>
          </p:nvPr>
        </p:nvGraphicFramePr>
        <p:xfrm>
          <a:off x="13335000" y="27965400"/>
          <a:ext cx="15392400" cy="3547872"/>
        </p:xfrm>
        <a:graphic>
          <a:graphicData uri="http://schemas.openxmlformats.org/drawingml/2006/table">
            <a:tbl>
              <a:tblPr/>
              <a:tblGrid>
                <a:gridCol w="12646591"/>
                <a:gridCol w="1504914"/>
                <a:gridCol w="1240895"/>
              </a:tblGrid>
              <a:tr h="731520">
                <a:tc>
                  <a:txBody>
                    <a:bodyPr/>
                    <a:lstStyle/>
                    <a:p>
                      <a:pPr algn="l" fontAlgn="b"/>
                      <a:r>
                        <a:rPr lang="en-US" sz="2900" b="0" i="0" u="none" strike="noStrike" dirty="0">
                          <a:solidFill>
                            <a:srgbClr val="000000"/>
                          </a:solidFill>
                          <a:effectLst/>
                          <a:latin typeface="Calibri"/>
                        </a:rPr>
                        <a:t> </a:t>
                      </a:r>
                      <a:r>
                        <a:rPr lang="en-US" sz="2900" b="0" i="0" u="none" strike="noStrike" dirty="0" smtClean="0">
                          <a:solidFill>
                            <a:schemeClr val="bg1"/>
                          </a:solidFill>
                          <a:effectLst/>
                          <a:latin typeface="Calibri"/>
                        </a:rPr>
                        <a:t>Question</a:t>
                      </a:r>
                      <a:endParaRPr lang="en-US" sz="2900" b="0" i="0" u="none" strike="noStrike" dirty="0">
                        <a:solidFill>
                          <a:schemeClr val="bg1"/>
                        </a:solidFill>
                        <a:effectLst/>
                        <a:latin typeface="Calibri"/>
                      </a:endParaRPr>
                    </a:p>
                  </a:txBody>
                  <a:tcPr marL="60960" marR="60960" marT="609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236"/>
                    </a:solidFill>
                  </a:tcPr>
                </a:tc>
                <a:tc>
                  <a:txBody>
                    <a:bodyPr/>
                    <a:lstStyle/>
                    <a:p>
                      <a:pPr algn="ctr" fontAlgn="b"/>
                      <a:r>
                        <a:rPr lang="en-US" sz="2900" b="0" i="0" u="none" strike="noStrike" dirty="0">
                          <a:solidFill>
                            <a:schemeClr val="bg1"/>
                          </a:solidFill>
                          <a:effectLst/>
                          <a:latin typeface="Calibri"/>
                        </a:rPr>
                        <a:t>Mean</a:t>
                      </a:r>
                    </a:p>
                  </a:txBody>
                  <a:tcPr marL="60960" marR="60960" marT="609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236"/>
                    </a:solidFill>
                  </a:tcPr>
                </a:tc>
                <a:tc>
                  <a:txBody>
                    <a:bodyPr/>
                    <a:lstStyle/>
                    <a:p>
                      <a:pPr algn="ctr" fontAlgn="b"/>
                      <a:r>
                        <a:rPr lang="en-US" sz="2900" b="0" i="0" u="none" strike="noStrike" dirty="0">
                          <a:solidFill>
                            <a:schemeClr val="bg1"/>
                          </a:solidFill>
                          <a:effectLst/>
                          <a:latin typeface="Calibri"/>
                        </a:rPr>
                        <a:t>SD</a:t>
                      </a:r>
                    </a:p>
                  </a:txBody>
                  <a:tcPr marL="60960" marR="60960" marT="609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236"/>
                    </a:solidFill>
                  </a:tcPr>
                </a:tc>
              </a:tr>
              <a:tr h="938784">
                <a:tc>
                  <a:txBody>
                    <a:bodyPr/>
                    <a:lstStyle/>
                    <a:p>
                      <a:pPr algn="l" fontAlgn="ctr"/>
                      <a:r>
                        <a:rPr lang="en-US" sz="2880" b="0" i="0" u="none" strike="noStrike" dirty="0">
                          <a:solidFill>
                            <a:srgbClr val="000000"/>
                          </a:solidFill>
                          <a:effectLst/>
                          <a:latin typeface="Cambria"/>
                        </a:rPr>
                        <a:t>I enjoyed experiments with provided protocol more than those where I wrote my own protocol</a:t>
                      </a:r>
                    </a:p>
                  </a:txBody>
                  <a:tcPr marL="60960" marR="60960" marT="609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900" b="0" i="0" u="none" strike="noStrike">
                          <a:solidFill>
                            <a:srgbClr val="000000"/>
                          </a:solidFill>
                          <a:effectLst/>
                          <a:latin typeface="Calibri"/>
                        </a:rPr>
                        <a:t>4.5</a:t>
                      </a:r>
                    </a:p>
                  </a:txBody>
                  <a:tcPr marL="60960" marR="60960" marT="609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900" b="0" i="0" u="none" strike="noStrike" dirty="0">
                          <a:solidFill>
                            <a:srgbClr val="000000"/>
                          </a:solidFill>
                          <a:effectLst/>
                          <a:latin typeface="Calibri"/>
                        </a:rPr>
                        <a:t>1.7</a:t>
                      </a:r>
                    </a:p>
                  </a:txBody>
                  <a:tcPr marL="60960" marR="60960" marT="609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8784">
                <a:tc>
                  <a:txBody>
                    <a:bodyPr/>
                    <a:lstStyle/>
                    <a:p>
                      <a:pPr algn="l" fontAlgn="ctr"/>
                      <a:r>
                        <a:rPr lang="en-US" sz="2880" b="0" i="0" u="none" strike="noStrike" dirty="0">
                          <a:solidFill>
                            <a:srgbClr val="000000"/>
                          </a:solidFill>
                          <a:effectLst/>
                          <a:latin typeface="Cambria"/>
                        </a:rPr>
                        <a:t>I had a better understanding of what I was doing in lab when I wrote my own protocol</a:t>
                      </a:r>
                    </a:p>
                  </a:txBody>
                  <a:tcPr marL="60960" marR="60960" marT="609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900" b="0" i="0" u="none" strike="noStrike" dirty="0">
                          <a:solidFill>
                            <a:srgbClr val="000000"/>
                          </a:solidFill>
                          <a:effectLst/>
                          <a:latin typeface="Calibri"/>
                        </a:rPr>
                        <a:t>4.3</a:t>
                      </a:r>
                    </a:p>
                  </a:txBody>
                  <a:tcPr marL="60960" marR="60960" marT="609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900" b="0" i="0" u="none" strike="noStrike">
                          <a:solidFill>
                            <a:srgbClr val="000000"/>
                          </a:solidFill>
                          <a:effectLst/>
                          <a:latin typeface="Calibri"/>
                        </a:rPr>
                        <a:t>1.6</a:t>
                      </a:r>
                    </a:p>
                  </a:txBody>
                  <a:tcPr marL="60960" marR="60960" marT="609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520">
                <a:tc>
                  <a:txBody>
                    <a:bodyPr/>
                    <a:lstStyle/>
                    <a:p>
                      <a:pPr algn="l" fontAlgn="b"/>
                      <a:r>
                        <a:rPr lang="en-US" sz="2880" b="0" i="0" u="none" strike="noStrike" dirty="0">
                          <a:solidFill>
                            <a:srgbClr val="000000"/>
                          </a:solidFill>
                          <a:effectLst/>
                          <a:latin typeface="Cambria"/>
                        </a:rPr>
                        <a:t>Writing the protocol for several experiments improved the laboratory experience</a:t>
                      </a:r>
                    </a:p>
                  </a:txBody>
                  <a:tcPr marL="60960" marR="60960" marT="609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900" b="0" i="0" u="none" strike="noStrike" dirty="0">
                          <a:solidFill>
                            <a:srgbClr val="000000"/>
                          </a:solidFill>
                          <a:effectLst/>
                          <a:latin typeface="Calibri"/>
                        </a:rPr>
                        <a:t>3.3</a:t>
                      </a:r>
                    </a:p>
                  </a:txBody>
                  <a:tcPr marL="60960" marR="60960" marT="609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900" b="0" i="0" u="none" strike="noStrike" dirty="0">
                          <a:solidFill>
                            <a:srgbClr val="000000"/>
                          </a:solidFill>
                          <a:effectLst/>
                          <a:latin typeface="Calibri"/>
                        </a:rPr>
                        <a:t>1.3</a:t>
                      </a:r>
                    </a:p>
                  </a:txBody>
                  <a:tcPr marL="60960" marR="60960" marT="609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2" name="TextBox 21"/>
          <p:cNvSpPr txBox="1"/>
          <p:nvPr/>
        </p:nvSpPr>
        <p:spPr>
          <a:xfrm>
            <a:off x="13335000" y="31546800"/>
            <a:ext cx="15316200" cy="986621"/>
          </a:xfrm>
          <a:prstGeom prst="rect">
            <a:avLst/>
          </a:prstGeom>
          <a:noFill/>
        </p:spPr>
        <p:txBody>
          <a:bodyPr wrap="square" rtlCol="0">
            <a:spAutoFit/>
          </a:bodyPr>
          <a:lstStyle/>
          <a:p>
            <a:r>
              <a:rPr lang="en-US" sz="2880" dirty="0"/>
              <a:t>Each student response in range of 1 to 5 with 1 corresponding to disagree and 5 corresponding to agree.  N=11.</a:t>
            </a:r>
          </a:p>
        </p:txBody>
      </p:sp>
      <p:sp>
        <p:nvSpPr>
          <p:cNvPr id="6" name="Rectangle 5"/>
          <p:cNvSpPr/>
          <p:nvPr/>
        </p:nvSpPr>
        <p:spPr>
          <a:xfrm>
            <a:off x="787400" y="19659600"/>
            <a:ext cx="3800079" cy="683264"/>
          </a:xfrm>
          <a:prstGeom prst="rect">
            <a:avLst/>
          </a:prstGeom>
        </p:spPr>
        <p:txBody>
          <a:bodyPr wrap="none">
            <a:spAutoFit/>
          </a:bodyPr>
          <a:lstStyle/>
          <a:p>
            <a:pPr>
              <a:spcAft>
                <a:spcPts val="2400"/>
              </a:spcAft>
            </a:pPr>
            <a:r>
              <a:rPr lang="en-US" sz="3840" u="sng" dirty="0"/>
              <a:t>Experimental </a:t>
            </a:r>
            <a:r>
              <a:rPr lang="en-US" sz="3840" u="sng" dirty="0" smtClean="0"/>
              <a:t>Plan</a:t>
            </a:r>
            <a:endParaRPr lang="en-US" sz="3840" u="sng" dirty="0"/>
          </a:p>
        </p:txBody>
      </p:sp>
      <p:pic>
        <p:nvPicPr>
          <p:cNvPr id="7" name="Picture 6"/>
          <p:cNvPicPr>
            <a:picLocks noChangeAspect="1"/>
          </p:cNvPicPr>
          <p:nvPr/>
        </p:nvPicPr>
        <p:blipFill>
          <a:blip r:embed="rId2"/>
          <a:stretch>
            <a:fillRect/>
          </a:stretch>
        </p:blipFill>
        <p:spPr>
          <a:xfrm>
            <a:off x="13667578" y="6858000"/>
            <a:ext cx="7211222" cy="9144000"/>
          </a:xfrm>
          <a:prstGeom prst="rect">
            <a:avLst/>
          </a:prstGeom>
          <a:ln>
            <a:solidFill>
              <a:srgbClr val="002236"/>
            </a:solidFill>
          </a:ln>
        </p:spPr>
      </p:pic>
      <p:pic>
        <p:nvPicPr>
          <p:cNvPr id="15" name="Picture 14"/>
          <p:cNvPicPr>
            <a:picLocks noChangeAspect="1"/>
          </p:cNvPicPr>
          <p:nvPr/>
        </p:nvPicPr>
        <p:blipFill>
          <a:blip r:embed="rId3"/>
          <a:stretch>
            <a:fillRect/>
          </a:stretch>
        </p:blipFill>
        <p:spPr>
          <a:xfrm>
            <a:off x="21218879" y="6858000"/>
            <a:ext cx="7176463" cy="9144000"/>
          </a:xfrm>
          <a:prstGeom prst="rect">
            <a:avLst/>
          </a:prstGeom>
          <a:ln>
            <a:solidFill>
              <a:srgbClr val="002236"/>
            </a:solidFill>
          </a:ln>
        </p:spPr>
      </p:pic>
      <p:sp>
        <p:nvSpPr>
          <p:cNvPr id="25" name="TextBox 24"/>
          <p:cNvSpPr txBox="1"/>
          <p:nvPr/>
        </p:nvSpPr>
        <p:spPr>
          <a:xfrm>
            <a:off x="13990320" y="5257800"/>
            <a:ext cx="12070080" cy="1606593"/>
          </a:xfrm>
          <a:prstGeom prst="rect">
            <a:avLst/>
          </a:prstGeom>
          <a:noFill/>
        </p:spPr>
        <p:txBody>
          <a:bodyPr wrap="square" rtlCol="0">
            <a:spAutoFit/>
          </a:bodyPr>
          <a:lstStyle/>
          <a:p>
            <a:pPr>
              <a:lnSpc>
                <a:spcPct val="150000"/>
              </a:lnSpc>
            </a:pPr>
            <a:r>
              <a:rPr lang="en-US" sz="3840" u="sng" dirty="0" smtClean="0"/>
              <a:t>Sample Lab Report With and Without Provided Procedure</a:t>
            </a:r>
          </a:p>
          <a:p>
            <a:pPr>
              <a:lnSpc>
                <a:spcPct val="150000"/>
              </a:lnSpc>
            </a:pPr>
            <a:r>
              <a:rPr lang="en-US" sz="2880" dirty="0" smtClean="0"/>
              <a:t>With Provided Procedure		</a:t>
            </a:r>
            <a:r>
              <a:rPr lang="en-US" sz="2880" dirty="0"/>
              <a:t> </a:t>
            </a:r>
            <a:r>
              <a:rPr lang="en-US" sz="2880" dirty="0" smtClean="0"/>
              <a:t>                                     Without Provided Procedure</a:t>
            </a:r>
            <a:endParaRPr lang="en-US" sz="2880" dirty="0"/>
          </a:p>
        </p:txBody>
      </p:sp>
      <p:pic>
        <p:nvPicPr>
          <p:cNvPr id="24" name="Picture 23"/>
          <p:cNvPicPr>
            <a:picLocks noChangeAspect="1"/>
          </p:cNvPicPr>
          <p:nvPr/>
        </p:nvPicPr>
        <p:blipFill>
          <a:blip r:embed="rId4"/>
          <a:stretch>
            <a:fillRect/>
          </a:stretch>
        </p:blipFill>
        <p:spPr>
          <a:xfrm>
            <a:off x="18516600" y="23993495"/>
            <a:ext cx="5029200" cy="2371705"/>
          </a:xfrm>
          <a:prstGeom prst="rect">
            <a:avLst/>
          </a:prstGeom>
        </p:spPr>
      </p:pic>
      <p:pic>
        <p:nvPicPr>
          <p:cNvPr id="27" name="Picture 26"/>
          <p:cNvPicPr>
            <a:picLocks noChangeAspect="1"/>
          </p:cNvPicPr>
          <p:nvPr/>
        </p:nvPicPr>
        <p:blipFill>
          <a:blip r:embed="rId5"/>
          <a:stretch>
            <a:fillRect/>
          </a:stretch>
        </p:blipFill>
        <p:spPr>
          <a:xfrm>
            <a:off x="23317200" y="24079200"/>
            <a:ext cx="5029200" cy="2032313"/>
          </a:xfrm>
          <a:prstGeom prst="rect">
            <a:avLst/>
          </a:prstGeom>
        </p:spPr>
      </p:pic>
      <p:sp>
        <p:nvSpPr>
          <p:cNvPr id="30" name="TextBox 29"/>
          <p:cNvSpPr txBox="1"/>
          <p:nvPr/>
        </p:nvSpPr>
        <p:spPr>
          <a:xfrm>
            <a:off x="13990320" y="22936200"/>
            <a:ext cx="12070080" cy="683264"/>
          </a:xfrm>
          <a:prstGeom prst="rect">
            <a:avLst/>
          </a:prstGeom>
          <a:noFill/>
        </p:spPr>
        <p:txBody>
          <a:bodyPr wrap="square" rtlCol="0">
            <a:spAutoFit/>
          </a:bodyPr>
          <a:lstStyle/>
          <a:p>
            <a:r>
              <a:rPr lang="en-US" sz="3840" u="sng" dirty="0" smtClean="0"/>
              <a:t>Sample of Peer Reviewed Procedures</a:t>
            </a:r>
            <a:endParaRPr lang="en-US" sz="3840" dirty="0"/>
          </a:p>
        </p:txBody>
      </p:sp>
      <p:pic>
        <p:nvPicPr>
          <p:cNvPr id="23" name="Picture 22"/>
          <p:cNvPicPr>
            <a:picLocks noChangeAspect="1"/>
          </p:cNvPicPr>
          <p:nvPr/>
        </p:nvPicPr>
        <p:blipFill>
          <a:blip r:embed="rId6"/>
          <a:stretch>
            <a:fillRect/>
          </a:stretch>
        </p:blipFill>
        <p:spPr>
          <a:xfrm>
            <a:off x="13639800" y="23774400"/>
            <a:ext cx="5029200" cy="3130269"/>
          </a:xfrm>
          <a:prstGeom prst="rect">
            <a:avLst/>
          </a:prstGeom>
        </p:spPr>
      </p:pic>
      <p:sp>
        <p:nvSpPr>
          <p:cNvPr id="32" name="TextBox 31"/>
          <p:cNvSpPr txBox="1"/>
          <p:nvPr/>
        </p:nvSpPr>
        <p:spPr>
          <a:xfrm>
            <a:off x="14029879" y="27203400"/>
            <a:ext cx="13533120" cy="683264"/>
          </a:xfrm>
          <a:prstGeom prst="rect">
            <a:avLst/>
          </a:prstGeom>
          <a:noFill/>
        </p:spPr>
        <p:txBody>
          <a:bodyPr wrap="square" rtlCol="0">
            <a:spAutoFit/>
          </a:bodyPr>
          <a:lstStyle/>
          <a:p>
            <a:pPr>
              <a:spcAft>
                <a:spcPts val="2400"/>
              </a:spcAft>
            </a:pPr>
            <a:r>
              <a:rPr lang="en-US" sz="3840" dirty="0" smtClean="0"/>
              <a:t>Table 1. Student Responses to Questionnaire</a:t>
            </a:r>
            <a:endParaRPr lang="en-US" sz="3840" dirty="0"/>
          </a:p>
        </p:txBody>
      </p:sp>
      <p:sp>
        <p:nvSpPr>
          <p:cNvPr id="33" name="TextBox 32"/>
          <p:cNvSpPr txBox="1"/>
          <p:nvPr/>
        </p:nvSpPr>
        <p:spPr>
          <a:xfrm>
            <a:off x="29413200" y="13346527"/>
            <a:ext cx="13533120" cy="683264"/>
          </a:xfrm>
          <a:prstGeom prst="rect">
            <a:avLst/>
          </a:prstGeom>
          <a:noFill/>
        </p:spPr>
        <p:txBody>
          <a:bodyPr wrap="square" rtlCol="0">
            <a:spAutoFit/>
          </a:bodyPr>
          <a:lstStyle/>
          <a:p>
            <a:pPr>
              <a:spcAft>
                <a:spcPts val="2400"/>
              </a:spcAft>
            </a:pPr>
            <a:r>
              <a:rPr lang="en-US" sz="3840" dirty="0" smtClean="0"/>
              <a:t>Table 2. Attitude Survey Results</a:t>
            </a:r>
            <a:endParaRPr lang="en-US" sz="3840" dirty="0"/>
          </a:p>
        </p:txBody>
      </p:sp>
      <p:pic>
        <p:nvPicPr>
          <p:cNvPr id="29" name="Picture 28"/>
          <p:cNvPicPr>
            <a:picLocks noChangeAspect="1"/>
          </p:cNvPicPr>
          <p:nvPr/>
        </p:nvPicPr>
        <p:blipFill>
          <a:blip r:embed="rId7"/>
          <a:stretch>
            <a:fillRect/>
          </a:stretch>
        </p:blipFill>
        <p:spPr>
          <a:xfrm>
            <a:off x="30919299" y="29398912"/>
            <a:ext cx="9161901" cy="2318408"/>
          </a:xfrm>
          <a:prstGeom prst="rect">
            <a:avLst/>
          </a:prstGeom>
        </p:spPr>
      </p:pic>
      <p:sp>
        <p:nvSpPr>
          <p:cNvPr id="34" name="Rectangle 33"/>
          <p:cNvSpPr/>
          <p:nvPr/>
        </p:nvSpPr>
        <p:spPr>
          <a:xfrm>
            <a:off x="14020800" y="26670000"/>
            <a:ext cx="11559459" cy="535531"/>
          </a:xfrm>
          <a:prstGeom prst="rect">
            <a:avLst/>
          </a:prstGeom>
        </p:spPr>
        <p:txBody>
          <a:bodyPr wrap="none">
            <a:spAutoFit/>
          </a:bodyPr>
          <a:lstStyle/>
          <a:p>
            <a:r>
              <a:rPr lang="en-US" sz="2880" dirty="0" smtClean="0"/>
              <a:t>Student 1                                          Student 2                                          Student 3</a:t>
            </a:r>
            <a:endParaRPr lang="en-US" sz="2880" dirty="0"/>
          </a:p>
        </p:txBody>
      </p:sp>
    </p:spTree>
    <p:extLst>
      <p:ext uri="{BB962C8B-B14F-4D97-AF65-F5344CB8AC3E}">
        <p14:creationId xmlns:p14="http://schemas.microsoft.com/office/powerpoint/2010/main" val="1962153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789</TotalTime>
  <Words>668</Words>
  <Application>Microsoft Office PowerPoint</Application>
  <PresentationFormat>Custom</PresentationFormat>
  <Paragraphs>140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vt:lpstr>
      <vt:lpstr>Office Theme</vt:lpstr>
      <vt:lpstr>Student derived experimental procedures in a flipped lab experience Drew Meyer and Rekha Srinivasan Department of Chemistry, Case Western Reserve University College of Arts and Sciences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derived experimental procedures in a flipped lab experience Drew Meyer and Rekha Srinivasan Case Western Reserve University</dc:title>
  <dc:creator>Drew</dc:creator>
  <cp:lastModifiedBy>Windows User</cp:lastModifiedBy>
  <cp:revision>52</cp:revision>
  <cp:lastPrinted>2014-08-04T19:47:23Z</cp:lastPrinted>
  <dcterms:created xsi:type="dcterms:W3CDTF">2014-07-22T16:25:33Z</dcterms:created>
  <dcterms:modified xsi:type="dcterms:W3CDTF">2014-10-02T15:13:54Z</dcterms:modified>
</cp:coreProperties>
</file>