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262" r:id="rId3"/>
    <p:sldId id="257" r:id="rId4"/>
    <p:sldId id="259" r:id="rId5"/>
    <p:sldId id="258" r:id="rId6"/>
    <p:sldId id="277" r:id="rId7"/>
    <p:sldId id="260" r:id="rId8"/>
    <p:sldId id="276" r:id="rId9"/>
    <p:sldId id="290" r:id="rId10"/>
    <p:sldId id="278" r:id="rId11"/>
    <p:sldId id="281" r:id="rId12"/>
    <p:sldId id="282" r:id="rId13"/>
    <p:sldId id="283" r:id="rId14"/>
    <p:sldId id="284" r:id="rId15"/>
    <p:sldId id="268" r:id="rId16"/>
    <p:sldId id="274" r:id="rId17"/>
    <p:sldId id="293" r:id="rId18"/>
    <p:sldId id="263" r:id="rId19"/>
    <p:sldId id="261" r:id="rId20"/>
    <p:sldId id="275" r:id="rId21"/>
    <p:sldId id="286" r:id="rId22"/>
    <p:sldId id="285" r:id="rId23"/>
    <p:sldId id="292" r:id="rId24"/>
    <p:sldId id="264" r:id="rId25"/>
    <p:sldId id="265" r:id="rId26"/>
    <p:sldId id="280" r:id="rId27"/>
    <p:sldId id="287" r:id="rId28"/>
    <p:sldId id="267" r:id="rId29"/>
    <p:sldId id="269" r:id="rId30"/>
    <p:sldId id="288" r:id="rId31"/>
    <p:sldId id="270" r:id="rId32"/>
    <p:sldId id="289" r:id="rId33"/>
    <p:sldId id="291" r:id="rId34"/>
    <p:sldId id="295" r:id="rId35"/>
    <p:sldId id="273" r:id="rId36"/>
    <p:sldId id="29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36A455-D2F1-F34B-AB12-5EB54FA27BBE}" v="30" dt="2022-06-12T19:51:42.800"/>
    <p1510:client id="{8D58AF86-8E76-1920-638B-601779676FEB}" v="76" dt="2022-06-14T02:25:54.2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33"/>
    <p:restoredTop sz="94643"/>
  </p:normalViewPr>
  <p:slideViewPr>
    <p:cSldViewPr snapToGrid="0" snapToObjects="1">
      <p:cViewPr varScale="1">
        <p:scale>
          <a:sx n="73" d="100"/>
          <a:sy n="73" d="100"/>
        </p:scale>
        <p:origin x="192"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L. Muzyka" userId="S::jennifer.muzyka@centre.edu::63aaf867-9570-45f3-a165-4b05440dbf36" providerId="AD" clId="Web-{D256F201-820F-59BB-C9D8-BC5498F2D083}"/>
    <pc:docChg chg="addSld modSld">
      <pc:chgData name="Jennifer L. Muzyka" userId="S::jennifer.muzyka@centre.edu::63aaf867-9570-45f3-a165-4b05440dbf36" providerId="AD" clId="Web-{D256F201-820F-59BB-C9D8-BC5498F2D083}" dt="2022-06-10T19:23:14.288" v="133" actId="14100"/>
      <pc:docMkLst>
        <pc:docMk/>
      </pc:docMkLst>
      <pc:sldChg chg="modSp">
        <pc:chgData name="Jennifer L. Muzyka" userId="S::jennifer.muzyka@centre.edu::63aaf867-9570-45f3-a165-4b05440dbf36" providerId="AD" clId="Web-{D256F201-820F-59BB-C9D8-BC5498F2D083}" dt="2022-06-10T19:23:14.288" v="133" actId="14100"/>
        <pc:sldMkLst>
          <pc:docMk/>
          <pc:sldMk cId="2372457255" sldId="273"/>
        </pc:sldMkLst>
        <pc:spChg chg="mod">
          <ac:chgData name="Jennifer L. Muzyka" userId="S::jennifer.muzyka@centre.edu::63aaf867-9570-45f3-a165-4b05440dbf36" providerId="AD" clId="Web-{D256F201-820F-59BB-C9D8-BC5498F2D083}" dt="2022-06-10T19:23:14.288" v="133" actId="14100"/>
          <ac:spMkLst>
            <pc:docMk/>
            <pc:sldMk cId="2372457255" sldId="273"/>
            <ac:spMk id="3" creationId="{C6C71703-380B-50B6-C37C-C6A0F5E5B7CB}"/>
          </ac:spMkLst>
        </pc:spChg>
      </pc:sldChg>
      <pc:sldChg chg="modSp">
        <pc:chgData name="Jennifer L. Muzyka" userId="S::jennifer.muzyka@centre.edu::63aaf867-9570-45f3-a165-4b05440dbf36" providerId="AD" clId="Web-{D256F201-820F-59BB-C9D8-BC5498F2D083}" dt="2022-06-10T19:22:07.911" v="102" actId="20577"/>
        <pc:sldMkLst>
          <pc:docMk/>
          <pc:sldMk cId="2402720751" sldId="275"/>
        </pc:sldMkLst>
        <pc:spChg chg="mod">
          <ac:chgData name="Jennifer L. Muzyka" userId="S::jennifer.muzyka@centre.edu::63aaf867-9570-45f3-a165-4b05440dbf36" providerId="AD" clId="Web-{D256F201-820F-59BB-C9D8-BC5498F2D083}" dt="2022-06-10T19:22:07.911" v="102" actId="20577"/>
          <ac:spMkLst>
            <pc:docMk/>
            <pc:sldMk cId="2402720751" sldId="275"/>
            <ac:spMk id="3" creationId="{35D2853C-69FB-340A-15F6-53C223B04FDA}"/>
          </ac:spMkLst>
        </pc:spChg>
      </pc:sldChg>
      <pc:sldChg chg="modSp new">
        <pc:chgData name="Jennifer L. Muzyka" userId="S::jennifer.muzyka@centre.edu::63aaf867-9570-45f3-a165-4b05440dbf36" providerId="AD" clId="Web-{D256F201-820F-59BB-C9D8-BC5498F2D083}" dt="2022-06-10T19:22:55.209" v="127" actId="20577"/>
        <pc:sldMkLst>
          <pc:docMk/>
          <pc:sldMk cId="2193003171" sldId="292"/>
        </pc:sldMkLst>
        <pc:spChg chg="mod">
          <ac:chgData name="Jennifer L. Muzyka" userId="S::jennifer.muzyka@centre.edu::63aaf867-9570-45f3-a165-4b05440dbf36" providerId="AD" clId="Web-{D256F201-820F-59BB-C9D8-BC5498F2D083}" dt="2022-06-10T19:22:55.209" v="127" actId="20577"/>
          <ac:spMkLst>
            <pc:docMk/>
            <pc:sldMk cId="2193003171" sldId="292"/>
            <ac:spMk id="2" creationId="{24BBBA7F-3844-157B-39F8-55DF7C6E7908}"/>
          </ac:spMkLst>
        </pc:spChg>
        <pc:spChg chg="mod">
          <ac:chgData name="Jennifer L. Muzyka" userId="S::jennifer.muzyka@centre.edu::63aaf867-9570-45f3-a165-4b05440dbf36" providerId="AD" clId="Web-{D256F201-820F-59BB-C9D8-BC5498F2D083}" dt="2022-06-10T19:22:42.662" v="114" actId="20577"/>
          <ac:spMkLst>
            <pc:docMk/>
            <pc:sldMk cId="2193003171" sldId="292"/>
            <ac:spMk id="3" creationId="{E82E76B5-039D-21B4-F8B9-76BCBB9DCA25}"/>
          </ac:spMkLst>
        </pc:spChg>
      </pc:sldChg>
    </pc:docChg>
  </pc:docChgLst>
  <pc:docChgLst>
    <pc:chgData name="Jennifer L. Muzyka" userId="63aaf867-9570-45f3-a165-4b05440dbf36" providerId="ADAL" clId="{1D36A455-D2F1-F34B-AB12-5EB54FA27BBE}"/>
    <pc:docChg chg="custSel addSld modSld">
      <pc:chgData name="Jennifer L. Muzyka" userId="63aaf867-9570-45f3-a165-4b05440dbf36" providerId="ADAL" clId="{1D36A455-D2F1-F34B-AB12-5EB54FA27BBE}" dt="2022-06-12T19:51:42.795" v="788"/>
      <pc:docMkLst>
        <pc:docMk/>
      </pc:docMkLst>
      <pc:sldChg chg="modSp new mod">
        <pc:chgData name="Jennifer L. Muzyka" userId="63aaf867-9570-45f3-a165-4b05440dbf36" providerId="ADAL" clId="{1D36A455-D2F1-F34B-AB12-5EB54FA27BBE}" dt="2022-06-12T19:51:33.594" v="787" actId="27636"/>
        <pc:sldMkLst>
          <pc:docMk/>
          <pc:sldMk cId="3429184580" sldId="293"/>
        </pc:sldMkLst>
        <pc:spChg chg="mod">
          <ac:chgData name="Jennifer L. Muzyka" userId="63aaf867-9570-45f3-a165-4b05440dbf36" providerId="ADAL" clId="{1D36A455-D2F1-F34B-AB12-5EB54FA27BBE}" dt="2022-06-12T19:51:30.747" v="785" actId="14100"/>
          <ac:spMkLst>
            <pc:docMk/>
            <pc:sldMk cId="3429184580" sldId="293"/>
            <ac:spMk id="2" creationId="{461EB5CA-8676-D05D-C100-D27CB5EB2400}"/>
          </ac:spMkLst>
        </pc:spChg>
        <pc:spChg chg="mod">
          <ac:chgData name="Jennifer L. Muzyka" userId="63aaf867-9570-45f3-a165-4b05440dbf36" providerId="ADAL" clId="{1D36A455-D2F1-F34B-AB12-5EB54FA27BBE}" dt="2022-06-12T19:51:33.594" v="787" actId="27636"/>
          <ac:spMkLst>
            <pc:docMk/>
            <pc:sldMk cId="3429184580" sldId="293"/>
            <ac:spMk id="3" creationId="{C9B98FC4-0686-ECB2-E2DA-CC640FABA37A}"/>
          </ac:spMkLst>
        </pc:spChg>
      </pc:sldChg>
      <pc:sldChg chg="add">
        <pc:chgData name="Jennifer L. Muzyka" userId="63aaf867-9570-45f3-a165-4b05440dbf36" providerId="ADAL" clId="{1D36A455-D2F1-F34B-AB12-5EB54FA27BBE}" dt="2022-06-12T19:51:42.795" v="788"/>
        <pc:sldMkLst>
          <pc:docMk/>
          <pc:sldMk cId="2849181915" sldId="294"/>
        </pc:sldMkLst>
      </pc:sldChg>
    </pc:docChg>
  </pc:docChgLst>
  <pc:docChgLst>
    <pc:chgData name="Jennifer L. Muzyka" userId="S::jennifer.muzyka@centre.edu::63aaf867-9570-45f3-a165-4b05440dbf36" providerId="AD" clId="Web-{8D58AF86-8E76-1920-638B-601779676FEB}"/>
    <pc:docChg chg="addSld modSld">
      <pc:chgData name="Jennifer L. Muzyka" userId="S::jennifer.muzyka@centre.edu::63aaf867-9570-45f3-a165-4b05440dbf36" providerId="AD" clId="Web-{8D58AF86-8E76-1920-638B-601779676FEB}" dt="2022-06-14T02:25:54.251" v="73" actId="20577"/>
      <pc:docMkLst>
        <pc:docMk/>
      </pc:docMkLst>
      <pc:sldChg chg="modSp">
        <pc:chgData name="Jennifer L. Muzyka" userId="S::jennifer.muzyka@centre.edu::63aaf867-9570-45f3-a165-4b05440dbf36" providerId="AD" clId="Web-{8D58AF86-8E76-1920-638B-601779676FEB}" dt="2022-06-14T02:21:19.784" v="69" actId="20577"/>
        <pc:sldMkLst>
          <pc:docMk/>
          <pc:sldMk cId="3688652260" sldId="262"/>
        </pc:sldMkLst>
        <pc:spChg chg="mod">
          <ac:chgData name="Jennifer L. Muzyka" userId="S::jennifer.muzyka@centre.edu::63aaf867-9570-45f3-a165-4b05440dbf36" providerId="AD" clId="Web-{8D58AF86-8E76-1920-638B-601779676FEB}" dt="2022-06-14T02:21:19.784" v="69" actId="20577"/>
          <ac:spMkLst>
            <pc:docMk/>
            <pc:sldMk cId="3688652260" sldId="262"/>
            <ac:spMk id="3" creationId="{02F4E4D8-0D72-F370-8C4A-DE597AFD2A23}"/>
          </ac:spMkLst>
        </pc:spChg>
      </pc:sldChg>
      <pc:sldChg chg="modSp">
        <pc:chgData name="Jennifer L. Muzyka" userId="S::jennifer.muzyka@centre.edu::63aaf867-9570-45f3-a165-4b05440dbf36" providerId="AD" clId="Web-{8D58AF86-8E76-1920-638B-601779676FEB}" dt="2022-06-14T02:25:54.251" v="73" actId="20577"/>
        <pc:sldMkLst>
          <pc:docMk/>
          <pc:sldMk cId="1000293589" sldId="280"/>
        </pc:sldMkLst>
        <pc:spChg chg="mod">
          <ac:chgData name="Jennifer L. Muzyka" userId="S::jennifer.muzyka@centre.edu::63aaf867-9570-45f3-a165-4b05440dbf36" providerId="AD" clId="Web-{8D58AF86-8E76-1920-638B-601779676FEB}" dt="2022-06-14T02:25:54.251" v="73" actId="20577"/>
          <ac:spMkLst>
            <pc:docMk/>
            <pc:sldMk cId="1000293589" sldId="280"/>
            <ac:spMk id="2" creationId="{9A6E14DD-4552-46F7-8615-FB0370DD9D55}"/>
          </ac:spMkLst>
        </pc:spChg>
      </pc:sldChg>
      <pc:sldChg chg="modSp new">
        <pc:chgData name="Jennifer L. Muzyka" userId="S::jennifer.muzyka@centre.edu::63aaf867-9570-45f3-a165-4b05440dbf36" providerId="AD" clId="Web-{8D58AF86-8E76-1920-638B-601779676FEB}" dt="2022-06-14T02:20:24.909" v="39" actId="20577"/>
        <pc:sldMkLst>
          <pc:docMk/>
          <pc:sldMk cId="4111380146" sldId="295"/>
        </pc:sldMkLst>
        <pc:spChg chg="mod">
          <ac:chgData name="Jennifer L. Muzyka" userId="S::jennifer.muzyka@centre.edu::63aaf867-9570-45f3-a165-4b05440dbf36" providerId="AD" clId="Web-{8D58AF86-8E76-1920-638B-601779676FEB}" dt="2022-06-14T02:19:51.487" v="14" actId="20577"/>
          <ac:spMkLst>
            <pc:docMk/>
            <pc:sldMk cId="4111380146" sldId="295"/>
            <ac:spMk id="2" creationId="{2AA2C0E3-6FA1-EC88-7B7F-178D2D73DF90}"/>
          </ac:spMkLst>
        </pc:spChg>
        <pc:spChg chg="mod">
          <ac:chgData name="Jennifer L. Muzyka" userId="S::jennifer.muzyka@centre.edu::63aaf867-9570-45f3-a165-4b05440dbf36" providerId="AD" clId="Web-{8D58AF86-8E76-1920-638B-601779676FEB}" dt="2022-06-14T02:20:24.909" v="39" actId="20577"/>
          <ac:spMkLst>
            <pc:docMk/>
            <pc:sldMk cId="4111380146" sldId="295"/>
            <ac:spMk id="3" creationId="{A29F5C82-5F15-3EEC-DA6A-F51130DBACDD}"/>
          </ac:spMkLst>
        </pc:spChg>
      </pc:sldChg>
    </pc:docChg>
  </pc:docChgLst>
  <pc:docChgLst>
    <pc:chgData name="Jennifer L. Muzyka" userId="S::jennifer.muzyka@centre.edu::63aaf867-9570-45f3-a165-4b05440dbf36" providerId="AD" clId="Web-{295B4FB7-3635-C937-AD64-74422B5E7F43}"/>
    <pc:docChg chg="addSld modSld">
      <pc:chgData name="Jennifer L. Muzyka" userId="S::jennifer.muzyka@centre.edu::63aaf867-9570-45f3-a165-4b05440dbf36" providerId="AD" clId="Web-{295B4FB7-3635-C937-AD64-74422B5E7F43}" dt="2022-06-10T18:22:07.861" v="189"/>
      <pc:docMkLst>
        <pc:docMk/>
      </pc:docMkLst>
      <pc:sldChg chg="addSp delSp modSp">
        <pc:chgData name="Jennifer L. Muzyka" userId="S::jennifer.muzyka@centre.edu::63aaf867-9570-45f3-a165-4b05440dbf36" providerId="AD" clId="Web-{295B4FB7-3635-C937-AD64-74422B5E7F43}" dt="2022-06-10T18:13:34.250" v="1"/>
        <pc:sldMkLst>
          <pc:docMk/>
          <pc:sldMk cId="3384472034" sldId="257"/>
        </pc:sldMkLst>
        <pc:spChg chg="del">
          <ac:chgData name="Jennifer L. Muzyka" userId="S::jennifer.muzyka@centre.edu::63aaf867-9570-45f3-a165-4b05440dbf36" providerId="AD" clId="Web-{295B4FB7-3635-C937-AD64-74422B5E7F43}" dt="2022-06-10T18:13:34.250" v="1"/>
          <ac:spMkLst>
            <pc:docMk/>
            <pc:sldMk cId="3384472034" sldId="257"/>
            <ac:spMk id="3" creationId="{D157F75E-F280-8E5C-9654-9FED9CB53806}"/>
          </ac:spMkLst>
        </pc:spChg>
        <pc:picChg chg="add mod ord">
          <ac:chgData name="Jennifer L. Muzyka" userId="S::jennifer.muzyka@centre.edu::63aaf867-9570-45f3-a165-4b05440dbf36" providerId="AD" clId="Web-{295B4FB7-3635-C937-AD64-74422B5E7F43}" dt="2022-06-10T18:13:34.250" v="1"/>
          <ac:picMkLst>
            <pc:docMk/>
            <pc:sldMk cId="3384472034" sldId="257"/>
            <ac:picMk id="4" creationId="{0C2DC48F-B8E3-94FF-98AD-9BA9B8F1BA8E}"/>
          </ac:picMkLst>
        </pc:picChg>
      </pc:sldChg>
      <pc:sldChg chg="addSp delSp modSp">
        <pc:chgData name="Jennifer L. Muzyka" userId="S::jennifer.muzyka@centre.edu::63aaf867-9570-45f3-a165-4b05440dbf36" providerId="AD" clId="Web-{295B4FB7-3635-C937-AD64-74422B5E7F43}" dt="2022-06-10T18:13:50.422" v="3"/>
        <pc:sldMkLst>
          <pc:docMk/>
          <pc:sldMk cId="1055886529" sldId="258"/>
        </pc:sldMkLst>
        <pc:spChg chg="del">
          <ac:chgData name="Jennifer L. Muzyka" userId="S::jennifer.muzyka@centre.edu::63aaf867-9570-45f3-a165-4b05440dbf36" providerId="AD" clId="Web-{295B4FB7-3635-C937-AD64-74422B5E7F43}" dt="2022-06-10T18:13:50.422" v="3"/>
          <ac:spMkLst>
            <pc:docMk/>
            <pc:sldMk cId="1055886529" sldId="258"/>
            <ac:spMk id="3" creationId="{9E838139-82FD-069C-B909-EF0401041779}"/>
          </ac:spMkLst>
        </pc:spChg>
        <pc:picChg chg="add mod ord">
          <ac:chgData name="Jennifer L. Muzyka" userId="S::jennifer.muzyka@centre.edu::63aaf867-9570-45f3-a165-4b05440dbf36" providerId="AD" clId="Web-{295B4FB7-3635-C937-AD64-74422B5E7F43}" dt="2022-06-10T18:13:50.422" v="3"/>
          <ac:picMkLst>
            <pc:docMk/>
            <pc:sldMk cId="1055886529" sldId="258"/>
            <ac:picMk id="4" creationId="{470B70C0-BCBA-5D81-442A-2709675A6D95}"/>
          </ac:picMkLst>
        </pc:picChg>
      </pc:sldChg>
      <pc:sldChg chg="addSp delSp modSp">
        <pc:chgData name="Jennifer L. Muzyka" userId="S::jennifer.muzyka@centre.edu::63aaf867-9570-45f3-a165-4b05440dbf36" providerId="AD" clId="Web-{295B4FB7-3635-C937-AD64-74422B5E7F43}" dt="2022-06-10T18:13:44.063" v="2"/>
        <pc:sldMkLst>
          <pc:docMk/>
          <pc:sldMk cId="2644302114" sldId="259"/>
        </pc:sldMkLst>
        <pc:spChg chg="del">
          <ac:chgData name="Jennifer L. Muzyka" userId="S::jennifer.muzyka@centre.edu::63aaf867-9570-45f3-a165-4b05440dbf36" providerId="AD" clId="Web-{295B4FB7-3635-C937-AD64-74422B5E7F43}" dt="2022-06-10T18:13:44.063" v="2"/>
          <ac:spMkLst>
            <pc:docMk/>
            <pc:sldMk cId="2644302114" sldId="259"/>
            <ac:spMk id="3" creationId="{8314210A-84A7-637C-EF46-C5DFE53D2FDD}"/>
          </ac:spMkLst>
        </pc:spChg>
        <pc:picChg chg="add mod ord">
          <ac:chgData name="Jennifer L. Muzyka" userId="S::jennifer.muzyka@centre.edu::63aaf867-9570-45f3-a165-4b05440dbf36" providerId="AD" clId="Web-{295B4FB7-3635-C937-AD64-74422B5E7F43}" dt="2022-06-10T18:13:44.063" v="2"/>
          <ac:picMkLst>
            <pc:docMk/>
            <pc:sldMk cId="2644302114" sldId="259"/>
            <ac:picMk id="4" creationId="{18F984A1-A966-C913-77E8-A9C85AAAE3DC}"/>
          </ac:picMkLst>
        </pc:picChg>
      </pc:sldChg>
      <pc:sldChg chg="addSp delSp modSp">
        <pc:chgData name="Jennifer L. Muzyka" userId="S::jennifer.muzyka@centre.edu::63aaf867-9570-45f3-a165-4b05440dbf36" providerId="AD" clId="Web-{295B4FB7-3635-C937-AD64-74422B5E7F43}" dt="2022-06-10T18:17:06.866" v="136" actId="20577"/>
        <pc:sldMkLst>
          <pc:docMk/>
          <pc:sldMk cId="617174074" sldId="260"/>
        </pc:sldMkLst>
        <pc:spChg chg="del">
          <ac:chgData name="Jennifer L. Muzyka" userId="S::jennifer.muzyka@centre.edu::63aaf867-9570-45f3-a165-4b05440dbf36" providerId="AD" clId="Web-{295B4FB7-3635-C937-AD64-74422B5E7F43}" dt="2022-06-10T18:15:30.379" v="4"/>
          <ac:spMkLst>
            <pc:docMk/>
            <pc:sldMk cId="617174074" sldId="260"/>
            <ac:spMk id="3" creationId="{69FCCAFB-5A2F-DE74-E3D1-91560200C767}"/>
          </ac:spMkLst>
        </pc:spChg>
        <pc:spChg chg="add mod">
          <ac:chgData name="Jennifer L. Muzyka" userId="S::jennifer.muzyka@centre.edu::63aaf867-9570-45f3-a165-4b05440dbf36" providerId="AD" clId="Web-{295B4FB7-3635-C937-AD64-74422B5E7F43}" dt="2022-06-10T18:17:06.866" v="136" actId="20577"/>
          <ac:spMkLst>
            <pc:docMk/>
            <pc:sldMk cId="617174074" sldId="260"/>
            <ac:spMk id="5" creationId="{E1E43202-E272-0F33-7C46-AAF5F4D4CB3E}"/>
          </ac:spMkLst>
        </pc:spChg>
        <pc:picChg chg="add mod ord">
          <ac:chgData name="Jennifer L. Muzyka" userId="S::jennifer.muzyka@centre.edu::63aaf867-9570-45f3-a165-4b05440dbf36" providerId="AD" clId="Web-{295B4FB7-3635-C937-AD64-74422B5E7F43}" dt="2022-06-10T18:15:30.379" v="4"/>
          <ac:picMkLst>
            <pc:docMk/>
            <pc:sldMk cId="617174074" sldId="260"/>
            <ac:picMk id="4" creationId="{60853E5E-2B01-1FB8-489C-6D26DA8B356A}"/>
          </ac:picMkLst>
        </pc:picChg>
      </pc:sldChg>
      <pc:sldChg chg="addSp delSp modSp">
        <pc:chgData name="Jennifer L. Muzyka" userId="S::jennifer.muzyka@centre.edu::63aaf867-9570-45f3-a165-4b05440dbf36" providerId="AD" clId="Web-{295B4FB7-3635-C937-AD64-74422B5E7F43}" dt="2022-06-10T18:20:26.232" v="179"/>
        <pc:sldMkLst>
          <pc:docMk/>
          <pc:sldMk cId="3476798120" sldId="261"/>
        </pc:sldMkLst>
        <pc:spChg chg="del">
          <ac:chgData name="Jennifer L. Muzyka" userId="S::jennifer.muzyka@centre.edu::63aaf867-9570-45f3-a165-4b05440dbf36" providerId="AD" clId="Web-{295B4FB7-3635-C937-AD64-74422B5E7F43}" dt="2022-06-10T18:20:26.232" v="179"/>
          <ac:spMkLst>
            <pc:docMk/>
            <pc:sldMk cId="3476798120" sldId="261"/>
            <ac:spMk id="3" creationId="{35D2853C-69FB-340A-15F6-53C223B04FDA}"/>
          </ac:spMkLst>
        </pc:spChg>
        <pc:picChg chg="add mod ord">
          <ac:chgData name="Jennifer L. Muzyka" userId="S::jennifer.muzyka@centre.edu::63aaf867-9570-45f3-a165-4b05440dbf36" providerId="AD" clId="Web-{295B4FB7-3635-C937-AD64-74422B5E7F43}" dt="2022-06-10T18:20:26.232" v="179"/>
          <ac:picMkLst>
            <pc:docMk/>
            <pc:sldMk cId="3476798120" sldId="261"/>
            <ac:picMk id="4" creationId="{2E30D7C8-6CF3-A477-4F2D-9C786093D1B3}"/>
          </ac:picMkLst>
        </pc:picChg>
      </pc:sldChg>
      <pc:sldChg chg="addSp modSp">
        <pc:chgData name="Jennifer L. Muzyka" userId="S::jennifer.muzyka@centre.edu::63aaf867-9570-45f3-a165-4b05440dbf36" providerId="AD" clId="Web-{295B4FB7-3635-C937-AD64-74422B5E7F43}" dt="2022-06-10T18:13:22.390" v="0"/>
        <pc:sldMkLst>
          <pc:docMk/>
          <pc:sldMk cId="3688652260" sldId="262"/>
        </pc:sldMkLst>
        <pc:picChg chg="add mod">
          <ac:chgData name="Jennifer L. Muzyka" userId="S::jennifer.muzyka@centre.edu::63aaf867-9570-45f3-a165-4b05440dbf36" providerId="AD" clId="Web-{295B4FB7-3635-C937-AD64-74422B5E7F43}" dt="2022-06-10T18:13:22.390" v="0"/>
          <ac:picMkLst>
            <pc:docMk/>
            <pc:sldMk cId="3688652260" sldId="262"/>
            <ac:picMk id="4" creationId="{ACBC9E7F-3C72-4B04-8AC8-2ADE29E50F43}"/>
          </ac:picMkLst>
        </pc:picChg>
      </pc:sldChg>
      <pc:sldChg chg="addSp delSp modSp">
        <pc:chgData name="Jennifer L. Muzyka" userId="S::jennifer.muzyka@centre.edu::63aaf867-9570-45f3-a165-4b05440dbf36" providerId="AD" clId="Web-{295B4FB7-3635-C937-AD64-74422B5E7F43}" dt="2022-06-10T18:20:22.451" v="178"/>
        <pc:sldMkLst>
          <pc:docMk/>
          <pc:sldMk cId="3670785843" sldId="263"/>
        </pc:sldMkLst>
        <pc:spChg chg="del">
          <ac:chgData name="Jennifer L. Muzyka" userId="S::jennifer.muzyka@centre.edu::63aaf867-9570-45f3-a165-4b05440dbf36" providerId="AD" clId="Web-{295B4FB7-3635-C937-AD64-74422B5E7F43}" dt="2022-06-10T18:20:22.451" v="178"/>
          <ac:spMkLst>
            <pc:docMk/>
            <pc:sldMk cId="3670785843" sldId="263"/>
            <ac:spMk id="3" creationId="{0CA35609-5520-7D34-1151-6A19FEBB9322}"/>
          </ac:spMkLst>
        </pc:spChg>
        <pc:picChg chg="add mod ord">
          <ac:chgData name="Jennifer L. Muzyka" userId="S::jennifer.muzyka@centre.edu::63aaf867-9570-45f3-a165-4b05440dbf36" providerId="AD" clId="Web-{295B4FB7-3635-C937-AD64-74422B5E7F43}" dt="2022-06-10T18:20:22.451" v="178"/>
          <ac:picMkLst>
            <pc:docMk/>
            <pc:sldMk cId="3670785843" sldId="263"/>
            <ac:picMk id="4" creationId="{C343AE3F-386F-40C9-3C92-318D975B6739}"/>
          </ac:picMkLst>
        </pc:picChg>
      </pc:sldChg>
      <pc:sldChg chg="addSp delSp modSp">
        <pc:chgData name="Jennifer L. Muzyka" userId="S::jennifer.muzyka@centre.edu::63aaf867-9570-45f3-a165-4b05440dbf36" providerId="AD" clId="Web-{295B4FB7-3635-C937-AD64-74422B5E7F43}" dt="2022-06-10T18:20:50.936" v="180"/>
        <pc:sldMkLst>
          <pc:docMk/>
          <pc:sldMk cId="1332082573" sldId="264"/>
        </pc:sldMkLst>
        <pc:spChg chg="del">
          <ac:chgData name="Jennifer L. Muzyka" userId="S::jennifer.muzyka@centre.edu::63aaf867-9570-45f3-a165-4b05440dbf36" providerId="AD" clId="Web-{295B4FB7-3635-C937-AD64-74422B5E7F43}" dt="2022-06-10T18:20:50.936" v="180"/>
          <ac:spMkLst>
            <pc:docMk/>
            <pc:sldMk cId="1332082573" sldId="264"/>
            <ac:spMk id="3" creationId="{7230CBF6-C695-1D23-DA2E-BBEBA9EFE365}"/>
          </ac:spMkLst>
        </pc:spChg>
        <pc:picChg chg="add mod ord">
          <ac:chgData name="Jennifer L. Muzyka" userId="S::jennifer.muzyka@centre.edu::63aaf867-9570-45f3-a165-4b05440dbf36" providerId="AD" clId="Web-{295B4FB7-3635-C937-AD64-74422B5E7F43}" dt="2022-06-10T18:20:50.936" v="180"/>
          <ac:picMkLst>
            <pc:docMk/>
            <pc:sldMk cId="1332082573" sldId="264"/>
            <ac:picMk id="4" creationId="{281E1B23-796C-00D9-12E1-BFC71142E9DF}"/>
          </ac:picMkLst>
        </pc:picChg>
      </pc:sldChg>
      <pc:sldChg chg="addSp delSp modSp">
        <pc:chgData name="Jennifer L. Muzyka" userId="S::jennifer.muzyka@centre.edu::63aaf867-9570-45f3-a165-4b05440dbf36" providerId="AD" clId="Web-{295B4FB7-3635-C937-AD64-74422B5E7F43}" dt="2022-06-10T18:20:55.811" v="181"/>
        <pc:sldMkLst>
          <pc:docMk/>
          <pc:sldMk cId="962002066" sldId="265"/>
        </pc:sldMkLst>
        <pc:spChg chg="del">
          <ac:chgData name="Jennifer L. Muzyka" userId="S::jennifer.muzyka@centre.edu::63aaf867-9570-45f3-a165-4b05440dbf36" providerId="AD" clId="Web-{295B4FB7-3635-C937-AD64-74422B5E7F43}" dt="2022-06-10T18:20:55.811" v="181"/>
          <ac:spMkLst>
            <pc:docMk/>
            <pc:sldMk cId="962002066" sldId="265"/>
            <ac:spMk id="3" creationId="{C01D9F3E-FF31-24C2-98C4-060B335EB17B}"/>
          </ac:spMkLst>
        </pc:spChg>
        <pc:picChg chg="add mod ord">
          <ac:chgData name="Jennifer L. Muzyka" userId="S::jennifer.muzyka@centre.edu::63aaf867-9570-45f3-a165-4b05440dbf36" providerId="AD" clId="Web-{295B4FB7-3635-C937-AD64-74422B5E7F43}" dt="2022-06-10T18:20:55.811" v="181"/>
          <ac:picMkLst>
            <pc:docMk/>
            <pc:sldMk cId="962002066" sldId="265"/>
            <ac:picMk id="4" creationId="{341C1BA1-4542-2B5B-800D-48001B6341B4}"/>
          </ac:picMkLst>
        </pc:picChg>
      </pc:sldChg>
      <pc:sldChg chg="addSp modSp">
        <pc:chgData name="Jennifer L. Muzyka" userId="S::jennifer.muzyka@centre.edu::63aaf867-9570-45f3-a165-4b05440dbf36" providerId="AD" clId="Web-{295B4FB7-3635-C937-AD64-74422B5E7F43}" dt="2022-06-10T18:20:15.654" v="177"/>
        <pc:sldMkLst>
          <pc:docMk/>
          <pc:sldMk cId="3213539982" sldId="268"/>
        </pc:sldMkLst>
        <pc:spChg chg="mod">
          <ac:chgData name="Jennifer L. Muzyka" userId="S::jennifer.muzyka@centre.edu::63aaf867-9570-45f3-a165-4b05440dbf36" providerId="AD" clId="Web-{295B4FB7-3635-C937-AD64-74422B5E7F43}" dt="2022-06-10T18:20:14.919" v="176" actId="20577"/>
          <ac:spMkLst>
            <pc:docMk/>
            <pc:sldMk cId="3213539982" sldId="268"/>
            <ac:spMk id="3" creationId="{B02F7103-3B3D-509E-67A0-2E42DFE77BFD}"/>
          </ac:spMkLst>
        </pc:spChg>
        <pc:picChg chg="add mod">
          <ac:chgData name="Jennifer L. Muzyka" userId="S::jennifer.muzyka@centre.edu::63aaf867-9570-45f3-a165-4b05440dbf36" providerId="AD" clId="Web-{295B4FB7-3635-C937-AD64-74422B5E7F43}" dt="2022-06-10T18:20:15.654" v="177"/>
          <ac:picMkLst>
            <pc:docMk/>
            <pc:sldMk cId="3213539982" sldId="268"/>
            <ac:picMk id="4" creationId="{A16AD211-6352-6E70-2278-687E10BFB5E2}"/>
          </ac:picMkLst>
        </pc:picChg>
      </pc:sldChg>
      <pc:sldChg chg="addSp delSp modSp">
        <pc:chgData name="Jennifer L. Muzyka" userId="S::jennifer.muzyka@centre.edu::63aaf867-9570-45f3-a165-4b05440dbf36" providerId="AD" clId="Web-{295B4FB7-3635-C937-AD64-74422B5E7F43}" dt="2022-06-10T18:21:06.296" v="182"/>
        <pc:sldMkLst>
          <pc:docMk/>
          <pc:sldMk cId="259633564" sldId="269"/>
        </pc:sldMkLst>
        <pc:spChg chg="del">
          <ac:chgData name="Jennifer L. Muzyka" userId="S::jennifer.muzyka@centre.edu::63aaf867-9570-45f3-a165-4b05440dbf36" providerId="AD" clId="Web-{295B4FB7-3635-C937-AD64-74422B5E7F43}" dt="2022-06-10T18:21:06.296" v="182"/>
          <ac:spMkLst>
            <pc:docMk/>
            <pc:sldMk cId="259633564" sldId="269"/>
            <ac:spMk id="3" creationId="{3FD181C9-5964-75F3-5BF6-091AA26D5E7A}"/>
          </ac:spMkLst>
        </pc:spChg>
        <pc:picChg chg="add mod ord">
          <ac:chgData name="Jennifer L. Muzyka" userId="S::jennifer.muzyka@centre.edu::63aaf867-9570-45f3-a165-4b05440dbf36" providerId="AD" clId="Web-{295B4FB7-3635-C937-AD64-74422B5E7F43}" dt="2022-06-10T18:21:06.296" v="182"/>
          <ac:picMkLst>
            <pc:docMk/>
            <pc:sldMk cId="259633564" sldId="269"/>
            <ac:picMk id="4" creationId="{E43336E0-2132-95BB-DFD9-B8F2CBE8E831}"/>
          </ac:picMkLst>
        </pc:picChg>
      </pc:sldChg>
      <pc:sldChg chg="addSp delSp modSp">
        <pc:chgData name="Jennifer L. Muzyka" userId="S::jennifer.muzyka@centre.edu::63aaf867-9570-45f3-a165-4b05440dbf36" providerId="AD" clId="Web-{295B4FB7-3635-C937-AD64-74422B5E7F43}" dt="2022-06-10T18:21:12.499" v="183"/>
        <pc:sldMkLst>
          <pc:docMk/>
          <pc:sldMk cId="2391742141" sldId="270"/>
        </pc:sldMkLst>
        <pc:spChg chg="del">
          <ac:chgData name="Jennifer L. Muzyka" userId="S::jennifer.muzyka@centre.edu::63aaf867-9570-45f3-a165-4b05440dbf36" providerId="AD" clId="Web-{295B4FB7-3635-C937-AD64-74422B5E7F43}" dt="2022-06-10T18:21:12.499" v="183"/>
          <ac:spMkLst>
            <pc:docMk/>
            <pc:sldMk cId="2391742141" sldId="270"/>
            <ac:spMk id="3" creationId="{E3FDEF9F-540E-F80B-647F-B5CDD012454B}"/>
          </ac:spMkLst>
        </pc:spChg>
        <pc:picChg chg="add mod ord">
          <ac:chgData name="Jennifer L. Muzyka" userId="S::jennifer.muzyka@centre.edu::63aaf867-9570-45f3-a165-4b05440dbf36" providerId="AD" clId="Web-{295B4FB7-3635-C937-AD64-74422B5E7F43}" dt="2022-06-10T18:21:12.499" v="183"/>
          <ac:picMkLst>
            <pc:docMk/>
            <pc:sldMk cId="2391742141" sldId="270"/>
            <ac:picMk id="4" creationId="{A2D80DA8-E8BB-F6DA-3D18-F4A15CEE117C}"/>
          </ac:picMkLst>
        </pc:picChg>
      </pc:sldChg>
      <pc:sldChg chg="modSp">
        <pc:chgData name="Jennifer L. Muzyka" userId="S::jennifer.muzyka@centre.edu::63aaf867-9570-45f3-a165-4b05440dbf36" providerId="AD" clId="Web-{295B4FB7-3635-C937-AD64-74422B5E7F43}" dt="2022-06-10T18:17:22.648" v="155" actId="20577"/>
        <pc:sldMkLst>
          <pc:docMk/>
          <pc:sldMk cId="2455629221" sldId="276"/>
        </pc:sldMkLst>
        <pc:spChg chg="mod">
          <ac:chgData name="Jennifer L. Muzyka" userId="S::jennifer.muzyka@centre.edu::63aaf867-9570-45f3-a165-4b05440dbf36" providerId="AD" clId="Web-{295B4FB7-3635-C937-AD64-74422B5E7F43}" dt="2022-06-10T18:17:22.648" v="155" actId="20577"/>
          <ac:spMkLst>
            <pc:docMk/>
            <pc:sldMk cId="2455629221" sldId="276"/>
            <ac:spMk id="2" creationId="{E98966F7-585D-3F98-BEA0-EC6BFC883CD6}"/>
          </ac:spMkLst>
        </pc:spChg>
      </pc:sldChg>
      <pc:sldChg chg="modSp new">
        <pc:chgData name="Jennifer L. Muzyka" userId="S::jennifer.muzyka@centre.edu::63aaf867-9570-45f3-a165-4b05440dbf36" providerId="AD" clId="Web-{295B4FB7-3635-C937-AD64-74422B5E7F43}" dt="2022-06-10T18:19:06.620" v="170" actId="20577"/>
        <pc:sldMkLst>
          <pc:docMk/>
          <pc:sldMk cId="3744874951" sldId="290"/>
        </pc:sldMkLst>
        <pc:spChg chg="mod">
          <ac:chgData name="Jennifer L. Muzyka" userId="S::jennifer.muzyka@centre.edu::63aaf867-9570-45f3-a165-4b05440dbf36" providerId="AD" clId="Web-{295B4FB7-3635-C937-AD64-74422B5E7F43}" dt="2022-06-10T18:18:51.948" v="166" actId="20577"/>
          <ac:spMkLst>
            <pc:docMk/>
            <pc:sldMk cId="3744874951" sldId="290"/>
            <ac:spMk id="2" creationId="{943FACBB-F190-DE77-20B2-4C3CF474BD4E}"/>
          </ac:spMkLst>
        </pc:spChg>
        <pc:spChg chg="mod">
          <ac:chgData name="Jennifer L. Muzyka" userId="S::jennifer.muzyka@centre.edu::63aaf867-9570-45f3-a165-4b05440dbf36" providerId="AD" clId="Web-{295B4FB7-3635-C937-AD64-74422B5E7F43}" dt="2022-06-10T18:19:06.620" v="170" actId="20577"/>
          <ac:spMkLst>
            <pc:docMk/>
            <pc:sldMk cId="3744874951" sldId="290"/>
            <ac:spMk id="3" creationId="{C45DA762-E850-1672-F3F1-E5AF979750A4}"/>
          </ac:spMkLst>
        </pc:spChg>
      </pc:sldChg>
      <pc:sldChg chg="addSp delSp modSp new">
        <pc:chgData name="Jennifer L. Muzyka" userId="S::jennifer.muzyka@centre.edu::63aaf867-9570-45f3-a165-4b05440dbf36" providerId="AD" clId="Web-{295B4FB7-3635-C937-AD64-74422B5E7F43}" dt="2022-06-10T18:22:07.861" v="189"/>
        <pc:sldMkLst>
          <pc:docMk/>
          <pc:sldMk cId="667672484" sldId="291"/>
        </pc:sldMkLst>
        <pc:spChg chg="mod">
          <ac:chgData name="Jennifer L. Muzyka" userId="S::jennifer.muzyka@centre.edu::63aaf867-9570-45f3-a165-4b05440dbf36" providerId="AD" clId="Web-{295B4FB7-3635-C937-AD64-74422B5E7F43}" dt="2022-06-10T18:22:04.595" v="188" actId="20577"/>
          <ac:spMkLst>
            <pc:docMk/>
            <pc:sldMk cId="667672484" sldId="291"/>
            <ac:spMk id="2" creationId="{5FD26C91-E99E-FA2F-C0F2-85AA091BF050}"/>
          </ac:spMkLst>
        </pc:spChg>
        <pc:spChg chg="del">
          <ac:chgData name="Jennifer L. Muzyka" userId="S::jennifer.muzyka@centre.edu::63aaf867-9570-45f3-a165-4b05440dbf36" providerId="AD" clId="Web-{295B4FB7-3635-C937-AD64-74422B5E7F43}" dt="2022-06-10T18:22:07.861" v="189"/>
          <ac:spMkLst>
            <pc:docMk/>
            <pc:sldMk cId="667672484" sldId="291"/>
            <ac:spMk id="3" creationId="{B54B6F5A-38F8-0AA5-B20B-D00A06FE9A2B}"/>
          </ac:spMkLst>
        </pc:spChg>
        <pc:picChg chg="add mod ord">
          <ac:chgData name="Jennifer L. Muzyka" userId="S::jennifer.muzyka@centre.edu::63aaf867-9570-45f3-a165-4b05440dbf36" providerId="AD" clId="Web-{295B4FB7-3635-C937-AD64-74422B5E7F43}" dt="2022-06-10T18:22:07.861" v="189"/>
          <ac:picMkLst>
            <pc:docMk/>
            <pc:sldMk cId="667672484" sldId="291"/>
            <ac:picMk id="4" creationId="{DC088D2C-1806-F956-6631-216EF421D4B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DF5F4D-EA95-9844-B425-399B91FF8578}" type="datetimeFigureOut">
              <a:rPr lang="en-US" smtClean="0"/>
              <a:t>6/13/2022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00EBC0-FC6F-F24D-B925-142895CD7BF8}" type="slidenum">
              <a:rPr lang="en-US" smtClean="0"/>
              <a:t>‹#›</a:t>
            </a:fld>
            <a:endParaRPr lang="en-US"/>
          </a:p>
        </p:txBody>
      </p:sp>
    </p:spTree>
    <p:extLst>
      <p:ext uri="{BB962C8B-B14F-4D97-AF65-F5344CB8AC3E}">
        <p14:creationId xmlns:p14="http://schemas.microsoft.com/office/powerpoint/2010/main" val="1881999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we answer out loud, one at a time?</a:t>
            </a:r>
          </a:p>
          <a:p>
            <a:r>
              <a:rPr lang="en-US" dirty="0"/>
              <a:t>Should we answer in </a:t>
            </a:r>
            <a:r>
              <a:rPr lang="en-US" dirty="0" err="1"/>
              <a:t>Peardeck</a:t>
            </a:r>
            <a:r>
              <a:rPr lang="en-US" dirty="0"/>
              <a:t>?</a:t>
            </a:r>
          </a:p>
        </p:txBody>
      </p:sp>
      <p:sp>
        <p:nvSpPr>
          <p:cNvPr id="4" name="Slide Number Placeholder 3"/>
          <p:cNvSpPr>
            <a:spLocks noGrp="1"/>
          </p:cNvSpPr>
          <p:nvPr>
            <p:ph type="sldNum" sz="quarter" idx="5"/>
          </p:nvPr>
        </p:nvSpPr>
        <p:spPr/>
        <p:txBody>
          <a:bodyPr/>
          <a:lstStyle/>
          <a:p>
            <a:fld id="{0E00EBC0-FC6F-F24D-B925-142895CD7BF8}" type="slidenum">
              <a:rPr lang="en-US" smtClean="0"/>
              <a:t>2</a:t>
            </a:fld>
            <a:endParaRPr lang="en-US"/>
          </a:p>
        </p:txBody>
      </p:sp>
    </p:spTree>
    <p:extLst>
      <p:ext uri="{BB962C8B-B14F-4D97-AF65-F5344CB8AC3E}">
        <p14:creationId xmlns:p14="http://schemas.microsoft.com/office/powerpoint/2010/main" val="1253429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9DCA6-584E-5B75-9A05-DEC8867D1A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E1448B-D1C9-C7FE-886B-408E4A7AC7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D88F40-58BE-31B9-6644-F2DF9AEA2D78}"/>
              </a:ext>
            </a:extLst>
          </p:cNvPr>
          <p:cNvSpPr>
            <a:spLocks noGrp="1"/>
          </p:cNvSpPr>
          <p:nvPr>
            <p:ph type="dt" sz="half" idx="10"/>
          </p:nvPr>
        </p:nvSpPr>
        <p:spPr/>
        <p:txBody>
          <a:bodyPr/>
          <a:lstStyle/>
          <a:p>
            <a:fld id="{4C4BC4FC-68B1-C246-A83A-96385C31CA1F}" type="datetimeFigureOut">
              <a:rPr lang="en-US" smtClean="0"/>
              <a:t>6/13/2022</a:t>
            </a:fld>
            <a:endParaRPr lang="en-US"/>
          </a:p>
        </p:txBody>
      </p:sp>
      <p:sp>
        <p:nvSpPr>
          <p:cNvPr id="5" name="Footer Placeholder 4">
            <a:extLst>
              <a:ext uri="{FF2B5EF4-FFF2-40B4-BE49-F238E27FC236}">
                <a16:creationId xmlns:a16="http://schemas.microsoft.com/office/drawing/2014/main" id="{97B2A08D-9676-C006-D337-0ACAC2780F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6FA973-DA2C-6314-31C8-A86E796E51CC}"/>
              </a:ext>
            </a:extLst>
          </p:cNvPr>
          <p:cNvSpPr>
            <a:spLocks noGrp="1"/>
          </p:cNvSpPr>
          <p:nvPr>
            <p:ph type="sldNum" sz="quarter" idx="12"/>
          </p:nvPr>
        </p:nvSpPr>
        <p:spPr/>
        <p:txBody>
          <a:bodyPr/>
          <a:lstStyle/>
          <a:p>
            <a:fld id="{A8B2411E-65A4-6D4E-8A3A-08EF0189FA59}" type="slidenum">
              <a:rPr lang="en-US" smtClean="0"/>
              <a:t>‹#›</a:t>
            </a:fld>
            <a:endParaRPr lang="en-US"/>
          </a:p>
        </p:txBody>
      </p:sp>
    </p:spTree>
    <p:extLst>
      <p:ext uri="{BB962C8B-B14F-4D97-AF65-F5344CB8AC3E}">
        <p14:creationId xmlns:p14="http://schemas.microsoft.com/office/powerpoint/2010/main" val="2748796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07635-683F-DDBA-D7CE-85E12F45FB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F049FF-61B7-E710-8CDC-B10E5F3B42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05F981-867B-DD07-C3F0-914E084A7574}"/>
              </a:ext>
            </a:extLst>
          </p:cNvPr>
          <p:cNvSpPr>
            <a:spLocks noGrp="1"/>
          </p:cNvSpPr>
          <p:nvPr>
            <p:ph type="dt" sz="half" idx="10"/>
          </p:nvPr>
        </p:nvSpPr>
        <p:spPr/>
        <p:txBody>
          <a:bodyPr/>
          <a:lstStyle/>
          <a:p>
            <a:fld id="{4C4BC4FC-68B1-C246-A83A-96385C31CA1F}" type="datetimeFigureOut">
              <a:rPr lang="en-US" smtClean="0"/>
              <a:t>6/13/2022</a:t>
            </a:fld>
            <a:endParaRPr lang="en-US"/>
          </a:p>
        </p:txBody>
      </p:sp>
      <p:sp>
        <p:nvSpPr>
          <p:cNvPr id="5" name="Footer Placeholder 4">
            <a:extLst>
              <a:ext uri="{FF2B5EF4-FFF2-40B4-BE49-F238E27FC236}">
                <a16:creationId xmlns:a16="http://schemas.microsoft.com/office/drawing/2014/main" id="{0E4757D4-75DC-53C6-47BD-8B46BD6FBC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2F81EF-8FE5-1AD5-2A1E-6CCEF96C25B3}"/>
              </a:ext>
            </a:extLst>
          </p:cNvPr>
          <p:cNvSpPr>
            <a:spLocks noGrp="1"/>
          </p:cNvSpPr>
          <p:nvPr>
            <p:ph type="sldNum" sz="quarter" idx="12"/>
          </p:nvPr>
        </p:nvSpPr>
        <p:spPr/>
        <p:txBody>
          <a:bodyPr/>
          <a:lstStyle/>
          <a:p>
            <a:fld id="{A8B2411E-65A4-6D4E-8A3A-08EF0189FA59}" type="slidenum">
              <a:rPr lang="en-US" smtClean="0"/>
              <a:t>‹#›</a:t>
            </a:fld>
            <a:endParaRPr lang="en-US"/>
          </a:p>
        </p:txBody>
      </p:sp>
    </p:spTree>
    <p:extLst>
      <p:ext uri="{BB962C8B-B14F-4D97-AF65-F5344CB8AC3E}">
        <p14:creationId xmlns:p14="http://schemas.microsoft.com/office/powerpoint/2010/main" val="3711758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1C52CB-F7C1-4514-73F3-70D3C4488F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016DF6-F3E9-81BC-8287-03272CE7D1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F54851-6F3A-4443-447B-DDFB1ED11065}"/>
              </a:ext>
            </a:extLst>
          </p:cNvPr>
          <p:cNvSpPr>
            <a:spLocks noGrp="1"/>
          </p:cNvSpPr>
          <p:nvPr>
            <p:ph type="dt" sz="half" idx="10"/>
          </p:nvPr>
        </p:nvSpPr>
        <p:spPr/>
        <p:txBody>
          <a:bodyPr/>
          <a:lstStyle/>
          <a:p>
            <a:fld id="{4C4BC4FC-68B1-C246-A83A-96385C31CA1F}" type="datetimeFigureOut">
              <a:rPr lang="en-US" smtClean="0"/>
              <a:t>6/13/2022</a:t>
            </a:fld>
            <a:endParaRPr lang="en-US"/>
          </a:p>
        </p:txBody>
      </p:sp>
      <p:sp>
        <p:nvSpPr>
          <p:cNvPr id="5" name="Footer Placeholder 4">
            <a:extLst>
              <a:ext uri="{FF2B5EF4-FFF2-40B4-BE49-F238E27FC236}">
                <a16:creationId xmlns:a16="http://schemas.microsoft.com/office/drawing/2014/main" id="{EA240AE8-38C7-452D-A00E-860DD751E6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FFA406-3183-FED2-6110-CF71696326C8}"/>
              </a:ext>
            </a:extLst>
          </p:cNvPr>
          <p:cNvSpPr>
            <a:spLocks noGrp="1"/>
          </p:cNvSpPr>
          <p:nvPr>
            <p:ph type="sldNum" sz="quarter" idx="12"/>
          </p:nvPr>
        </p:nvSpPr>
        <p:spPr/>
        <p:txBody>
          <a:bodyPr/>
          <a:lstStyle/>
          <a:p>
            <a:fld id="{A8B2411E-65A4-6D4E-8A3A-08EF0189FA59}" type="slidenum">
              <a:rPr lang="en-US" smtClean="0"/>
              <a:t>‹#›</a:t>
            </a:fld>
            <a:endParaRPr lang="en-US"/>
          </a:p>
        </p:txBody>
      </p:sp>
    </p:spTree>
    <p:extLst>
      <p:ext uri="{BB962C8B-B14F-4D97-AF65-F5344CB8AC3E}">
        <p14:creationId xmlns:p14="http://schemas.microsoft.com/office/powerpoint/2010/main" val="1327566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358A-CC00-DC16-A409-2E7590798F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1BA288-770F-D6D5-648E-6C44267A42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FC198-BB61-10D0-4A28-313B48151A50}"/>
              </a:ext>
            </a:extLst>
          </p:cNvPr>
          <p:cNvSpPr>
            <a:spLocks noGrp="1"/>
          </p:cNvSpPr>
          <p:nvPr>
            <p:ph type="dt" sz="half" idx="10"/>
          </p:nvPr>
        </p:nvSpPr>
        <p:spPr/>
        <p:txBody>
          <a:bodyPr/>
          <a:lstStyle/>
          <a:p>
            <a:fld id="{4C4BC4FC-68B1-C246-A83A-96385C31CA1F}" type="datetimeFigureOut">
              <a:rPr lang="en-US" smtClean="0"/>
              <a:t>6/13/2022</a:t>
            </a:fld>
            <a:endParaRPr lang="en-US"/>
          </a:p>
        </p:txBody>
      </p:sp>
      <p:sp>
        <p:nvSpPr>
          <p:cNvPr id="5" name="Footer Placeholder 4">
            <a:extLst>
              <a:ext uri="{FF2B5EF4-FFF2-40B4-BE49-F238E27FC236}">
                <a16:creationId xmlns:a16="http://schemas.microsoft.com/office/drawing/2014/main" id="{35A77299-14EC-2680-A87B-89618C0F8D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DCFAF7-E92E-9C87-1F8F-27CBC05C1D6D}"/>
              </a:ext>
            </a:extLst>
          </p:cNvPr>
          <p:cNvSpPr>
            <a:spLocks noGrp="1"/>
          </p:cNvSpPr>
          <p:nvPr>
            <p:ph type="sldNum" sz="quarter" idx="12"/>
          </p:nvPr>
        </p:nvSpPr>
        <p:spPr/>
        <p:txBody>
          <a:bodyPr/>
          <a:lstStyle/>
          <a:p>
            <a:fld id="{A8B2411E-65A4-6D4E-8A3A-08EF0189FA59}" type="slidenum">
              <a:rPr lang="en-US" smtClean="0"/>
              <a:t>‹#›</a:t>
            </a:fld>
            <a:endParaRPr lang="en-US"/>
          </a:p>
        </p:txBody>
      </p:sp>
    </p:spTree>
    <p:extLst>
      <p:ext uri="{BB962C8B-B14F-4D97-AF65-F5344CB8AC3E}">
        <p14:creationId xmlns:p14="http://schemas.microsoft.com/office/powerpoint/2010/main" val="1235889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F929A-F86D-E9D8-C890-111A9AE255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EBD65A-6956-BFF6-DFFA-A9D4E9BA3F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CDB134-A1FD-66FE-6724-FAEDB89E0D84}"/>
              </a:ext>
            </a:extLst>
          </p:cNvPr>
          <p:cNvSpPr>
            <a:spLocks noGrp="1"/>
          </p:cNvSpPr>
          <p:nvPr>
            <p:ph type="dt" sz="half" idx="10"/>
          </p:nvPr>
        </p:nvSpPr>
        <p:spPr/>
        <p:txBody>
          <a:bodyPr/>
          <a:lstStyle/>
          <a:p>
            <a:fld id="{4C4BC4FC-68B1-C246-A83A-96385C31CA1F}" type="datetimeFigureOut">
              <a:rPr lang="en-US" smtClean="0"/>
              <a:t>6/13/2022</a:t>
            </a:fld>
            <a:endParaRPr lang="en-US"/>
          </a:p>
        </p:txBody>
      </p:sp>
      <p:sp>
        <p:nvSpPr>
          <p:cNvPr id="5" name="Footer Placeholder 4">
            <a:extLst>
              <a:ext uri="{FF2B5EF4-FFF2-40B4-BE49-F238E27FC236}">
                <a16:creationId xmlns:a16="http://schemas.microsoft.com/office/drawing/2014/main" id="{8CAC5816-6264-4691-E0A7-0E39F114B1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6CF8C-2318-802C-DB56-D63F6B9CFAF7}"/>
              </a:ext>
            </a:extLst>
          </p:cNvPr>
          <p:cNvSpPr>
            <a:spLocks noGrp="1"/>
          </p:cNvSpPr>
          <p:nvPr>
            <p:ph type="sldNum" sz="quarter" idx="12"/>
          </p:nvPr>
        </p:nvSpPr>
        <p:spPr/>
        <p:txBody>
          <a:bodyPr/>
          <a:lstStyle/>
          <a:p>
            <a:fld id="{A8B2411E-65A4-6D4E-8A3A-08EF0189FA59}" type="slidenum">
              <a:rPr lang="en-US" smtClean="0"/>
              <a:t>‹#›</a:t>
            </a:fld>
            <a:endParaRPr lang="en-US"/>
          </a:p>
        </p:txBody>
      </p:sp>
    </p:spTree>
    <p:extLst>
      <p:ext uri="{BB962C8B-B14F-4D97-AF65-F5344CB8AC3E}">
        <p14:creationId xmlns:p14="http://schemas.microsoft.com/office/powerpoint/2010/main" val="4139910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281E9-46F7-BEC6-708E-8FE8D434D9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B1DFA4-D3A9-D3D0-8778-E7C2768B50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907672-D90F-5CBB-132A-E8EED68E70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C5376F-199D-5C48-5187-0097C6ACAC38}"/>
              </a:ext>
            </a:extLst>
          </p:cNvPr>
          <p:cNvSpPr>
            <a:spLocks noGrp="1"/>
          </p:cNvSpPr>
          <p:nvPr>
            <p:ph type="dt" sz="half" idx="10"/>
          </p:nvPr>
        </p:nvSpPr>
        <p:spPr/>
        <p:txBody>
          <a:bodyPr/>
          <a:lstStyle/>
          <a:p>
            <a:fld id="{4C4BC4FC-68B1-C246-A83A-96385C31CA1F}" type="datetimeFigureOut">
              <a:rPr lang="en-US" smtClean="0"/>
              <a:t>6/13/2022</a:t>
            </a:fld>
            <a:endParaRPr lang="en-US"/>
          </a:p>
        </p:txBody>
      </p:sp>
      <p:sp>
        <p:nvSpPr>
          <p:cNvPr id="6" name="Footer Placeholder 5">
            <a:extLst>
              <a:ext uri="{FF2B5EF4-FFF2-40B4-BE49-F238E27FC236}">
                <a16:creationId xmlns:a16="http://schemas.microsoft.com/office/drawing/2014/main" id="{39E11052-4280-1D38-5CC6-EFCDDAC862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C5421E-1A47-EB22-19F0-473E8E54E6EC}"/>
              </a:ext>
            </a:extLst>
          </p:cNvPr>
          <p:cNvSpPr>
            <a:spLocks noGrp="1"/>
          </p:cNvSpPr>
          <p:nvPr>
            <p:ph type="sldNum" sz="quarter" idx="12"/>
          </p:nvPr>
        </p:nvSpPr>
        <p:spPr/>
        <p:txBody>
          <a:bodyPr/>
          <a:lstStyle/>
          <a:p>
            <a:fld id="{A8B2411E-65A4-6D4E-8A3A-08EF0189FA59}" type="slidenum">
              <a:rPr lang="en-US" smtClean="0"/>
              <a:t>‹#›</a:t>
            </a:fld>
            <a:endParaRPr lang="en-US"/>
          </a:p>
        </p:txBody>
      </p:sp>
    </p:spTree>
    <p:extLst>
      <p:ext uri="{BB962C8B-B14F-4D97-AF65-F5344CB8AC3E}">
        <p14:creationId xmlns:p14="http://schemas.microsoft.com/office/powerpoint/2010/main" val="3763180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F06BC-6BAD-2AA0-D577-4620022F01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C990BF-EBDA-F8C5-6E6F-1476284B38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F5B6E6-07E1-36AC-756A-B0AB8A83E7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7BD005-C4E2-11B7-409D-972127A465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A2370B-B428-22DE-875E-2F31245B94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6CD1FF-F921-7D05-16F6-265D0AD6D1B1}"/>
              </a:ext>
            </a:extLst>
          </p:cNvPr>
          <p:cNvSpPr>
            <a:spLocks noGrp="1"/>
          </p:cNvSpPr>
          <p:nvPr>
            <p:ph type="dt" sz="half" idx="10"/>
          </p:nvPr>
        </p:nvSpPr>
        <p:spPr/>
        <p:txBody>
          <a:bodyPr/>
          <a:lstStyle/>
          <a:p>
            <a:fld id="{4C4BC4FC-68B1-C246-A83A-96385C31CA1F}" type="datetimeFigureOut">
              <a:rPr lang="en-US" smtClean="0"/>
              <a:t>6/13/2022</a:t>
            </a:fld>
            <a:endParaRPr lang="en-US"/>
          </a:p>
        </p:txBody>
      </p:sp>
      <p:sp>
        <p:nvSpPr>
          <p:cNvPr id="8" name="Footer Placeholder 7">
            <a:extLst>
              <a:ext uri="{FF2B5EF4-FFF2-40B4-BE49-F238E27FC236}">
                <a16:creationId xmlns:a16="http://schemas.microsoft.com/office/drawing/2014/main" id="{D1EBB9F4-DE0E-6C0E-6D93-4BB58A7ADD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B20402-CB45-5129-A7D7-FE640CEF9030}"/>
              </a:ext>
            </a:extLst>
          </p:cNvPr>
          <p:cNvSpPr>
            <a:spLocks noGrp="1"/>
          </p:cNvSpPr>
          <p:nvPr>
            <p:ph type="sldNum" sz="quarter" idx="12"/>
          </p:nvPr>
        </p:nvSpPr>
        <p:spPr/>
        <p:txBody>
          <a:bodyPr/>
          <a:lstStyle/>
          <a:p>
            <a:fld id="{A8B2411E-65A4-6D4E-8A3A-08EF0189FA59}" type="slidenum">
              <a:rPr lang="en-US" smtClean="0"/>
              <a:t>‹#›</a:t>
            </a:fld>
            <a:endParaRPr lang="en-US"/>
          </a:p>
        </p:txBody>
      </p:sp>
    </p:spTree>
    <p:extLst>
      <p:ext uri="{BB962C8B-B14F-4D97-AF65-F5344CB8AC3E}">
        <p14:creationId xmlns:p14="http://schemas.microsoft.com/office/powerpoint/2010/main" val="3891420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4B30E-FC4C-0E0F-AEB6-CD0AFC4629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5745EA3-38B3-81F3-0B33-F65223A6BDCA}"/>
              </a:ext>
            </a:extLst>
          </p:cNvPr>
          <p:cNvSpPr>
            <a:spLocks noGrp="1"/>
          </p:cNvSpPr>
          <p:nvPr>
            <p:ph type="dt" sz="half" idx="10"/>
          </p:nvPr>
        </p:nvSpPr>
        <p:spPr/>
        <p:txBody>
          <a:bodyPr/>
          <a:lstStyle/>
          <a:p>
            <a:fld id="{4C4BC4FC-68B1-C246-A83A-96385C31CA1F}" type="datetimeFigureOut">
              <a:rPr lang="en-US" smtClean="0"/>
              <a:t>6/13/2022</a:t>
            </a:fld>
            <a:endParaRPr lang="en-US"/>
          </a:p>
        </p:txBody>
      </p:sp>
      <p:sp>
        <p:nvSpPr>
          <p:cNvPr id="4" name="Footer Placeholder 3">
            <a:extLst>
              <a:ext uri="{FF2B5EF4-FFF2-40B4-BE49-F238E27FC236}">
                <a16:creationId xmlns:a16="http://schemas.microsoft.com/office/drawing/2014/main" id="{A032E395-01C9-09B9-6D52-788595941A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9ACD03-920E-C46A-4641-E3DE3B3144E1}"/>
              </a:ext>
            </a:extLst>
          </p:cNvPr>
          <p:cNvSpPr>
            <a:spLocks noGrp="1"/>
          </p:cNvSpPr>
          <p:nvPr>
            <p:ph type="sldNum" sz="quarter" idx="12"/>
          </p:nvPr>
        </p:nvSpPr>
        <p:spPr/>
        <p:txBody>
          <a:bodyPr/>
          <a:lstStyle/>
          <a:p>
            <a:fld id="{A8B2411E-65A4-6D4E-8A3A-08EF0189FA59}" type="slidenum">
              <a:rPr lang="en-US" smtClean="0"/>
              <a:t>‹#›</a:t>
            </a:fld>
            <a:endParaRPr lang="en-US"/>
          </a:p>
        </p:txBody>
      </p:sp>
    </p:spTree>
    <p:extLst>
      <p:ext uri="{BB962C8B-B14F-4D97-AF65-F5344CB8AC3E}">
        <p14:creationId xmlns:p14="http://schemas.microsoft.com/office/powerpoint/2010/main" val="2296463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B107AC-AB2A-E84E-C3F3-28B001AA9867}"/>
              </a:ext>
            </a:extLst>
          </p:cNvPr>
          <p:cNvSpPr>
            <a:spLocks noGrp="1"/>
          </p:cNvSpPr>
          <p:nvPr>
            <p:ph type="dt" sz="half" idx="10"/>
          </p:nvPr>
        </p:nvSpPr>
        <p:spPr/>
        <p:txBody>
          <a:bodyPr/>
          <a:lstStyle/>
          <a:p>
            <a:fld id="{4C4BC4FC-68B1-C246-A83A-96385C31CA1F}" type="datetimeFigureOut">
              <a:rPr lang="en-US" smtClean="0"/>
              <a:t>6/13/2022</a:t>
            </a:fld>
            <a:endParaRPr lang="en-US"/>
          </a:p>
        </p:txBody>
      </p:sp>
      <p:sp>
        <p:nvSpPr>
          <p:cNvPr id="3" name="Footer Placeholder 2">
            <a:extLst>
              <a:ext uri="{FF2B5EF4-FFF2-40B4-BE49-F238E27FC236}">
                <a16:creationId xmlns:a16="http://schemas.microsoft.com/office/drawing/2014/main" id="{A8D82B82-2593-0C5D-0979-63E77D58F4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CB01B6-E138-EB2C-AD2B-352BD53B9344}"/>
              </a:ext>
            </a:extLst>
          </p:cNvPr>
          <p:cNvSpPr>
            <a:spLocks noGrp="1"/>
          </p:cNvSpPr>
          <p:nvPr>
            <p:ph type="sldNum" sz="quarter" idx="12"/>
          </p:nvPr>
        </p:nvSpPr>
        <p:spPr/>
        <p:txBody>
          <a:bodyPr/>
          <a:lstStyle/>
          <a:p>
            <a:fld id="{A8B2411E-65A4-6D4E-8A3A-08EF0189FA59}" type="slidenum">
              <a:rPr lang="en-US" smtClean="0"/>
              <a:t>‹#›</a:t>
            </a:fld>
            <a:endParaRPr lang="en-US"/>
          </a:p>
        </p:txBody>
      </p:sp>
    </p:spTree>
    <p:extLst>
      <p:ext uri="{BB962C8B-B14F-4D97-AF65-F5344CB8AC3E}">
        <p14:creationId xmlns:p14="http://schemas.microsoft.com/office/powerpoint/2010/main" val="2157706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80E08-08E7-B0FA-4BA5-0E1BDC212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F500E6-0C63-380D-0639-7AF24AFD6C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8A544A-0EBC-AC54-B0DC-3527410481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633691-ECBB-1BF9-BECC-2043C214D057}"/>
              </a:ext>
            </a:extLst>
          </p:cNvPr>
          <p:cNvSpPr>
            <a:spLocks noGrp="1"/>
          </p:cNvSpPr>
          <p:nvPr>
            <p:ph type="dt" sz="half" idx="10"/>
          </p:nvPr>
        </p:nvSpPr>
        <p:spPr/>
        <p:txBody>
          <a:bodyPr/>
          <a:lstStyle/>
          <a:p>
            <a:fld id="{4C4BC4FC-68B1-C246-A83A-96385C31CA1F}" type="datetimeFigureOut">
              <a:rPr lang="en-US" smtClean="0"/>
              <a:t>6/13/2022</a:t>
            </a:fld>
            <a:endParaRPr lang="en-US"/>
          </a:p>
        </p:txBody>
      </p:sp>
      <p:sp>
        <p:nvSpPr>
          <p:cNvPr id="6" name="Footer Placeholder 5">
            <a:extLst>
              <a:ext uri="{FF2B5EF4-FFF2-40B4-BE49-F238E27FC236}">
                <a16:creationId xmlns:a16="http://schemas.microsoft.com/office/drawing/2014/main" id="{3ECDBA12-123B-3B84-513A-81467E1122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66C5F1-4B74-A04F-63CA-5017C0A1393C}"/>
              </a:ext>
            </a:extLst>
          </p:cNvPr>
          <p:cNvSpPr>
            <a:spLocks noGrp="1"/>
          </p:cNvSpPr>
          <p:nvPr>
            <p:ph type="sldNum" sz="quarter" idx="12"/>
          </p:nvPr>
        </p:nvSpPr>
        <p:spPr/>
        <p:txBody>
          <a:bodyPr/>
          <a:lstStyle/>
          <a:p>
            <a:fld id="{A8B2411E-65A4-6D4E-8A3A-08EF0189FA59}" type="slidenum">
              <a:rPr lang="en-US" smtClean="0"/>
              <a:t>‹#›</a:t>
            </a:fld>
            <a:endParaRPr lang="en-US"/>
          </a:p>
        </p:txBody>
      </p:sp>
    </p:spTree>
    <p:extLst>
      <p:ext uri="{BB962C8B-B14F-4D97-AF65-F5344CB8AC3E}">
        <p14:creationId xmlns:p14="http://schemas.microsoft.com/office/powerpoint/2010/main" val="1880353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1AE99-F387-26C5-FE1E-24890D6512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74E6E3-A70B-109C-7A3C-C11C6418B9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8B55F8-B5B4-AFCD-8632-B06EED308A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BB7CCE-6FD0-D357-48E7-66E1E27BD11D}"/>
              </a:ext>
            </a:extLst>
          </p:cNvPr>
          <p:cNvSpPr>
            <a:spLocks noGrp="1"/>
          </p:cNvSpPr>
          <p:nvPr>
            <p:ph type="dt" sz="half" idx="10"/>
          </p:nvPr>
        </p:nvSpPr>
        <p:spPr/>
        <p:txBody>
          <a:bodyPr/>
          <a:lstStyle/>
          <a:p>
            <a:fld id="{4C4BC4FC-68B1-C246-A83A-96385C31CA1F}" type="datetimeFigureOut">
              <a:rPr lang="en-US" smtClean="0"/>
              <a:t>6/13/2022</a:t>
            </a:fld>
            <a:endParaRPr lang="en-US"/>
          </a:p>
        </p:txBody>
      </p:sp>
      <p:sp>
        <p:nvSpPr>
          <p:cNvPr id="6" name="Footer Placeholder 5">
            <a:extLst>
              <a:ext uri="{FF2B5EF4-FFF2-40B4-BE49-F238E27FC236}">
                <a16:creationId xmlns:a16="http://schemas.microsoft.com/office/drawing/2014/main" id="{2FFAA99A-8E60-5B1C-0CFC-09C5AA23FB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4D996B-0823-FB01-0FA5-6D4C6A048B8D}"/>
              </a:ext>
            </a:extLst>
          </p:cNvPr>
          <p:cNvSpPr>
            <a:spLocks noGrp="1"/>
          </p:cNvSpPr>
          <p:nvPr>
            <p:ph type="sldNum" sz="quarter" idx="12"/>
          </p:nvPr>
        </p:nvSpPr>
        <p:spPr/>
        <p:txBody>
          <a:bodyPr/>
          <a:lstStyle/>
          <a:p>
            <a:fld id="{A8B2411E-65A4-6D4E-8A3A-08EF0189FA59}" type="slidenum">
              <a:rPr lang="en-US" smtClean="0"/>
              <a:t>‹#›</a:t>
            </a:fld>
            <a:endParaRPr lang="en-US"/>
          </a:p>
        </p:txBody>
      </p:sp>
    </p:spTree>
    <p:extLst>
      <p:ext uri="{BB962C8B-B14F-4D97-AF65-F5344CB8AC3E}">
        <p14:creationId xmlns:p14="http://schemas.microsoft.com/office/powerpoint/2010/main" val="2735077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A3BC96-57A4-C223-CEA0-62CD936BC1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DE38C9-DF85-E5BE-A02B-A5E5FC5039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8210D2-9268-DE2E-A3F1-73E3CBB155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4BC4FC-68B1-C246-A83A-96385C31CA1F}" type="datetimeFigureOut">
              <a:rPr lang="en-US" smtClean="0"/>
              <a:t>6/13/2022</a:t>
            </a:fld>
            <a:endParaRPr lang="en-US"/>
          </a:p>
        </p:txBody>
      </p:sp>
      <p:sp>
        <p:nvSpPr>
          <p:cNvPr id="5" name="Footer Placeholder 4">
            <a:extLst>
              <a:ext uri="{FF2B5EF4-FFF2-40B4-BE49-F238E27FC236}">
                <a16:creationId xmlns:a16="http://schemas.microsoft.com/office/drawing/2014/main" id="{E5DCD4E3-599F-0102-9296-5139C81FF2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833B96-9ED7-6410-997E-4BD888A2C9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B2411E-65A4-6D4E-8A3A-08EF0189FA59}" type="slidenum">
              <a:rPr lang="en-US" smtClean="0"/>
              <a:t>‹#›</a:t>
            </a:fld>
            <a:endParaRPr lang="en-US"/>
          </a:p>
        </p:txBody>
      </p:sp>
    </p:spTree>
    <p:extLst>
      <p:ext uri="{BB962C8B-B14F-4D97-AF65-F5344CB8AC3E}">
        <p14:creationId xmlns:p14="http://schemas.microsoft.com/office/powerpoint/2010/main" val="1443577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FDCF0-B32B-97F5-A9AE-EF906224B075}"/>
              </a:ext>
            </a:extLst>
          </p:cNvPr>
          <p:cNvSpPr>
            <a:spLocks noGrp="1"/>
          </p:cNvSpPr>
          <p:nvPr>
            <p:ph type="ctrTitle"/>
          </p:nvPr>
        </p:nvSpPr>
        <p:spPr/>
        <p:txBody>
          <a:bodyPr/>
          <a:lstStyle/>
          <a:p>
            <a:r>
              <a:rPr lang="en-US" dirty="0"/>
              <a:t>Diversity, Equity, and Inclusion</a:t>
            </a:r>
          </a:p>
        </p:txBody>
      </p:sp>
      <p:sp>
        <p:nvSpPr>
          <p:cNvPr id="3" name="Subtitle 2">
            <a:extLst>
              <a:ext uri="{FF2B5EF4-FFF2-40B4-BE49-F238E27FC236}">
                <a16:creationId xmlns:a16="http://schemas.microsoft.com/office/drawing/2014/main" id="{4BC68315-CB6E-C808-6904-85C1A49ACBD3}"/>
              </a:ext>
            </a:extLst>
          </p:cNvPr>
          <p:cNvSpPr>
            <a:spLocks noGrp="1"/>
          </p:cNvSpPr>
          <p:nvPr>
            <p:ph type="subTitle" idx="1"/>
          </p:nvPr>
        </p:nvSpPr>
        <p:spPr/>
        <p:txBody>
          <a:bodyPr/>
          <a:lstStyle/>
          <a:p>
            <a:r>
              <a:rPr lang="en-US" dirty="0"/>
              <a:t>Active Learning in Organic Chemistry 2022</a:t>
            </a:r>
          </a:p>
          <a:p>
            <a:r>
              <a:rPr lang="en-US" dirty="0"/>
              <a:t>Jennifer Muzyka</a:t>
            </a:r>
          </a:p>
        </p:txBody>
      </p:sp>
    </p:spTree>
    <p:extLst>
      <p:ext uri="{BB962C8B-B14F-4D97-AF65-F5344CB8AC3E}">
        <p14:creationId xmlns:p14="http://schemas.microsoft.com/office/powerpoint/2010/main" val="2621801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663AC-F693-10D6-7495-812F9283880A}"/>
              </a:ext>
            </a:extLst>
          </p:cNvPr>
          <p:cNvSpPr>
            <a:spLocks noGrp="1"/>
          </p:cNvSpPr>
          <p:nvPr>
            <p:ph type="title"/>
          </p:nvPr>
        </p:nvSpPr>
        <p:spPr/>
        <p:txBody>
          <a:bodyPr/>
          <a:lstStyle/>
          <a:p>
            <a:r>
              <a:rPr lang="en-US" dirty="0"/>
              <a:t>Opportunities to think and talk about subject (Tanner 2013)</a:t>
            </a:r>
          </a:p>
        </p:txBody>
      </p:sp>
      <p:sp>
        <p:nvSpPr>
          <p:cNvPr id="3" name="Content Placeholder 2">
            <a:extLst>
              <a:ext uri="{FF2B5EF4-FFF2-40B4-BE49-F238E27FC236}">
                <a16:creationId xmlns:a16="http://schemas.microsoft.com/office/drawing/2014/main" id="{AE8DA924-2DEF-D19D-CA83-7F8A0F96D53A}"/>
              </a:ext>
            </a:extLst>
          </p:cNvPr>
          <p:cNvSpPr>
            <a:spLocks noGrp="1"/>
          </p:cNvSpPr>
          <p:nvPr>
            <p:ph idx="1"/>
          </p:nvPr>
        </p:nvSpPr>
        <p:spPr/>
        <p:txBody>
          <a:bodyPr/>
          <a:lstStyle/>
          <a:p>
            <a:r>
              <a:rPr lang="en-US" dirty="0"/>
              <a:t>Wait time</a:t>
            </a:r>
          </a:p>
          <a:p>
            <a:r>
              <a:rPr lang="en-US" dirty="0"/>
              <a:t>Time to write</a:t>
            </a:r>
          </a:p>
          <a:p>
            <a:r>
              <a:rPr lang="en-US" dirty="0"/>
              <a:t>Think-Pair-Share</a:t>
            </a:r>
          </a:p>
          <a:p>
            <a:r>
              <a:rPr lang="en-US" dirty="0"/>
              <a:t>Don’t try to do too much</a:t>
            </a:r>
          </a:p>
          <a:p>
            <a:endParaRPr lang="en-US" dirty="0"/>
          </a:p>
        </p:txBody>
      </p:sp>
    </p:spTree>
    <p:extLst>
      <p:ext uri="{BB962C8B-B14F-4D97-AF65-F5344CB8AC3E}">
        <p14:creationId xmlns:p14="http://schemas.microsoft.com/office/powerpoint/2010/main" val="1674570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663AC-F693-10D6-7495-812F9283880A}"/>
              </a:ext>
            </a:extLst>
          </p:cNvPr>
          <p:cNvSpPr>
            <a:spLocks noGrp="1"/>
          </p:cNvSpPr>
          <p:nvPr>
            <p:ph type="title"/>
          </p:nvPr>
        </p:nvSpPr>
        <p:spPr/>
        <p:txBody>
          <a:bodyPr>
            <a:normAutofit fontScale="90000"/>
          </a:bodyPr>
          <a:lstStyle/>
          <a:p>
            <a:r>
              <a:rPr lang="en-US" dirty="0"/>
              <a:t>Encouraging, Demanding, and Actively Managing the Participation of all Students (Tanner 2013)</a:t>
            </a:r>
          </a:p>
        </p:txBody>
      </p:sp>
      <p:sp>
        <p:nvSpPr>
          <p:cNvPr id="3" name="Content Placeholder 2">
            <a:extLst>
              <a:ext uri="{FF2B5EF4-FFF2-40B4-BE49-F238E27FC236}">
                <a16:creationId xmlns:a16="http://schemas.microsoft.com/office/drawing/2014/main" id="{AE8DA924-2DEF-D19D-CA83-7F8A0F96D53A}"/>
              </a:ext>
            </a:extLst>
          </p:cNvPr>
          <p:cNvSpPr>
            <a:spLocks noGrp="1"/>
          </p:cNvSpPr>
          <p:nvPr>
            <p:ph idx="1"/>
          </p:nvPr>
        </p:nvSpPr>
        <p:spPr/>
        <p:txBody>
          <a:bodyPr/>
          <a:lstStyle/>
          <a:p>
            <a:r>
              <a:rPr lang="en-US" dirty="0"/>
              <a:t>Hand Raising</a:t>
            </a:r>
          </a:p>
          <a:p>
            <a:r>
              <a:rPr lang="en-US" dirty="0"/>
              <a:t>Multiple hands, multiple voices</a:t>
            </a:r>
          </a:p>
          <a:p>
            <a:r>
              <a:rPr lang="en-US" dirty="0"/>
              <a:t>Random calling (popsicle sticks/index cards)</a:t>
            </a:r>
          </a:p>
          <a:p>
            <a:r>
              <a:rPr lang="en-US" dirty="0"/>
              <a:t>Whip (around)</a:t>
            </a:r>
          </a:p>
          <a:p>
            <a:r>
              <a:rPr lang="en-US" dirty="0"/>
              <a:t>Monitor student participation</a:t>
            </a:r>
          </a:p>
          <a:p>
            <a:endParaRPr lang="en-US" dirty="0"/>
          </a:p>
        </p:txBody>
      </p:sp>
    </p:spTree>
    <p:extLst>
      <p:ext uri="{BB962C8B-B14F-4D97-AF65-F5344CB8AC3E}">
        <p14:creationId xmlns:p14="http://schemas.microsoft.com/office/powerpoint/2010/main" val="495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663AC-F693-10D6-7495-812F9283880A}"/>
              </a:ext>
            </a:extLst>
          </p:cNvPr>
          <p:cNvSpPr>
            <a:spLocks noGrp="1"/>
          </p:cNvSpPr>
          <p:nvPr>
            <p:ph type="title"/>
          </p:nvPr>
        </p:nvSpPr>
        <p:spPr/>
        <p:txBody>
          <a:bodyPr>
            <a:normAutofit/>
          </a:bodyPr>
          <a:lstStyle/>
          <a:p>
            <a:r>
              <a:rPr lang="en-US" dirty="0"/>
              <a:t>Building an Inclusive and Fair Classroom Community for ALL students (Tanner 2013)</a:t>
            </a:r>
          </a:p>
        </p:txBody>
      </p:sp>
      <p:sp>
        <p:nvSpPr>
          <p:cNvPr id="3" name="Content Placeholder 2">
            <a:extLst>
              <a:ext uri="{FF2B5EF4-FFF2-40B4-BE49-F238E27FC236}">
                <a16:creationId xmlns:a16="http://schemas.microsoft.com/office/drawing/2014/main" id="{AE8DA924-2DEF-D19D-CA83-7F8A0F96D53A}"/>
              </a:ext>
            </a:extLst>
          </p:cNvPr>
          <p:cNvSpPr>
            <a:spLocks noGrp="1"/>
          </p:cNvSpPr>
          <p:nvPr>
            <p:ph idx="1"/>
          </p:nvPr>
        </p:nvSpPr>
        <p:spPr/>
        <p:txBody>
          <a:bodyPr/>
          <a:lstStyle/>
          <a:p>
            <a:r>
              <a:rPr lang="en-US" dirty="0"/>
              <a:t>Learn Students’ Names</a:t>
            </a:r>
          </a:p>
          <a:p>
            <a:r>
              <a:rPr lang="en-US" dirty="0"/>
              <a:t>Integrate culturally diverse and relevant examples</a:t>
            </a:r>
          </a:p>
          <a:p>
            <a:r>
              <a:rPr lang="en-US" dirty="0"/>
              <a:t>Work in stations or small groups</a:t>
            </a:r>
          </a:p>
          <a:p>
            <a:r>
              <a:rPr lang="en-US" dirty="0"/>
              <a:t>Use varied active-learning strategies</a:t>
            </a:r>
          </a:p>
          <a:p>
            <a:r>
              <a:rPr lang="en-US" dirty="0"/>
              <a:t>Be explicit about promoting access and equity for all students</a:t>
            </a:r>
          </a:p>
          <a:p>
            <a:endParaRPr lang="en-US" dirty="0"/>
          </a:p>
        </p:txBody>
      </p:sp>
    </p:spTree>
    <p:extLst>
      <p:ext uri="{BB962C8B-B14F-4D97-AF65-F5344CB8AC3E}">
        <p14:creationId xmlns:p14="http://schemas.microsoft.com/office/powerpoint/2010/main" val="1115831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663AC-F693-10D6-7495-812F9283880A}"/>
              </a:ext>
            </a:extLst>
          </p:cNvPr>
          <p:cNvSpPr>
            <a:spLocks noGrp="1"/>
          </p:cNvSpPr>
          <p:nvPr>
            <p:ph type="title"/>
          </p:nvPr>
        </p:nvSpPr>
        <p:spPr/>
        <p:txBody>
          <a:bodyPr>
            <a:normAutofit fontScale="90000"/>
          </a:bodyPr>
          <a:lstStyle/>
          <a:p>
            <a:r>
              <a:rPr lang="en-US" dirty="0"/>
              <a:t>Monitoring (Your Own and Students’) Behavior to Cultivate Divergent Thinking (Tanner 2013)</a:t>
            </a:r>
          </a:p>
        </p:txBody>
      </p:sp>
      <p:sp>
        <p:nvSpPr>
          <p:cNvPr id="3" name="Content Placeholder 2">
            <a:extLst>
              <a:ext uri="{FF2B5EF4-FFF2-40B4-BE49-F238E27FC236}">
                <a16:creationId xmlns:a16="http://schemas.microsoft.com/office/drawing/2014/main" id="{AE8DA924-2DEF-D19D-CA83-7F8A0F96D53A}"/>
              </a:ext>
            </a:extLst>
          </p:cNvPr>
          <p:cNvSpPr>
            <a:spLocks noGrp="1"/>
          </p:cNvSpPr>
          <p:nvPr>
            <p:ph idx="1"/>
          </p:nvPr>
        </p:nvSpPr>
        <p:spPr/>
        <p:txBody>
          <a:bodyPr/>
          <a:lstStyle/>
          <a:p>
            <a:r>
              <a:rPr lang="en-US" dirty="0"/>
              <a:t>Ask open-ended questions</a:t>
            </a:r>
          </a:p>
          <a:p>
            <a:r>
              <a:rPr lang="en-US" dirty="0"/>
              <a:t>Do not judge responses</a:t>
            </a:r>
          </a:p>
          <a:p>
            <a:r>
              <a:rPr lang="en-US" dirty="0"/>
              <a:t>Use praise with caution</a:t>
            </a:r>
          </a:p>
          <a:p>
            <a:r>
              <a:rPr lang="en-US" dirty="0"/>
              <a:t>Establish classroom community norms</a:t>
            </a:r>
          </a:p>
          <a:p>
            <a:endParaRPr lang="en-US" dirty="0"/>
          </a:p>
        </p:txBody>
      </p:sp>
    </p:spTree>
    <p:extLst>
      <p:ext uri="{BB962C8B-B14F-4D97-AF65-F5344CB8AC3E}">
        <p14:creationId xmlns:p14="http://schemas.microsoft.com/office/powerpoint/2010/main" val="1052877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663AC-F693-10D6-7495-812F9283880A}"/>
              </a:ext>
            </a:extLst>
          </p:cNvPr>
          <p:cNvSpPr>
            <a:spLocks noGrp="1"/>
          </p:cNvSpPr>
          <p:nvPr>
            <p:ph type="title"/>
          </p:nvPr>
        </p:nvSpPr>
        <p:spPr/>
        <p:txBody>
          <a:bodyPr>
            <a:normAutofit/>
          </a:bodyPr>
          <a:lstStyle/>
          <a:p>
            <a:r>
              <a:rPr lang="en-US" dirty="0"/>
              <a:t>Teaching ALL the students in your classroom (Tanner 2013)</a:t>
            </a:r>
          </a:p>
        </p:txBody>
      </p:sp>
      <p:sp>
        <p:nvSpPr>
          <p:cNvPr id="3" name="Content Placeholder 2">
            <a:extLst>
              <a:ext uri="{FF2B5EF4-FFF2-40B4-BE49-F238E27FC236}">
                <a16:creationId xmlns:a16="http://schemas.microsoft.com/office/drawing/2014/main" id="{AE8DA924-2DEF-D19D-CA83-7F8A0F96D53A}"/>
              </a:ext>
            </a:extLst>
          </p:cNvPr>
          <p:cNvSpPr>
            <a:spLocks noGrp="1"/>
          </p:cNvSpPr>
          <p:nvPr>
            <p:ph idx="1"/>
          </p:nvPr>
        </p:nvSpPr>
        <p:spPr/>
        <p:txBody>
          <a:bodyPr/>
          <a:lstStyle/>
          <a:p>
            <a:r>
              <a:rPr lang="en-US" dirty="0"/>
              <a:t>Teach them from the moment they arrive</a:t>
            </a:r>
          </a:p>
          <a:p>
            <a:r>
              <a:rPr lang="en-US" dirty="0"/>
              <a:t>Collect assessment evidence from every student, every class</a:t>
            </a:r>
          </a:p>
          <a:p>
            <a:endParaRPr lang="en-US" dirty="0"/>
          </a:p>
        </p:txBody>
      </p:sp>
    </p:spTree>
    <p:extLst>
      <p:ext uri="{BB962C8B-B14F-4D97-AF65-F5344CB8AC3E}">
        <p14:creationId xmlns:p14="http://schemas.microsoft.com/office/powerpoint/2010/main" val="4078773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D72E6-CE3B-7000-3594-D4FDEE651A5C}"/>
              </a:ext>
            </a:extLst>
          </p:cNvPr>
          <p:cNvSpPr>
            <a:spLocks noGrp="1"/>
          </p:cNvSpPr>
          <p:nvPr>
            <p:ph type="title"/>
          </p:nvPr>
        </p:nvSpPr>
        <p:spPr/>
        <p:txBody>
          <a:bodyPr/>
          <a:lstStyle/>
          <a:p>
            <a:r>
              <a:rPr lang="en-US" dirty="0"/>
              <a:t>Whose mindset matters to student performance in classes?</a:t>
            </a:r>
          </a:p>
        </p:txBody>
      </p:sp>
      <p:sp>
        <p:nvSpPr>
          <p:cNvPr id="3" name="Content Placeholder 2">
            <a:extLst>
              <a:ext uri="{FF2B5EF4-FFF2-40B4-BE49-F238E27FC236}">
                <a16:creationId xmlns:a16="http://schemas.microsoft.com/office/drawing/2014/main" id="{B02F7103-3B3D-509E-67A0-2E42DFE77BFD}"/>
              </a:ext>
            </a:extLst>
          </p:cNvPr>
          <p:cNvSpPr>
            <a:spLocks noGrp="1"/>
          </p:cNvSpPr>
          <p:nvPr>
            <p:ph idx="1"/>
          </p:nvPr>
        </p:nvSpPr>
        <p:spPr/>
        <p:txBody>
          <a:bodyPr vert="horz" lIns="91440" tIns="45720" rIns="91440" bIns="45720" rtlCol="0" anchor="t">
            <a:normAutofit/>
          </a:bodyPr>
          <a:lstStyle/>
          <a:p>
            <a:pPr marL="514350" indent="-514350">
              <a:buAutoNum type="alphaUcPeriod"/>
            </a:pPr>
            <a:r>
              <a:rPr lang="en-US" dirty="0"/>
              <a:t>Faculty</a:t>
            </a:r>
            <a:endParaRPr lang="en-US"/>
          </a:p>
          <a:p>
            <a:pPr marL="514350" indent="-514350">
              <a:buAutoNum type="alphaUcPeriod"/>
            </a:pPr>
            <a:r>
              <a:rPr lang="en-US" dirty="0"/>
              <a:t>Student</a:t>
            </a:r>
          </a:p>
          <a:p>
            <a:pPr marL="514350" indent="-514350">
              <a:buAutoNum type="alphaUcPeriod"/>
            </a:pPr>
            <a:r>
              <a:rPr lang="en-US" dirty="0">
                <a:cs typeface="Calibri" panose="020F0502020204030204"/>
              </a:rPr>
              <a:t>Both</a:t>
            </a:r>
          </a:p>
        </p:txBody>
      </p:sp>
      <p:pic>
        <p:nvPicPr>
          <p:cNvPr id="4" name="Picture 4">
            <a:extLst>
              <a:ext uri="{FF2B5EF4-FFF2-40B4-BE49-F238E27FC236}">
                <a16:creationId xmlns:a16="http://schemas.microsoft.com/office/drawing/2014/main" id="{A16AD211-6352-6E70-2278-687E10BFB5E2}"/>
              </a:ext>
            </a:extLst>
          </p:cNvPr>
          <p:cNvPicPr>
            <a:picLocks noChangeAspect="1"/>
          </p:cNvPicPr>
          <p:nvPr/>
        </p:nvPicPr>
        <p:blipFill>
          <a:blip r:embed="rId2"/>
          <a:stretch>
            <a:fillRect/>
          </a:stretch>
        </p:blipFill>
        <p:spPr>
          <a:xfrm>
            <a:off x="0" y="5943600"/>
            <a:ext cx="12192000" cy="1828800"/>
          </a:xfrm>
          <a:prstGeom prst="rect">
            <a:avLst/>
          </a:prstGeom>
        </p:spPr>
      </p:pic>
    </p:spTree>
    <p:extLst>
      <p:ext uri="{BB962C8B-B14F-4D97-AF65-F5344CB8AC3E}">
        <p14:creationId xmlns:p14="http://schemas.microsoft.com/office/powerpoint/2010/main" val="3213539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D72E6-CE3B-7000-3594-D4FDEE651A5C}"/>
              </a:ext>
            </a:extLst>
          </p:cNvPr>
          <p:cNvSpPr>
            <a:spLocks noGrp="1"/>
          </p:cNvSpPr>
          <p:nvPr>
            <p:ph type="title"/>
          </p:nvPr>
        </p:nvSpPr>
        <p:spPr/>
        <p:txBody>
          <a:bodyPr/>
          <a:lstStyle/>
          <a:p>
            <a:r>
              <a:rPr lang="en-US" dirty="0"/>
              <a:t>Whose mindset matters to student performance in classes?</a:t>
            </a:r>
          </a:p>
        </p:txBody>
      </p:sp>
      <p:sp>
        <p:nvSpPr>
          <p:cNvPr id="3" name="Content Placeholder 2">
            <a:extLst>
              <a:ext uri="{FF2B5EF4-FFF2-40B4-BE49-F238E27FC236}">
                <a16:creationId xmlns:a16="http://schemas.microsoft.com/office/drawing/2014/main" id="{B02F7103-3B3D-509E-67A0-2E42DFE77BFD}"/>
              </a:ext>
            </a:extLst>
          </p:cNvPr>
          <p:cNvSpPr>
            <a:spLocks noGrp="1"/>
          </p:cNvSpPr>
          <p:nvPr>
            <p:ph idx="1"/>
          </p:nvPr>
        </p:nvSpPr>
        <p:spPr/>
        <p:txBody>
          <a:bodyPr/>
          <a:lstStyle/>
          <a:p>
            <a:r>
              <a:rPr lang="en-US" dirty="0"/>
              <a:t>Canning et al “STEM faculty who believe ability is fixed have larger racial achievement gaps and inspire less student motivation in their classes,” </a:t>
            </a:r>
            <a:r>
              <a:rPr lang="en-US" i="1" dirty="0"/>
              <a:t>Sci. Adv</a:t>
            </a:r>
            <a:r>
              <a:rPr lang="en-US" dirty="0"/>
              <a:t>. </a:t>
            </a:r>
            <a:r>
              <a:rPr lang="en-US" b="1" dirty="0"/>
              <a:t>2019</a:t>
            </a:r>
            <a:r>
              <a:rPr lang="en-US" dirty="0"/>
              <a:t>, </a:t>
            </a:r>
            <a:r>
              <a:rPr lang="en-US" i="1" dirty="0"/>
              <a:t>5: </a:t>
            </a:r>
            <a:r>
              <a:rPr lang="en-US" dirty="0"/>
              <a:t>eaau4734.</a:t>
            </a:r>
          </a:p>
          <a:p>
            <a:endParaRPr lang="en-US" dirty="0"/>
          </a:p>
        </p:txBody>
      </p:sp>
    </p:spTree>
    <p:extLst>
      <p:ext uri="{BB962C8B-B14F-4D97-AF65-F5344CB8AC3E}">
        <p14:creationId xmlns:p14="http://schemas.microsoft.com/office/powerpoint/2010/main" val="2071814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EB5CA-8676-D05D-C100-D27CB5EB2400}"/>
              </a:ext>
            </a:extLst>
          </p:cNvPr>
          <p:cNvSpPr>
            <a:spLocks noGrp="1"/>
          </p:cNvSpPr>
          <p:nvPr>
            <p:ph type="title"/>
          </p:nvPr>
        </p:nvSpPr>
        <p:spPr>
          <a:xfrm>
            <a:off x="838200" y="365125"/>
            <a:ext cx="10515600" cy="900967"/>
          </a:xfrm>
        </p:spPr>
        <p:txBody>
          <a:bodyPr/>
          <a:lstStyle/>
          <a:p>
            <a:r>
              <a:rPr lang="en-US" dirty="0"/>
              <a:t>Growth mindset interventions</a:t>
            </a:r>
          </a:p>
        </p:txBody>
      </p:sp>
      <p:sp>
        <p:nvSpPr>
          <p:cNvPr id="3" name="Content Placeholder 2">
            <a:extLst>
              <a:ext uri="{FF2B5EF4-FFF2-40B4-BE49-F238E27FC236}">
                <a16:creationId xmlns:a16="http://schemas.microsoft.com/office/drawing/2014/main" id="{C9B98FC4-0686-ECB2-E2DA-CC640FABA37A}"/>
              </a:ext>
            </a:extLst>
          </p:cNvPr>
          <p:cNvSpPr>
            <a:spLocks noGrp="1"/>
          </p:cNvSpPr>
          <p:nvPr>
            <p:ph idx="1"/>
          </p:nvPr>
        </p:nvSpPr>
        <p:spPr>
          <a:xfrm>
            <a:off x="838200" y="1266092"/>
            <a:ext cx="10515600" cy="4910871"/>
          </a:xfrm>
        </p:spPr>
        <p:txBody>
          <a:bodyPr>
            <a:normAutofit/>
          </a:bodyPr>
          <a:lstStyle/>
          <a:p>
            <a:r>
              <a:rPr lang="en-US" dirty="0"/>
              <a:t>Fink et al, “Improving general chemistry performance through a growth mindset intervention:  selective effects on underrepresented minorities,” </a:t>
            </a:r>
            <a:r>
              <a:rPr lang="en-US" i="1" dirty="0"/>
              <a:t>Chem. Ed. Res. </a:t>
            </a:r>
            <a:r>
              <a:rPr lang="en-US" i="1" dirty="0" err="1"/>
              <a:t>Pract</a:t>
            </a:r>
            <a:r>
              <a:rPr lang="en-US" i="1" dirty="0"/>
              <a:t>. </a:t>
            </a:r>
            <a:r>
              <a:rPr lang="en-US" b="1" dirty="0"/>
              <a:t>2018</a:t>
            </a:r>
            <a:r>
              <a:rPr lang="en-US" dirty="0"/>
              <a:t>, </a:t>
            </a:r>
            <a:r>
              <a:rPr lang="en-US" i="1" dirty="0"/>
              <a:t>19</a:t>
            </a:r>
            <a:r>
              <a:rPr lang="en-US" dirty="0"/>
              <a:t>, 783-806.</a:t>
            </a:r>
          </a:p>
          <a:p>
            <a:r>
              <a:rPr lang="en-US" dirty="0" err="1"/>
              <a:t>Limeri</a:t>
            </a:r>
            <a:r>
              <a:rPr lang="en-US" dirty="0"/>
              <a:t> et al, “Growing a growth mindset:  Characterizing how and why undergraduate students’ mindsets change,” </a:t>
            </a:r>
            <a:r>
              <a:rPr lang="en-US" i="1" dirty="0"/>
              <a:t>International Journal of STEM Education</a:t>
            </a:r>
            <a:r>
              <a:rPr lang="en-US" dirty="0"/>
              <a:t> </a:t>
            </a:r>
            <a:r>
              <a:rPr lang="en-US" b="1" dirty="0"/>
              <a:t>2020</a:t>
            </a:r>
            <a:r>
              <a:rPr lang="en-US" dirty="0"/>
              <a:t>, </a:t>
            </a:r>
            <a:r>
              <a:rPr lang="en-US" i="1" dirty="0"/>
              <a:t>7</a:t>
            </a:r>
            <a:r>
              <a:rPr lang="en-US" dirty="0"/>
              <a:t>, 35.</a:t>
            </a:r>
          </a:p>
          <a:p>
            <a:r>
              <a:rPr lang="en-US" dirty="0"/>
              <a:t>Miller, “When do growth mindset interventions work?” </a:t>
            </a:r>
            <a:r>
              <a:rPr lang="en-US" i="1" dirty="0"/>
              <a:t>Trends in Cognitive Sciences, </a:t>
            </a:r>
            <a:r>
              <a:rPr lang="en-US" b="1" dirty="0"/>
              <a:t>2019</a:t>
            </a:r>
            <a:r>
              <a:rPr lang="en-US" dirty="0"/>
              <a:t>, </a:t>
            </a:r>
            <a:r>
              <a:rPr lang="en-US" i="1" dirty="0"/>
              <a:t>23</a:t>
            </a:r>
            <a:r>
              <a:rPr lang="en-US" dirty="0"/>
              <a:t>, 910-912.</a:t>
            </a:r>
          </a:p>
          <a:p>
            <a:r>
              <a:rPr lang="en-US" dirty="0"/>
              <a:t>O’Leary et al, “Creating inclusive classrooms by engaging STEM faculty in culturally responsive teaching workshops,” </a:t>
            </a:r>
            <a:r>
              <a:rPr lang="en-US" i="1" dirty="0"/>
              <a:t>International Journal of STEM Education</a:t>
            </a:r>
            <a:r>
              <a:rPr lang="en-US" dirty="0"/>
              <a:t> </a:t>
            </a:r>
            <a:r>
              <a:rPr lang="en-US" b="1" dirty="0"/>
              <a:t>2020</a:t>
            </a:r>
            <a:r>
              <a:rPr lang="en-US" dirty="0"/>
              <a:t>, </a:t>
            </a:r>
            <a:r>
              <a:rPr lang="en-US" i="1" dirty="0"/>
              <a:t>7</a:t>
            </a:r>
            <a:r>
              <a:rPr lang="en-US" dirty="0"/>
              <a:t>, 32.</a:t>
            </a:r>
          </a:p>
        </p:txBody>
      </p:sp>
    </p:spTree>
    <p:extLst>
      <p:ext uri="{BB962C8B-B14F-4D97-AF65-F5344CB8AC3E}">
        <p14:creationId xmlns:p14="http://schemas.microsoft.com/office/powerpoint/2010/main" val="3429184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A5FF3-3516-3D2B-AF71-2D51B33FCC7D}"/>
              </a:ext>
            </a:extLst>
          </p:cNvPr>
          <p:cNvSpPr>
            <a:spLocks noGrp="1"/>
          </p:cNvSpPr>
          <p:nvPr>
            <p:ph type="title"/>
          </p:nvPr>
        </p:nvSpPr>
        <p:spPr/>
        <p:txBody>
          <a:bodyPr/>
          <a:lstStyle/>
          <a:p>
            <a:r>
              <a:rPr lang="en-US" dirty="0"/>
              <a:t>Why is inclusive teaching important?</a:t>
            </a:r>
          </a:p>
        </p:txBody>
      </p:sp>
      <p:pic>
        <p:nvPicPr>
          <p:cNvPr id="4" name="Picture 4" descr="A picture containing text&#10;&#10;Description automatically generated">
            <a:extLst>
              <a:ext uri="{FF2B5EF4-FFF2-40B4-BE49-F238E27FC236}">
                <a16:creationId xmlns:a16="http://schemas.microsoft.com/office/drawing/2014/main" id="{C343AE3F-386F-40C9-3C92-318D975B6739}"/>
              </a:ext>
            </a:extLst>
          </p:cNvPr>
          <p:cNvPicPr>
            <a:picLocks noGrp="1" noChangeAspect="1"/>
          </p:cNvPicPr>
          <p:nvPr>
            <p:ph idx="1"/>
          </p:nvPr>
        </p:nvPicPr>
        <p:blipFill>
          <a:blip r:embed="rId2"/>
          <a:stretch>
            <a:fillRect/>
          </a:stretch>
        </p:blipFill>
        <p:spPr>
          <a:xfrm>
            <a:off x="0" y="5943600"/>
            <a:ext cx="12192000" cy="1828800"/>
          </a:xfrm>
        </p:spPr>
      </p:pic>
    </p:spTree>
    <p:extLst>
      <p:ext uri="{BB962C8B-B14F-4D97-AF65-F5344CB8AC3E}">
        <p14:creationId xmlns:p14="http://schemas.microsoft.com/office/powerpoint/2010/main" val="3670785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FDCD5-1979-F495-CC56-21367A009403}"/>
              </a:ext>
            </a:extLst>
          </p:cNvPr>
          <p:cNvSpPr>
            <a:spLocks noGrp="1"/>
          </p:cNvSpPr>
          <p:nvPr>
            <p:ph type="title"/>
          </p:nvPr>
        </p:nvSpPr>
        <p:spPr/>
        <p:txBody>
          <a:bodyPr/>
          <a:lstStyle/>
          <a:p>
            <a:r>
              <a:rPr lang="en-US" dirty="0"/>
              <a:t>How can you make your classroom more inclusive?</a:t>
            </a:r>
          </a:p>
        </p:txBody>
      </p:sp>
      <p:pic>
        <p:nvPicPr>
          <p:cNvPr id="4" name="Picture 4" descr="A picture containing text&#10;&#10;Description automatically generated">
            <a:extLst>
              <a:ext uri="{FF2B5EF4-FFF2-40B4-BE49-F238E27FC236}">
                <a16:creationId xmlns:a16="http://schemas.microsoft.com/office/drawing/2014/main" id="{2E30D7C8-6CF3-A477-4F2D-9C786093D1B3}"/>
              </a:ext>
            </a:extLst>
          </p:cNvPr>
          <p:cNvPicPr>
            <a:picLocks noGrp="1" noChangeAspect="1"/>
          </p:cNvPicPr>
          <p:nvPr>
            <p:ph idx="1"/>
          </p:nvPr>
        </p:nvPicPr>
        <p:blipFill>
          <a:blip r:embed="rId2"/>
          <a:stretch>
            <a:fillRect/>
          </a:stretch>
        </p:blipFill>
        <p:spPr>
          <a:xfrm>
            <a:off x="0" y="5943600"/>
            <a:ext cx="12192000" cy="1828800"/>
          </a:xfrm>
        </p:spPr>
      </p:pic>
    </p:spTree>
    <p:extLst>
      <p:ext uri="{BB962C8B-B14F-4D97-AF65-F5344CB8AC3E}">
        <p14:creationId xmlns:p14="http://schemas.microsoft.com/office/powerpoint/2010/main" val="3476798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D58D3-5988-41BC-E214-D9102B3EAFB0}"/>
              </a:ext>
            </a:extLst>
          </p:cNvPr>
          <p:cNvSpPr>
            <a:spLocks noGrp="1"/>
          </p:cNvSpPr>
          <p:nvPr>
            <p:ph type="title"/>
          </p:nvPr>
        </p:nvSpPr>
        <p:spPr/>
        <p:txBody>
          <a:bodyPr/>
          <a:lstStyle/>
          <a:p>
            <a:r>
              <a:rPr lang="en-US" dirty="0"/>
              <a:t>Today’s Icebreaker:  </a:t>
            </a:r>
          </a:p>
        </p:txBody>
      </p:sp>
      <p:sp>
        <p:nvSpPr>
          <p:cNvPr id="3" name="Content Placeholder 2">
            <a:extLst>
              <a:ext uri="{FF2B5EF4-FFF2-40B4-BE49-F238E27FC236}">
                <a16:creationId xmlns:a16="http://schemas.microsoft.com/office/drawing/2014/main" id="{02F4E4D8-0D72-F370-8C4A-DE597AFD2A23}"/>
              </a:ext>
            </a:extLst>
          </p:cNvPr>
          <p:cNvSpPr>
            <a:spLocks noGrp="1"/>
          </p:cNvSpPr>
          <p:nvPr>
            <p:ph idx="1"/>
          </p:nvPr>
        </p:nvSpPr>
        <p:spPr/>
        <p:txBody>
          <a:bodyPr vert="horz" lIns="91440" tIns="45720" rIns="91440" bIns="45720" rtlCol="0" anchor="t">
            <a:normAutofit/>
          </a:bodyPr>
          <a:lstStyle/>
          <a:p>
            <a:pPr marL="0" indent="0">
              <a:buNone/>
            </a:pPr>
            <a:r>
              <a:rPr lang="en-US" dirty="0"/>
              <a:t>What music do you listen to while you’re grading papers or lab reports?</a:t>
            </a:r>
          </a:p>
          <a:p>
            <a:pPr marL="0" indent="0">
              <a:buNone/>
            </a:pPr>
            <a:endParaRPr lang="en-US" dirty="0">
              <a:cs typeface="Calibri"/>
            </a:endParaRPr>
          </a:p>
          <a:p>
            <a:pPr marL="0" indent="0">
              <a:buNone/>
            </a:pPr>
            <a:r>
              <a:rPr lang="en-US" dirty="0">
                <a:cs typeface="Calibri"/>
              </a:rPr>
              <a:t>(I will make a </a:t>
            </a:r>
            <a:r>
              <a:rPr lang="en-US" dirty="0" err="1">
                <a:cs typeface="Calibri"/>
              </a:rPr>
              <a:t>spotify</a:t>
            </a:r>
            <a:r>
              <a:rPr lang="en-US" dirty="0">
                <a:cs typeface="Calibri"/>
              </a:rPr>
              <a:t> playlist to share with participants in this workshop.)</a:t>
            </a:r>
          </a:p>
        </p:txBody>
      </p:sp>
      <p:pic>
        <p:nvPicPr>
          <p:cNvPr id="4" name="Picture 4" descr="A picture containing text&#10;&#10;Description automatically generated">
            <a:extLst>
              <a:ext uri="{FF2B5EF4-FFF2-40B4-BE49-F238E27FC236}">
                <a16:creationId xmlns:a16="http://schemas.microsoft.com/office/drawing/2014/main" id="{ACBC9E7F-3C72-4B04-8AC8-2ADE29E50F43}"/>
              </a:ext>
            </a:extLst>
          </p:cNvPr>
          <p:cNvPicPr>
            <a:picLocks noChangeAspect="1"/>
          </p:cNvPicPr>
          <p:nvPr/>
        </p:nvPicPr>
        <p:blipFill>
          <a:blip r:embed="rId3"/>
          <a:stretch>
            <a:fillRect/>
          </a:stretch>
        </p:blipFill>
        <p:spPr>
          <a:xfrm>
            <a:off x="0" y="5943600"/>
            <a:ext cx="12192000" cy="1828800"/>
          </a:xfrm>
          <a:prstGeom prst="rect">
            <a:avLst/>
          </a:prstGeom>
        </p:spPr>
      </p:pic>
    </p:spTree>
    <p:extLst>
      <p:ext uri="{BB962C8B-B14F-4D97-AF65-F5344CB8AC3E}">
        <p14:creationId xmlns:p14="http://schemas.microsoft.com/office/powerpoint/2010/main" val="3688652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FDCD5-1979-F495-CC56-21367A009403}"/>
              </a:ext>
            </a:extLst>
          </p:cNvPr>
          <p:cNvSpPr>
            <a:spLocks noGrp="1"/>
          </p:cNvSpPr>
          <p:nvPr>
            <p:ph type="title"/>
          </p:nvPr>
        </p:nvSpPr>
        <p:spPr/>
        <p:txBody>
          <a:bodyPr/>
          <a:lstStyle/>
          <a:p>
            <a:r>
              <a:rPr lang="en-US" dirty="0"/>
              <a:t>How can you make your classroom more inclusive?</a:t>
            </a:r>
          </a:p>
        </p:txBody>
      </p:sp>
      <p:sp>
        <p:nvSpPr>
          <p:cNvPr id="3" name="Content Placeholder 2">
            <a:extLst>
              <a:ext uri="{FF2B5EF4-FFF2-40B4-BE49-F238E27FC236}">
                <a16:creationId xmlns:a16="http://schemas.microsoft.com/office/drawing/2014/main" id="{35D2853C-69FB-340A-15F6-53C223B04FDA}"/>
              </a:ext>
            </a:extLst>
          </p:cNvPr>
          <p:cNvSpPr>
            <a:spLocks noGrp="1"/>
          </p:cNvSpPr>
          <p:nvPr>
            <p:ph idx="1"/>
          </p:nvPr>
        </p:nvSpPr>
        <p:spPr/>
        <p:txBody>
          <a:bodyPr vert="horz" lIns="91440" tIns="45720" rIns="91440" bIns="45720" rtlCol="0" anchor="t">
            <a:normAutofit/>
          </a:bodyPr>
          <a:lstStyle/>
          <a:p>
            <a:r>
              <a:rPr lang="en-US" dirty="0"/>
              <a:t>Cooper et al “Fourteen Recommendations to Create a More Inclusive Environment for LGBTQ+ Individuals in Academic Biology,” </a:t>
            </a:r>
            <a:r>
              <a:rPr lang="en-US" i="1" dirty="0"/>
              <a:t>CBE - Life Sciences Education</a:t>
            </a:r>
            <a:r>
              <a:rPr lang="en-US" dirty="0"/>
              <a:t> </a:t>
            </a:r>
            <a:r>
              <a:rPr lang="en-US" b="1" dirty="0"/>
              <a:t>2020</a:t>
            </a:r>
            <a:r>
              <a:rPr lang="en-US" dirty="0"/>
              <a:t>, </a:t>
            </a:r>
            <a:r>
              <a:rPr lang="en-US" i="1" dirty="0"/>
              <a:t>19:es6</a:t>
            </a:r>
            <a:r>
              <a:rPr lang="en-US" dirty="0"/>
              <a:t>, 1-18.</a:t>
            </a:r>
            <a:endParaRPr lang="en-US" dirty="0">
              <a:cs typeface="Calibri"/>
            </a:endParaRPr>
          </a:p>
          <a:p>
            <a:r>
              <a:rPr lang="en-US" dirty="0"/>
              <a:t>Dewsbury and Brame, “Inclusive Teaching,” </a:t>
            </a:r>
            <a:r>
              <a:rPr lang="en-US" i="1" dirty="0"/>
              <a:t>CBE - Life Sciences Education</a:t>
            </a:r>
            <a:r>
              <a:rPr lang="en-US" dirty="0"/>
              <a:t> </a:t>
            </a:r>
            <a:r>
              <a:rPr lang="en-US" b="1" dirty="0"/>
              <a:t>2019</a:t>
            </a:r>
            <a:r>
              <a:rPr lang="en-US" dirty="0"/>
              <a:t>, </a:t>
            </a:r>
            <a:r>
              <a:rPr lang="en-US" i="1" dirty="0"/>
              <a:t>18:fe2</a:t>
            </a:r>
            <a:r>
              <a:rPr lang="en-US" dirty="0"/>
              <a:t>, 1-5.</a:t>
            </a:r>
          </a:p>
          <a:p>
            <a:r>
              <a:rPr lang="en-US" dirty="0">
                <a:cs typeface="Calibri"/>
              </a:rPr>
              <a:t>Busch et al "Unveiling Concealable Stigmatized Identities in Class:  The Impact of an Instructor Revealing Her LGBTQ+ Identity to Students in a Large-Enrollment Biology Course," </a:t>
            </a:r>
            <a:r>
              <a:rPr lang="en-US" i="1" dirty="0">
                <a:ea typeface="+mn-lt"/>
                <a:cs typeface="+mn-lt"/>
              </a:rPr>
              <a:t>CBE - Life Sciences Education</a:t>
            </a:r>
            <a:r>
              <a:rPr lang="en-US" dirty="0">
                <a:ea typeface="+mn-lt"/>
                <a:cs typeface="+mn-lt"/>
              </a:rPr>
              <a:t> </a:t>
            </a:r>
            <a:r>
              <a:rPr lang="en-US" b="1" dirty="0">
                <a:ea typeface="+mn-lt"/>
                <a:cs typeface="+mn-lt"/>
              </a:rPr>
              <a:t>2022</a:t>
            </a:r>
            <a:r>
              <a:rPr lang="en-US" dirty="0">
                <a:ea typeface="+mn-lt"/>
                <a:cs typeface="+mn-lt"/>
              </a:rPr>
              <a:t>, </a:t>
            </a:r>
            <a:r>
              <a:rPr lang="en-US" i="1" dirty="0">
                <a:ea typeface="+mn-lt"/>
                <a:cs typeface="+mn-lt"/>
              </a:rPr>
              <a:t>21:ar37</a:t>
            </a:r>
            <a:r>
              <a:rPr lang="en-US" dirty="0">
                <a:ea typeface="+mn-lt"/>
                <a:cs typeface="+mn-lt"/>
              </a:rPr>
              <a:t>, 1-21.</a:t>
            </a:r>
          </a:p>
          <a:p>
            <a:endParaRPr lang="en-US" dirty="0">
              <a:cs typeface="Calibri"/>
            </a:endParaRPr>
          </a:p>
          <a:p>
            <a:endParaRPr lang="en-US" dirty="0">
              <a:cs typeface="Calibri"/>
            </a:endParaRPr>
          </a:p>
        </p:txBody>
      </p:sp>
    </p:spTree>
    <p:extLst>
      <p:ext uri="{BB962C8B-B14F-4D97-AF65-F5344CB8AC3E}">
        <p14:creationId xmlns:p14="http://schemas.microsoft.com/office/powerpoint/2010/main" val="2402720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18C23-E1C7-7599-6025-892BFDAB155A}"/>
              </a:ext>
            </a:extLst>
          </p:cNvPr>
          <p:cNvSpPr>
            <a:spLocks noGrp="1"/>
          </p:cNvSpPr>
          <p:nvPr>
            <p:ph type="title"/>
          </p:nvPr>
        </p:nvSpPr>
        <p:spPr/>
        <p:txBody>
          <a:bodyPr/>
          <a:lstStyle/>
          <a:p>
            <a:r>
              <a:rPr lang="en-US" dirty="0"/>
              <a:t>Inclusive Teaching (Dewsbury and </a:t>
            </a:r>
            <a:r>
              <a:rPr lang="en-US" dirty="0" err="1"/>
              <a:t>Brame</a:t>
            </a:r>
            <a:r>
              <a:rPr lang="en-US" dirty="0"/>
              <a:t>)</a:t>
            </a:r>
          </a:p>
        </p:txBody>
      </p:sp>
      <p:sp>
        <p:nvSpPr>
          <p:cNvPr id="3" name="Content Placeholder 2">
            <a:extLst>
              <a:ext uri="{FF2B5EF4-FFF2-40B4-BE49-F238E27FC236}">
                <a16:creationId xmlns:a16="http://schemas.microsoft.com/office/drawing/2014/main" id="{784AD1D0-AB59-AF4C-8464-D1AC10FBD88C}"/>
              </a:ext>
            </a:extLst>
          </p:cNvPr>
          <p:cNvSpPr>
            <a:spLocks noGrp="1"/>
          </p:cNvSpPr>
          <p:nvPr>
            <p:ph idx="1"/>
          </p:nvPr>
        </p:nvSpPr>
        <p:spPr/>
        <p:txBody>
          <a:bodyPr/>
          <a:lstStyle/>
          <a:p>
            <a:r>
              <a:rPr lang="en-US" dirty="0"/>
              <a:t>Develop self-awareness</a:t>
            </a:r>
          </a:p>
          <a:p>
            <a:r>
              <a:rPr lang="en-US" dirty="0"/>
              <a:t>Develop empathy</a:t>
            </a:r>
          </a:p>
          <a:p>
            <a:r>
              <a:rPr lang="en-US" dirty="0"/>
              <a:t>Classroom climate</a:t>
            </a:r>
          </a:p>
          <a:p>
            <a:r>
              <a:rPr lang="en-US" dirty="0"/>
              <a:t>Pedagogical choices</a:t>
            </a:r>
          </a:p>
        </p:txBody>
      </p:sp>
    </p:spTree>
    <p:extLst>
      <p:ext uri="{BB962C8B-B14F-4D97-AF65-F5344CB8AC3E}">
        <p14:creationId xmlns:p14="http://schemas.microsoft.com/office/powerpoint/2010/main" val="3972665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255D7-E8FD-451C-BF8A-17452B418801}"/>
              </a:ext>
            </a:extLst>
          </p:cNvPr>
          <p:cNvSpPr>
            <a:spLocks noGrp="1"/>
          </p:cNvSpPr>
          <p:nvPr>
            <p:ph type="title"/>
          </p:nvPr>
        </p:nvSpPr>
        <p:spPr/>
        <p:txBody>
          <a:bodyPr/>
          <a:lstStyle/>
          <a:p>
            <a:r>
              <a:rPr lang="en-US" dirty="0"/>
              <a:t>More inclusive environment for LGBTQ+ (Cooper et al)</a:t>
            </a:r>
          </a:p>
        </p:txBody>
      </p:sp>
      <p:sp>
        <p:nvSpPr>
          <p:cNvPr id="3" name="Content Placeholder 2">
            <a:extLst>
              <a:ext uri="{FF2B5EF4-FFF2-40B4-BE49-F238E27FC236}">
                <a16:creationId xmlns:a16="http://schemas.microsoft.com/office/drawing/2014/main" id="{FF51B848-4801-0869-8BE7-2D8922A2AABB}"/>
              </a:ext>
            </a:extLst>
          </p:cNvPr>
          <p:cNvSpPr>
            <a:spLocks noGrp="1"/>
          </p:cNvSpPr>
          <p:nvPr>
            <p:ph idx="1"/>
          </p:nvPr>
        </p:nvSpPr>
        <p:spPr/>
        <p:txBody>
          <a:bodyPr/>
          <a:lstStyle/>
          <a:p>
            <a:r>
              <a:rPr lang="en-US" dirty="0"/>
              <a:t>Be thoughtful about the language used regarding LGBTQ+ community</a:t>
            </a:r>
          </a:p>
          <a:p>
            <a:r>
              <a:rPr lang="en-US" dirty="0"/>
              <a:t>Create opportunities for people to describe who they are, avoid assuming people’s identities</a:t>
            </a:r>
          </a:p>
          <a:p>
            <a:r>
              <a:rPr lang="en-US" dirty="0"/>
              <a:t>Meaningfully advocate for the LGBTQ+ community</a:t>
            </a:r>
          </a:p>
          <a:p>
            <a:r>
              <a:rPr lang="en-US" dirty="0"/>
              <a:t>Create an inclusive classroom</a:t>
            </a:r>
          </a:p>
          <a:p>
            <a:r>
              <a:rPr lang="en-US" dirty="0"/>
              <a:t>Conduct research in a way that is inclusive of the LGBTQ+ community.</a:t>
            </a:r>
          </a:p>
        </p:txBody>
      </p:sp>
    </p:spTree>
    <p:extLst>
      <p:ext uri="{BB962C8B-B14F-4D97-AF65-F5344CB8AC3E}">
        <p14:creationId xmlns:p14="http://schemas.microsoft.com/office/powerpoint/2010/main" val="4119865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BBA7F-3844-157B-39F8-55DF7C6E7908}"/>
              </a:ext>
            </a:extLst>
          </p:cNvPr>
          <p:cNvSpPr>
            <a:spLocks noGrp="1"/>
          </p:cNvSpPr>
          <p:nvPr>
            <p:ph type="title"/>
          </p:nvPr>
        </p:nvSpPr>
        <p:spPr/>
        <p:txBody>
          <a:bodyPr vert="horz" lIns="91440" tIns="45720" rIns="91440" bIns="45720" rtlCol="0" anchor="ctr">
            <a:noAutofit/>
          </a:bodyPr>
          <a:lstStyle/>
          <a:p>
            <a:r>
              <a:rPr lang="en-US" dirty="0">
                <a:cs typeface="Calibri Light"/>
              </a:rPr>
              <a:t>Faculty LGBTQ+ Identity</a:t>
            </a:r>
          </a:p>
        </p:txBody>
      </p:sp>
      <p:sp>
        <p:nvSpPr>
          <p:cNvPr id="3" name="Content Placeholder 2">
            <a:extLst>
              <a:ext uri="{FF2B5EF4-FFF2-40B4-BE49-F238E27FC236}">
                <a16:creationId xmlns:a16="http://schemas.microsoft.com/office/drawing/2014/main" id="{E82E76B5-039D-21B4-F8B9-76BCBB9DCA25}"/>
              </a:ext>
            </a:extLst>
          </p:cNvPr>
          <p:cNvSpPr>
            <a:spLocks noGrp="1"/>
          </p:cNvSpPr>
          <p:nvPr>
            <p:ph idx="1"/>
          </p:nvPr>
        </p:nvSpPr>
        <p:spPr/>
        <p:txBody>
          <a:bodyPr vert="horz" lIns="91440" tIns="45720" rIns="91440" bIns="45720" rtlCol="0" anchor="t">
            <a:normAutofit/>
          </a:bodyPr>
          <a:lstStyle/>
          <a:p>
            <a:r>
              <a:rPr lang="en-US" dirty="0">
                <a:ea typeface="+mn-lt"/>
                <a:cs typeface="+mn-lt"/>
              </a:rPr>
              <a:t>Busch et al "Unveiling Concealable Stigmatized Identities in Class:  The Impact of an Instructor Revealing Her LGBTQ+ Identity to Students in a Large-Enrollment Biology Course," </a:t>
            </a:r>
            <a:r>
              <a:rPr lang="en-US" i="1" dirty="0">
                <a:ea typeface="+mn-lt"/>
                <a:cs typeface="+mn-lt"/>
              </a:rPr>
              <a:t>CBE - Life Sciences Education</a:t>
            </a:r>
            <a:r>
              <a:rPr lang="en-US" dirty="0">
                <a:ea typeface="+mn-lt"/>
                <a:cs typeface="+mn-lt"/>
              </a:rPr>
              <a:t> </a:t>
            </a:r>
            <a:r>
              <a:rPr lang="en-US" b="1" dirty="0">
                <a:ea typeface="+mn-lt"/>
                <a:cs typeface="+mn-lt"/>
              </a:rPr>
              <a:t>2022</a:t>
            </a:r>
            <a:r>
              <a:rPr lang="en-US" dirty="0">
                <a:ea typeface="+mn-lt"/>
                <a:cs typeface="+mn-lt"/>
              </a:rPr>
              <a:t>, </a:t>
            </a:r>
            <a:r>
              <a:rPr lang="en-US" i="1" dirty="0">
                <a:ea typeface="+mn-lt"/>
                <a:cs typeface="+mn-lt"/>
              </a:rPr>
              <a:t>21:ar37</a:t>
            </a:r>
            <a:r>
              <a:rPr lang="en-US" dirty="0">
                <a:ea typeface="+mn-lt"/>
                <a:cs typeface="+mn-lt"/>
              </a:rPr>
              <a:t>, 1-21.</a:t>
            </a:r>
            <a:endParaRPr lang="en-US" dirty="0"/>
          </a:p>
        </p:txBody>
      </p:sp>
    </p:spTree>
    <p:extLst>
      <p:ext uri="{BB962C8B-B14F-4D97-AF65-F5344CB8AC3E}">
        <p14:creationId xmlns:p14="http://schemas.microsoft.com/office/powerpoint/2010/main" val="2193003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D166B-B239-16CE-1858-3628766EEE63}"/>
              </a:ext>
            </a:extLst>
          </p:cNvPr>
          <p:cNvSpPr>
            <a:spLocks noGrp="1"/>
          </p:cNvSpPr>
          <p:nvPr>
            <p:ph type="title"/>
          </p:nvPr>
        </p:nvSpPr>
        <p:spPr/>
        <p:txBody>
          <a:bodyPr/>
          <a:lstStyle/>
          <a:p>
            <a:r>
              <a:rPr lang="en-US" dirty="0"/>
              <a:t>How do you motivate your students to learn chemistry?</a:t>
            </a:r>
          </a:p>
        </p:txBody>
      </p:sp>
      <p:pic>
        <p:nvPicPr>
          <p:cNvPr id="4" name="Picture 4" descr="A picture containing text&#10;&#10;Description automatically generated">
            <a:extLst>
              <a:ext uri="{FF2B5EF4-FFF2-40B4-BE49-F238E27FC236}">
                <a16:creationId xmlns:a16="http://schemas.microsoft.com/office/drawing/2014/main" id="{281E1B23-796C-00D9-12E1-BFC71142E9DF}"/>
              </a:ext>
            </a:extLst>
          </p:cNvPr>
          <p:cNvPicPr>
            <a:picLocks noGrp="1" noChangeAspect="1"/>
          </p:cNvPicPr>
          <p:nvPr>
            <p:ph idx="1"/>
          </p:nvPr>
        </p:nvPicPr>
        <p:blipFill>
          <a:blip r:embed="rId2"/>
          <a:stretch>
            <a:fillRect/>
          </a:stretch>
        </p:blipFill>
        <p:spPr>
          <a:xfrm>
            <a:off x="0" y="5943600"/>
            <a:ext cx="12192000" cy="1828800"/>
          </a:xfrm>
        </p:spPr>
      </p:pic>
    </p:spTree>
    <p:extLst>
      <p:ext uri="{BB962C8B-B14F-4D97-AF65-F5344CB8AC3E}">
        <p14:creationId xmlns:p14="http://schemas.microsoft.com/office/powerpoint/2010/main" val="1332082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E14DD-4552-46F7-8615-FB0370DD9D55}"/>
              </a:ext>
            </a:extLst>
          </p:cNvPr>
          <p:cNvSpPr>
            <a:spLocks noGrp="1"/>
          </p:cNvSpPr>
          <p:nvPr>
            <p:ph type="title"/>
          </p:nvPr>
        </p:nvSpPr>
        <p:spPr/>
        <p:txBody>
          <a:bodyPr/>
          <a:lstStyle/>
          <a:p>
            <a:r>
              <a:rPr lang="en-US" dirty="0"/>
              <a:t>What is culturally relevant pedagogy?</a:t>
            </a:r>
          </a:p>
        </p:txBody>
      </p:sp>
      <p:pic>
        <p:nvPicPr>
          <p:cNvPr id="4" name="Picture 4" descr="A picture containing text&#10;&#10;Description automatically generated">
            <a:extLst>
              <a:ext uri="{FF2B5EF4-FFF2-40B4-BE49-F238E27FC236}">
                <a16:creationId xmlns:a16="http://schemas.microsoft.com/office/drawing/2014/main" id="{341C1BA1-4542-2B5B-800D-48001B6341B4}"/>
              </a:ext>
            </a:extLst>
          </p:cNvPr>
          <p:cNvPicPr>
            <a:picLocks noGrp="1" noChangeAspect="1"/>
          </p:cNvPicPr>
          <p:nvPr>
            <p:ph idx="1"/>
          </p:nvPr>
        </p:nvPicPr>
        <p:blipFill>
          <a:blip r:embed="rId2"/>
          <a:stretch>
            <a:fillRect/>
          </a:stretch>
        </p:blipFill>
        <p:spPr>
          <a:xfrm>
            <a:off x="0" y="5943600"/>
            <a:ext cx="12192000" cy="1828800"/>
          </a:xfrm>
        </p:spPr>
      </p:pic>
    </p:spTree>
    <p:extLst>
      <p:ext uri="{BB962C8B-B14F-4D97-AF65-F5344CB8AC3E}">
        <p14:creationId xmlns:p14="http://schemas.microsoft.com/office/powerpoint/2010/main" val="962002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E14DD-4552-46F7-8615-FB0370DD9D55}"/>
              </a:ext>
            </a:extLst>
          </p:cNvPr>
          <p:cNvSpPr>
            <a:spLocks noGrp="1"/>
          </p:cNvSpPr>
          <p:nvPr>
            <p:ph type="title"/>
          </p:nvPr>
        </p:nvSpPr>
        <p:spPr/>
        <p:txBody>
          <a:bodyPr/>
          <a:lstStyle/>
          <a:p>
            <a:r>
              <a:rPr lang="en-US" dirty="0"/>
              <a:t>What is culturally relevant pedagogy?</a:t>
            </a:r>
          </a:p>
        </p:txBody>
      </p:sp>
      <p:sp>
        <p:nvSpPr>
          <p:cNvPr id="3" name="Content Placeholder 2">
            <a:extLst>
              <a:ext uri="{FF2B5EF4-FFF2-40B4-BE49-F238E27FC236}">
                <a16:creationId xmlns:a16="http://schemas.microsoft.com/office/drawing/2014/main" id="{C01D9F3E-FF31-24C2-98C4-060B335EB17B}"/>
              </a:ext>
            </a:extLst>
          </p:cNvPr>
          <p:cNvSpPr>
            <a:spLocks noGrp="1"/>
          </p:cNvSpPr>
          <p:nvPr>
            <p:ph idx="1"/>
          </p:nvPr>
        </p:nvSpPr>
        <p:spPr/>
        <p:txBody>
          <a:bodyPr/>
          <a:lstStyle/>
          <a:p>
            <a:pPr marL="0" indent="0">
              <a:buNone/>
            </a:pPr>
            <a:r>
              <a:rPr lang="en-US" dirty="0"/>
              <a:t>“For chemistry, the manner in which the subject is traditionally taught promotes the dominant culture while excluding the experiences of underrepresented minorities. This can unintentionally alienate students that are not included in the majority…Utilizing teaching strategies that connect culture, real world problems, and student interests can serve to mitigate this teaching practice and promote diversity, equity, and inclusion.”</a:t>
            </a:r>
          </a:p>
          <a:p>
            <a:pPr marL="0" indent="0">
              <a:buNone/>
            </a:pPr>
            <a:r>
              <a:rPr lang="en-US" dirty="0"/>
              <a:t>Younge et al “Moving Beyond the Experiment to See Chemists Like Me:  Cultural Relevance in the Organic Chemistry Laboratory,” </a:t>
            </a:r>
            <a:r>
              <a:rPr lang="en-US" i="1" dirty="0"/>
              <a:t>J. Chem. Educ.</a:t>
            </a:r>
            <a:r>
              <a:rPr lang="en-US" dirty="0"/>
              <a:t> </a:t>
            </a:r>
            <a:r>
              <a:rPr lang="en-US" b="1" dirty="0"/>
              <a:t>2022</a:t>
            </a:r>
            <a:r>
              <a:rPr lang="en-US" dirty="0"/>
              <a:t>, </a:t>
            </a:r>
            <a:r>
              <a:rPr lang="en-US" i="1" dirty="0"/>
              <a:t>99</a:t>
            </a:r>
            <a:r>
              <a:rPr lang="en-US" dirty="0"/>
              <a:t>, 383-392.</a:t>
            </a:r>
          </a:p>
          <a:p>
            <a:pPr marL="0" indent="0">
              <a:buNone/>
            </a:pPr>
            <a:endParaRPr lang="en-US" dirty="0"/>
          </a:p>
        </p:txBody>
      </p:sp>
    </p:spTree>
    <p:extLst>
      <p:ext uri="{BB962C8B-B14F-4D97-AF65-F5344CB8AC3E}">
        <p14:creationId xmlns:p14="http://schemas.microsoft.com/office/powerpoint/2010/main" val="1000293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14ABAE6-A492-5AB7-0854-BA08270FE1D9}"/>
              </a:ext>
            </a:extLst>
          </p:cNvPr>
          <p:cNvPicPr>
            <a:picLocks noGrp="1" noChangeAspect="1"/>
          </p:cNvPicPr>
          <p:nvPr>
            <p:ph idx="1"/>
          </p:nvPr>
        </p:nvPicPr>
        <p:blipFill>
          <a:blip r:embed="rId2"/>
          <a:stretch>
            <a:fillRect/>
          </a:stretch>
        </p:blipFill>
        <p:spPr>
          <a:xfrm>
            <a:off x="4068276" y="1825625"/>
            <a:ext cx="4055447" cy="4351338"/>
          </a:xfrm>
        </p:spPr>
      </p:pic>
      <p:sp>
        <p:nvSpPr>
          <p:cNvPr id="7" name="Title 6">
            <a:extLst>
              <a:ext uri="{FF2B5EF4-FFF2-40B4-BE49-F238E27FC236}">
                <a16:creationId xmlns:a16="http://schemas.microsoft.com/office/drawing/2014/main" id="{EBC66B9A-531B-940F-EA81-7D731186D1F1}"/>
              </a:ext>
            </a:extLst>
          </p:cNvPr>
          <p:cNvSpPr>
            <a:spLocks noGrp="1"/>
          </p:cNvSpPr>
          <p:nvPr>
            <p:ph type="title"/>
          </p:nvPr>
        </p:nvSpPr>
        <p:spPr/>
        <p:txBody>
          <a:bodyPr/>
          <a:lstStyle/>
          <a:p>
            <a:r>
              <a:rPr lang="en-US" dirty="0"/>
              <a:t>Culturally Relevant Pedagogy</a:t>
            </a:r>
          </a:p>
        </p:txBody>
      </p:sp>
    </p:spTree>
    <p:extLst>
      <p:ext uri="{BB962C8B-B14F-4D97-AF65-F5344CB8AC3E}">
        <p14:creationId xmlns:p14="http://schemas.microsoft.com/office/powerpoint/2010/main" val="66469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FF10220-A4D1-4BDC-B97C-4FF89989C6CF}"/>
              </a:ext>
            </a:extLst>
          </p:cNvPr>
          <p:cNvPicPr>
            <a:picLocks noGrp="1" noChangeAspect="1"/>
          </p:cNvPicPr>
          <p:nvPr>
            <p:ph idx="1"/>
          </p:nvPr>
        </p:nvPicPr>
        <p:blipFill>
          <a:blip r:embed="rId2"/>
          <a:stretch>
            <a:fillRect/>
          </a:stretch>
        </p:blipFill>
        <p:spPr>
          <a:xfrm>
            <a:off x="493634" y="259080"/>
            <a:ext cx="11204732" cy="6050280"/>
          </a:xfrm>
        </p:spPr>
      </p:pic>
    </p:spTree>
    <p:extLst>
      <p:ext uri="{BB962C8B-B14F-4D97-AF65-F5344CB8AC3E}">
        <p14:creationId xmlns:p14="http://schemas.microsoft.com/office/powerpoint/2010/main" val="3349402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5BCFC-ACAE-B666-91D1-4EC683B0D1BC}"/>
              </a:ext>
            </a:extLst>
          </p:cNvPr>
          <p:cNvSpPr>
            <a:spLocks noGrp="1"/>
          </p:cNvSpPr>
          <p:nvPr>
            <p:ph type="title"/>
          </p:nvPr>
        </p:nvSpPr>
        <p:spPr/>
        <p:txBody>
          <a:bodyPr/>
          <a:lstStyle/>
          <a:p>
            <a:r>
              <a:rPr lang="en-US" dirty="0"/>
              <a:t>How does student belonging influence chemistry performance?</a:t>
            </a:r>
          </a:p>
        </p:txBody>
      </p:sp>
      <p:pic>
        <p:nvPicPr>
          <p:cNvPr id="4" name="Picture 4" descr="A picture containing text&#10;&#10;Description automatically generated">
            <a:extLst>
              <a:ext uri="{FF2B5EF4-FFF2-40B4-BE49-F238E27FC236}">
                <a16:creationId xmlns:a16="http://schemas.microsoft.com/office/drawing/2014/main" id="{E43336E0-2132-95BB-DFD9-B8F2CBE8E831}"/>
              </a:ext>
            </a:extLst>
          </p:cNvPr>
          <p:cNvPicPr>
            <a:picLocks noGrp="1" noChangeAspect="1"/>
          </p:cNvPicPr>
          <p:nvPr>
            <p:ph idx="1"/>
          </p:nvPr>
        </p:nvPicPr>
        <p:blipFill>
          <a:blip r:embed="rId2"/>
          <a:stretch>
            <a:fillRect/>
          </a:stretch>
        </p:blipFill>
        <p:spPr>
          <a:xfrm>
            <a:off x="0" y="5943600"/>
            <a:ext cx="12192000" cy="1828800"/>
          </a:xfrm>
        </p:spPr>
      </p:pic>
    </p:spTree>
    <p:extLst>
      <p:ext uri="{BB962C8B-B14F-4D97-AF65-F5344CB8AC3E}">
        <p14:creationId xmlns:p14="http://schemas.microsoft.com/office/powerpoint/2010/main" val="259633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8D469-D3FF-49BB-D9C6-7875EC75B629}"/>
              </a:ext>
            </a:extLst>
          </p:cNvPr>
          <p:cNvSpPr>
            <a:spLocks noGrp="1"/>
          </p:cNvSpPr>
          <p:nvPr>
            <p:ph type="title"/>
          </p:nvPr>
        </p:nvSpPr>
        <p:spPr/>
        <p:txBody>
          <a:bodyPr/>
          <a:lstStyle/>
          <a:p>
            <a:r>
              <a:rPr lang="en-US" dirty="0"/>
              <a:t>What does diversity mean to you?</a:t>
            </a:r>
          </a:p>
        </p:txBody>
      </p:sp>
      <p:pic>
        <p:nvPicPr>
          <p:cNvPr id="4" name="Picture 4" descr="A picture containing text&#10;&#10;Description automatically generated">
            <a:extLst>
              <a:ext uri="{FF2B5EF4-FFF2-40B4-BE49-F238E27FC236}">
                <a16:creationId xmlns:a16="http://schemas.microsoft.com/office/drawing/2014/main" id="{0C2DC48F-B8E3-94FF-98AD-9BA9B8F1BA8E}"/>
              </a:ext>
            </a:extLst>
          </p:cNvPr>
          <p:cNvPicPr>
            <a:picLocks noGrp="1" noChangeAspect="1"/>
          </p:cNvPicPr>
          <p:nvPr>
            <p:ph idx="1"/>
          </p:nvPr>
        </p:nvPicPr>
        <p:blipFill>
          <a:blip r:embed="rId2"/>
          <a:stretch>
            <a:fillRect/>
          </a:stretch>
        </p:blipFill>
        <p:spPr>
          <a:xfrm>
            <a:off x="0" y="5943600"/>
            <a:ext cx="12192000" cy="1828800"/>
          </a:xfrm>
        </p:spPr>
      </p:pic>
    </p:spTree>
    <p:extLst>
      <p:ext uri="{BB962C8B-B14F-4D97-AF65-F5344CB8AC3E}">
        <p14:creationId xmlns:p14="http://schemas.microsoft.com/office/powerpoint/2010/main" val="33844720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5BCFC-ACAE-B666-91D1-4EC683B0D1BC}"/>
              </a:ext>
            </a:extLst>
          </p:cNvPr>
          <p:cNvSpPr>
            <a:spLocks noGrp="1"/>
          </p:cNvSpPr>
          <p:nvPr>
            <p:ph type="title"/>
          </p:nvPr>
        </p:nvSpPr>
        <p:spPr/>
        <p:txBody>
          <a:bodyPr/>
          <a:lstStyle/>
          <a:p>
            <a:r>
              <a:rPr lang="en-US" dirty="0"/>
              <a:t>How does student belonging influence chemistry performance?</a:t>
            </a:r>
          </a:p>
        </p:txBody>
      </p:sp>
      <p:sp>
        <p:nvSpPr>
          <p:cNvPr id="3" name="Content Placeholder 2">
            <a:extLst>
              <a:ext uri="{FF2B5EF4-FFF2-40B4-BE49-F238E27FC236}">
                <a16:creationId xmlns:a16="http://schemas.microsoft.com/office/drawing/2014/main" id="{3FD181C9-5964-75F3-5BF6-091AA26D5E7A}"/>
              </a:ext>
            </a:extLst>
          </p:cNvPr>
          <p:cNvSpPr>
            <a:spLocks noGrp="1"/>
          </p:cNvSpPr>
          <p:nvPr>
            <p:ph idx="1"/>
          </p:nvPr>
        </p:nvSpPr>
        <p:spPr/>
        <p:txBody>
          <a:bodyPr/>
          <a:lstStyle/>
          <a:p>
            <a:r>
              <a:rPr lang="en-US" dirty="0"/>
              <a:t>Edwards et al “Relationship between Course-Level Social Belonging (Sense of Belonging and Belonging Uncertainty) and Academic Performance in General Chemistry 1,” </a:t>
            </a:r>
            <a:r>
              <a:rPr lang="en-US" i="1" dirty="0"/>
              <a:t>J. Chem. Educ.</a:t>
            </a:r>
            <a:r>
              <a:rPr lang="en-US" dirty="0"/>
              <a:t> </a:t>
            </a:r>
            <a:r>
              <a:rPr lang="en-US" b="1" dirty="0"/>
              <a:t>2021</a:t>
            </a:r>
            <a:r>
              <a:rPr lang="en-US" dirty="0"/>
              <a:t>, </a:t>
            </a:r>
            <a:r>
              <a:rPr lang="en-US" i="1" dirty="0"/>
              <a:t>99</a:t>
            </a:r>
            <a:r>
              <a:rPr lang="en-US" dirty="0"/>
              <a:t>, 71-82.</a:t>
            </a:r>
          </a:p>
          <a:p>
            <a:r>
              <a:rPr lang="en-US" dirty="0"/>
              <a:t>Fink et al “Belonging in general chemistry predicts first-year undergraduates’ performance and attrition,” </a:t>
            </a:r>
            <a:r>
              <a:rPr lang="en-US" i="1" dirty="0"/>
              <a:t>Chem. Educ. Res. </a:t>
            </a:r>
            <a:r>
              <a:rPr lang="en-US" i="1" dirty="0" err="1"/>
              <a:t>Pract</a:t>
            </a:r>
            <a:r>
              <a:rPr lang="en-US" i="1" dirty="0"/>
              <a:t>.</a:t>
            </a:r>
            <a:r>
              <a:rPr lang="en-US" dirty="0"/>
              <a:t> </a:t>
            </a:r>
            <a:r>
              <a:rPr lang="en-US" b="1" dirty="0"/>
              <a:t>2020</a:t>
            </a:r>
            <a:r>
              <a:rPr lang="en-US" dirty="0"/>
              <a:t>, </a:t>
            </a:r>
            <a:r>
              <a:rPr lang="en-US" i="1" dirty="0"/>
              <a:t>21</a:t>
            </a:r>
            <a:r>
              <a:rPr lang="en-US" dirty="0"/>
              <a:t>, 1042-62.</a:t>
            </a:r>
          </a:p>
          <a:p>
            <a:endParaRPr lang="en-US" dirty="0"/>
          </a:p>
        </p:txBody>
      </p:sp>
    </p:spTree>
    <p:extLst>
      <p:ext uri="{BB962C8B-B14F-4D97-AF65-F5344CB8AC3E}">
        <p14:creationId xmlns:p14="http://schemas.microsoft.com/office/powerpoint/2010/main" val="872014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ACCC1-6C6F-A16E-38FD-4F925C72FA2D}"/>
              </a:ext>
            </a:extLst>
          </p:cNvPr>
          <p:cNvSpPr>
            <a:spLocks noGrp="1"/>
          </p:cNvSpPr>
          <p:nvPr>
            <p:ph type="title"/>
          </p:nvPr>
        </p:nvSpPr>
        <p:spPr/>
        <p:txBody>
          <a:bodyPr/>
          <a:lstStyle/>
          <a:p>
            <a:r>
              <a:rPr lang="en-US" dirty="0"/>
              <a:t>Can belongingness be modified?</a:t>
            </a:r>
          </a:p>
        </p:txBody>
      </p:sp>
      <p:pic>
        <p:nvPicPr>
          <p:cNvPr id="4" name="Picture 4" descr="A picture containing text&#10;&#10;Description automatically generated">
            <a:extLst>
              <a:ext uri="{FF2B5EF4-FFF2-40B4-BE49-F238E27FC236}">
                <a16:creationId xmlns:a16="http://schemas.microsoft.com/office/drawing/2014/main" id="{A2D80DA8-E8BB-F6DA-3D18-F4A15CEE117C}"/>
              </a:ext>
            </a:extLst>
          </p:cNvPr>
          <p:cNvPicPr>
            <a:picLocks noGrp="1" noChangeAspect="1"/>
          </p:cNvPicPr>
          <p:nvPr>
            <p:ph idx="1"/>
          </p:nvPr>
        </p:nvPicPr>
        <p:blipFill>
          <a:blip r:embed="rId2"/>
          <a:stretch>
            <a:fillRect/>
          </a:stretch>
        </p:blipFill>
        <p:spPr>
          <a:xfrm>
            <a:off x="0" y="5943600"/>
            <a:ext cx="12192000" cy="1828800"/>
          </a:xfrm>
        </p:spPr>
      </p:pic>
    </p:spTree>
    <p:extLst>
      <p:ext uri="{BB962C8B-B14F-4D97-AF65-F5344CB8AC3E}">
        <p14:creationId xmlns:p14="http://schemas.microsoft.com/office/powerpoint/2010/main" val="2391742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ACCC1-6C6F-A16E-38FD-4F925C72FA2D}"/>
              </a:ext>
            </a:extLst>
          </p:cNvPr>
          <p:cNvSpPr>
            <a:spLocks noGrp="1"/>
          </p:cNvSpPr>
          <p:nvPr>
            <p:ph type="title"/>
          </p:nvPr>
        </p:nvSpPr>
        <p:spPr/>
        <p:txBody>
          <a:bodyPr/>
          <a:lstStyle/>
          <a:p>
            <a:r>
              <a:rPr lang="en-US" dirty="0"/>
              <a:t>Can belongingness be modified?</a:t>
            </a:r>
          </a:p>
        </p:txBody>
      </p:sp>
      <p:sp>
        <p:nvSpPr>
          <p:cNvPr id="3" name="Content Placeholder 2">
            <a:extLst>
              <a:ext uri="{FF2B5EF4-FFF2-40B4-BE49-F238E27FC236}">
                <a16:creationId xmlns:a16="http://schemas.microsoft.com/office/drawing/2014/main" id="{E3FDEF9F-540E-F80B-647F-B5CDD012454B}"/>
              </a:ext>
            </a:extLst>
          </p:cNvPr>
          <p:cNvSpPr>
            <a:spLocks noGrp="1"/>
          </p:cNvSpPr>
          <p:nvPr>
            <p:ph idx="1"/>
          </p:nvPr>
        </p:nvSpPr>
        <p:spPr/>
        <p:txBody>
          <a:bodyPr/>
          <a:lstStyle/>
          <a:p>
            <a:r>
              <a:rPr lang="en-US" dirty="0"/>
              <a:t>Brady, et al “A brief social-belonging intervention in college improves adult outcomes for black Americans,” </a:t>
            </a:r>
            <a:r>
              <a:rPr lang="en-US" i="1" dirty="0"/>
              <a:t>Sci. Adv.</a:t>
            </a:r>
            <a:r>
              <a:rPr lang="en-US" dirty="0"/>
              <a:t> </a:t>
            </a:r>
            <a:r>
              <a:rPr lang="en-US" b="1" dirty="0"/>
              <a:t>2020</a:t>
            </a:r>
            <a:r>
              <a:rPr lang="en-US" dirty="0"/>
              <a:t>, </a:t>
            </a:r>
            <a:r>
              <a:rPr lang="en-US" i="1" dirty="0"/>
              <a:t>6</a:t>
            </a:r>
            <a:r>
              <a:rPr lang="en-US" dirty="0"/>
              <a:t>:  eaay3689.</a:t>
            </a:r>
          </a:p>
          <a:p>
            <a:endParaRPr lang="en-US" dirty="0"/>
          </a:p>
        </p:txBody>
      </p:sp>
    </p:spTree>
    <p:extLst>
      <p:ext uri="{BB962C8B-B14F-4D97-AF65-F5344CB8AC3E}">
        <p14:creationId xmlns:p14="http://schemas.microsoft.com/office/powerpoint/2010/main" val="27897684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26C91-E99E-FA2F-C0F2-85AA091BF050}"/>
              </a:ext>
            </a:extLst>
          </p:cNvPr>
          <p:cNvSpPr>
            <a:spLocks noGrp="1"/>
          </p:cNvSpPr>
          <p:nvPr>
            <p:ph type="title"/>
          </p:nvPr>
        </p:nvSpPr>
        <p:spPr/>
        <p:txBody>
          <a:bodyPr/>
          <a:lstStyle/>
          <a:p>
            <a:r>
              <a:rPr lang="en-US" dirty="0">
                <a:cs typeface="Calibri Light"/>
              </a:rPr>
              <a:t>Questions?</a:t>
            </a:r>
            <a:endParaRPr lang="en-US" dirty="0"/>
          </a:p>
        </p:txBody>
      </p:sp>
      <p:pic>
        <p:nvPicPr>
          <p:cNvPr id="4" name="Picture 4" descr="A picture containing text&#10;&#10;Description automatically generated">
            <a:extLst>
              <a:ext uri="{FF2B5EF4-FFF2-40B4-BE49-F238E27FC236}">
                <a16:creationId xmlns:a16="http://schemas.microsoft.com/office/drawing/2014/main" id="{DC088D2C-1806-F956-6631-216EF421D4B2}"/>
              </a:ext>
            </a:extLst>
          </p:cNvPr>
          <p:cNvPicPr>
            <a:picLocks noGrp="1" noChangeAspect="1"/>
          </p:cNvPicPr>
          <p:nvPr>
            <p:ph idx="1"/>
          </p:nvPr>
        </p:nvPicPr>
        <p:blipFill>
          <a:blip r:embed="rId2"/>
          <a:stretch>
            <a:fillRect/>
          </a:stretch>
        </p:blipFill>
        <p:spPr>
          <a:xfrm>
            <a:off x="0" y="5943600"/>
            <a:ext cx="12192000" cy="1828800"/>
          </a:xfrm>
        </p:spPr>
      </p:pic>
    </p:spTree>
    <p:extLst>
      <p:ext uri="{BB962C8B-B14F-4D97-AF65-F5344CB8AC3E}">
        <p14:creationId xmlns:p14="http://schemas.microsoft.com/office/powerpoint/2010/main" val="6676724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2C0E3-6FA1-EC88-7B7F-178D2D73DF90}"/>
              </a:ext>
            </a:extLst>
          </p:cNvPr>
          <p:cNvSpPr>
            <a:spLocks noGrp="1"/>
          </p:cNvSpPr>
          <p:nvPr>
            <p:ph type="title"/>
          </p:nvPr>
        </p:nvSpPr>
        <p:spPr/>
        <p:txBody>
          <a:bodyPr/>
          <a:lstStyle/>
          <a:p>
            <a:r>
              <a:rPr lang="en-US" dirty="0">
                <a:cs typeface="Calibri Light"/>
              </a:rPr>
              <a:t>Reflection prompt</a:t>
            </a:r>
            <a:endParaRPr lang="en-US" dirty="0"/>
          </a:p>
        </p:txBody>
      </p:sp>
      <p:sp>
        <p:nvSpPr>
          <p:cNvPr id="3" name="Content Placeholder 2">
            <a:extLst>
              <a:ext uri="{FF2B5EF4-FFF2-40B4-BE49-F238E27FC236}">
                <a16:creationId xmlns:a16="http://schemas.microsoft.com/office/drawing/2014/main" id="{A29F5C82-5F15-3EEC-DA6A-F51130DBACDD}"/>
              </a:ext>
            </a:extLst>
          </p:cNvPr>
          <p:cNvSpPr>
            <a:spLocks noGrp="1"/>
          </p:cNvSpPr>
          <p:nvPr>
            <p:ph idx="1"/>
          </p:nvPr>
        </p:nvSpPr>
        <p:spPr/>
        <p:txBody>
          <a:bodyPr vert="horz" lIns="91440" tIns="45720" rIns="91440" bIns="45720" rtlCol="0" anchor="t">
            <a:normAutofit/>
          </a:bodyPr>
          <a:lstStyle/>
          <a:p>
            <a:r>
              <a:rPr lang="en-US" dirty="0">
                <a:cs typeface="Calibri"/>
              </a:rPr>
              <a:t>What changes might you make in your class(es) to make them more inclusive and/or equitable?</a:t>
            </a:r>
            <a:endParaRPr lang="en-US" dirty="0"/>
          </a:p>
        </p:txBody>
      </p:sp>
    </p:spTree>
    <p:extLst>
      <p:ext uri="{BB962C8B-B14F-4D97-AF65-F5344CB8AC3E}">
        <p14:creationId xmlns:p14="http://schemas.microsoft.com/office/powerpoint/2010/main" val="4111380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C71703-380B-50B6-C37C-C6A0F5E5B7CB}"/>
              </a:ext>
            </a:extLst>
          </p:cNvPr>
          <p:cNvSpPr>
            <a:spLocks noGrp="1"/>
          </p:cNvSpPr>
          <p:nvPr>
            <p:ph idx="1"/>
          </p:nvPr>
        </p:nvSpPr>
        <p:spPr>
          <a:xfrm>
            <a:off x="838200" y="362803"/>
            <a:ext cx="10515600" cy="6155354"/>
          </a:xfrm>
        </p:spPr>
        <p:txBody>
          <a:bodyPr vert="horz" lIns="91440" tIns="45720" rIns="91440" bIns="45720" rtlCol="0" anchor="t">
            <a:normAutofit fontScale="62500" lnSpcReduction="20000"/>
          </a:bodyPr>
          <a:lstStyle/>
          <a:p>
            <a:r>
              <a:rPr lang="en-US" dirty="0"/>
              <a:t>Brady, et al “A brief social-belonging intervention in college improves adult outcomes for black Americans,” </a:t>
            </a:r>
            <a:r>
              <a:rPr lang="en-US" i="1" dirty="0"/>
              <a:t>Sci. Adv.</a:t>
            </a:r>
            <a:r>
              <a:rPr lang="en-US" dirty="0"/>
              <a:t> </a:t>
            </a:r>
            <a:r>
              <a:rPr lang="en-US" b="1" dirty="0"/>
              <a:t>2020</a:t>
            </a:r>
            <a:r>
              <a:rPr lang="en-US" dirty="0"/>
              <a:t>, </a:t>
            </a:r>
            <a:r>
              <a:rPr lang="en-US" i="1" dirty="0"/>
              <a:t>6</a:t>
            </a:r>
            <a:r>
              <a:rPr lang="en-US" dirty="0"/>
              <a:t>:  eaay3689.</a:t>
            </a:r>
          </a:p>
          <a:p>
            <a:r>
              <a:rPr lang="en-US" dirty="0">
                <a:ea typeface="+mn-lt"/>
                <a:cs typeface="+mn-lt"/>
              </a:rPr>
              <a:t>Busch et al "Unveiling Concealable Stigmatized Identities in Class:  The Impact of an Instructor Revealing Her LGBTQ+ Identity to Students in a Large-Enrollment Biology Course," </a:t>
            </a:r>
            <a:r>
              <a:rPr lang="en-US" i="1" dirty="0">
                <a:ea typeface="+mn-lt"/>
                <a:cs typeface="+mn-lt"/>
              </a:rPr>
              <a:t>CBE - Life Sciences Education</a:t>
            </a:r>
            <a:r>
              <a:rPr lang="en-US" dirty="0">
                <a:ea typeface="+mn-lt"/>
                <a:cs typeface="+mn-lt"/>
              </a:rPr>
              <a:t> </a:t>
            </a:r>
            <a:r>
              <a:rPr lang="en-US" b="1" dirty="0">
                <a:ea typeface="+mn-lt"/>
                <a:cs typeface="+mn-lt"/>
              </a:rPr>
              <a:t>2022</a:t>
            </a:r>
            <a:r>
              <a:rPr lang="en-US" dirty="0">
                <a:ea typeface="+mn-lt"/>
                <a:cs typeface="+mn-lt"/>
              </a:rPr>
              <a:t>, </a:t>
            </a:r>
            <a:r>
              <a:rPr lang="en-US" i="1" dirty="0">
                <a:ea typeface="+mn-lt"/>
                <a:cs typeface="+mn-lt"/>
              </a:rPr>
              <a:t>21:ar37</a:t>
            </a:r>
            <a:r>
              <a:rPr lang="en-US" dirty="0">
                <a:ea typeface="+mn-lt"/>
                <a:cs typeface="+mn-lt"/>
              </a:rPr>
              <a:t>, 1-21.</a:t>
            </a:r>
            <a:endParaRPr lang="en-US" dirty="0"/>
          </a:p>
          <a:p>
            <a:r>
              <a:rPr lang="en-US" dirty="0"/>
              <a:t>Canning et al “STEM faculty who believe ability is fixed have larger racial achievement gaps and inspire less student motivation in their classes,”</a:t>
            </a:r>
            <a:r>
              <a:rPr lang="en-US" i="1" dirty="0"/>
              <a:t> Sci. Adv</a:t>
            </a:r>
            <a:r>
              <a:rPr lang="en-US" dirty="0"/>
              <a:t>. </a:t>
            </a:r>
            <a:r>
              <a:rPr lang="en-US" b="1" dirty="0"/>
              <a:t>2019</a:t>
            </a:r>
            <a:r>
              <a:rPr lang="en-US" dirty="0"/>
              <a:t>, </a:t>
            </a:r>
            <a:r>
              <a:rPr lang="en-US" i="1" dirty="0"/>
              <a:t>5</a:t>
            </a:r>
            <a:r>
              <a:rPr lang="en-US" dirty="0"/>
              <a:t>: eaau4734.</a:t>
            </a:r>
          </a:p>
          <a:p>
            <a:r>
              <a:rPr lang="en-US" dirty="0"/>
              <a:t>Cooper et al “Fourteen Recommendations to Create a More Inclusive Environment for LGBTQ+ Individuals in Academic Biology,” </a:t>
            </a:r>
            <a:r>
              <a:rPr lang="en-US" i="1" dirty="0"/>
              <a:t>CBE - Life Sciences Education</a:t>
            </a:r>
            <a:r>
              <a:rPr lang="en-US" dirty="0"/>
              <a:t> </a:t>
            </a:r>
            <a:r>
              <a:rPr lang="en-US" b="1" dirty="0"/>
              <a:t>2020</a:t>
            </a:r>
            <a:r>
              <a:rPr lang="en-US" dirty="0"/>
              <a:t>, </a:t>
            </a:r>
            <a:r>
              <a:rPr lang="en-US" i="1" dirty="0"/>
              <a:t>19:es6</a:t>
            </a:r>
            <a:r>
              <a:rPr lang="en-US" dirty="0"/>
              <a:t>, 1-18.</a:t>
            </a:r>
          </a:p>
          <a:p>
            <a:r>
              <a:rPr lang="en-US" dirty="0"/>
              <a:t>Dewsbury and Brame, “Inclusive Teaching,” </a:t>
            </a:r>
            <a:r>
              <a:rPr lang="en-US" i="1" dirty="0"/>
              <a:t>CBE - Life Sciences Education</a:t>
            </a:r>
            <a:r>
              <a:rPr lang="en-US" dirty="0"/>
              <a:t> </a:t>
            </a:r>
            <a:r>
              <a:rPr lang="en-US" b="1" dirty="0"/>
              <a:t>2019</a:t>
            </a:r>
            <a:r>
              <a:rPr lang="en-US" dirty="0"/>
              <a:t>, </a:t>
            </a:r>
            <a:r>
              <a:rPr lang="en-US" i="1" dirty="0"/>
              <a:t>18:fe2</a:t>
            </a:r>
            <a:r>
              <a:rPr lang="en-US" dirty="0"/>
              <a:t>, 1-5.</a:t>
            </a:r>
          </a:p>
          <a:p>
            <a:r>
              <a:rPr lang="en-US" dirty="0"/>
              <a:t>Edwards et al “Relationship between Course-Level Social Belonging (Sense of Belonging and Belonging Uncertainty) and Academic Performance in General Chemistry 1,” </a:t>
            </a:r>
            <a:r>
              <a:rPr lang="en-US" i="1" dirty="0"/>
              <a:t>J. Chem. Educ.</a:t>
            </a:r>
            <a:r>
              <a:rPr lang="en-US" dirty="0"/>
              <a:t> </a:t>
            </a:r>
            <a:r>
              <a:rPr lang="en-US" b="1" dirty="0"/>
              <a:t>2021</a:t>
            </a:r>
            <a:r>
              <a:rPr lang="en-US" dirty="0"/>
              <a:t>, </a:t>
            </a:r>
            <a:r>
              <a:rPr lang="en-US" i="1" dirty="0"/>
              <a:t>99</a:t>
            </a:r>
            <a:r>
              <a:rPr lang="en-US" dirty="0"/>
              <a:t>, 71-82.</a:t>
            </a:r>
          </a:p>
          <a:p>
            <a:r>
              <a:rPr lang="en-US" dirty="0"/>
              <a:t>Fink et al “Belonging in general chemistry predicts first-year undergraduates’ performance and attrition,” </a:t>
            </a:r>
            <a:r>
              <a:rPr lang="en-US" i="1" dirty="0"/>
              <a:t>Chem. Educ. Res. </a:t>
            </a:r>
            <a:r>
              <a:rPr lang="en-US" i="1" dirty="0" err="1"/>
              <a:t>Pract</a:t>
            </a:r>
            <a:r>
              <a:rPr lang="en-US" i="1" dirty="0"/>
              <a:t>.</a:t>
            </a:r>
            <a:r>
              <a:rPr lang="en-US" dirty="0"/>
              <a:t> </a:t>
            </a:r>
            <a:r>
              <a:rPr lang="en-US" b="1" dirty="0"/>
              <a:t>2020</a:t>
            </a:r>
            <a:r>
              <a:rPr lang="en-US" dirty="0"/>
              <a:t>, </a:t>
            </a:r>
            <a:r>
              <a:rPr lang="en-US" i="1" dirty="0"/>
              <a:t>21</a:t>
            </a:r>
            <a:r>
              <a:rPr lang="en-US" dirty="0"/>
              <a:t>, 1042-62.</a:t>
            </a:r>
          </a:p>
          <a:p>
            <a:r>
              <a:rPr lang="en-US" dirty="0"/>
              <a:t>Haak et al “Increased Structure and Active Learning Reduce the Achievement Gap in Introductory Biology,” </a:t>
            </a:r>
            <a:r>
              <a:rPr lang="en-US" i="1" dirty="0"/>
              <a:t>Science</a:t>
            </a:r>
            <a:r>
              <a:rPr lang="en-US" dirty="0"/>
              <a:t> </a:t>
            </a:r>
            <a:r>
              <a:rPr lang="en-US" b="1" dirty="0"/>
              <a:t>2011</a:t>
            </a:r>
            <a:r>
              <a:rPr lang="en-US" dirty="0"/>
              <a:t>, </a:t>
            </a:r>
            <a:r>
              <a:rPr lang="en-US" i="1" dirty="0"/>
              <a:t>332</a:t>
            </a:r>
            <a:r>
              <a:rPr lang="en-US" dirty="0"/>
              <a:t>, 1213-1216.</a:t>
            </a:r>
          </a:p>
          <a:p>
            <a:r>
              <a:rPr lang="en-US" dirty="0"/>
              <a:t>Johnson, “Embracing Culturally Relevant Pedagogy to Engage Students in Chemistry:  Celebrating Black Women in the Whiskey and Spirits Industry,” </a:t>
            </a:r>
            <a:r>
              <a:rPr lang="en-US" i="1" dirty="0"/>
              <a:t>J. Chem. Educ.</a:t>
            </a:r>
            <a:r>
              <a:rPr lang="en-US" dirty="0"/>
              <a:t> </a:t>
            </a:r>
            <a:r>
              <a:rPr lang="en-US" b="1" dirty="0"/>
              <a:t>2022</a:t>
            </a:r>
            <a:r>
              <a:rPr lang="en-US" dirty="0"/>
              <a:t>, </a:t>
            </a:r>
            <a:r>
              <a:rPr lang="en-US" i="1" dirty="0"/>
              <a:t>99</a:t>
            </a:r>
            <a:r>
              <a:rPr lang="en-US" dirty="0"/>
              <a:t>, 428-434.</a:t>
            </a:r>
          </a:p>
          <a:p>
            <a:r>
              <a:rPr lang="en-US" dirty="0"/>
              <a:t>Tanner, “Structure Matters:  Twenty-One Teaching Strategies to Promote Student Engagement and Cultivate Classroom Equity,” </a:t>
            </a:r>
            <a:r>
              <a:rPr lang="en-US" i="1" dirty="0"/>
              <a:t>CBE – Life Sciences Education</a:t>
            </a:r>
            <a:r>
              <a:rPr lang="en-US" dirty="0"/>
              <a:t> </a:t>
            </a:r>
            <a:r>
              <a:rPr lang="en-US" b="1" dirty="0"/>
              <a:t>2013</a:t>
            </a:r>
            <a:r>
              <a:rPr lang="en-US" dirty="0"/>
              <a:t>, </a:t>
            </a:r>
            <a:r>
              <a:rPr lang="en-US" i="1" dirty="0"/>
              <a:t>12</a:t>
            </a:r>
            <a:r>
              <a:rPr lang="en-US" dirty="0"/>
              <a:t>, 322-331.</a:t>
            </a:r>
          </a:p>
          <a:p>
            <a:r>
              <a:rPr lang="en-US" dirty="0"/>
              <a:t>Theobald et al “Active learning narrows achievement gaps for underrepresented students in undergraduate science, technology, engineering, and math,” </a:t>
            </a:r>
            <a:r>
              <a:rPr lang="en-US" i="1" dirty="0"/>
              <a:t>PNAS</a:t>
            </a:r>
            <a:r>
              <a:rPr lang="en-US" dirty="0"/>
              <a:t> </a:t>
            </a:r>
            <a:r>
              <a:rPr lang="en-US" b="1" dirty="0"/>
              <a:t>2020</a:t>
            </a:r>
            <a:r>
              <a:rPr lang="en-US" dirty="0"/>
              <a:t>, 117 (12) 6476-6483.</a:t>
            </a:r>
          </a:p>
          <a:p>
            <a:r>
              <a:rPr lang="en-US" dirty="0"/>
              <a:t>Younge et al “Moving Beyond the Experiment to See Chemists Like Me:  Cultural Relevance in the Organic Chemistry Laboratory,” </a:t>
            </a:r>
            <a:r>
              <a:rPr lang="en-US" i="1" dirty="0"/>
              <a:t>J. Chem. Educ.</a:t>
            </a:r>
            <a:r>
              <a:rPr lang="en-US" dirty="0"/>
              <a:t> </a:t>
            </a:r>
            <a:r>
              <a:rPr lang="en-US" b="1" dirty="0"/>
              <a:t>2022</a:t>
            </a:r>
            <a:r>
              <a:rPr lang="en-US" dirty="0"/>
              <a:t>, </a:t>
            </a:r>
            <a:r>
              <a:rPr lang="en-US" i="1" dirty="0"/>
              <a:t>99</a:t>
            </a:r>
            <a:r>
              <a:rPr lang="en-US" dirty="0"/>
              <a:t>, 383-392.</a:t>
            </a:r>
          </a:p>
        </p:txBody>
      </p:sp>
    </p:spTree>
    <p:extLst>
      <p:ext uri="{BB962C8B-B14F-4D97-AF65-F5344CB8AC3E}">
        <p14:creationId xmlns:p14="http://schemas.microsoft.com/office/powerpoint/2010/main" val="23724572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EB5CA-8676-D05D-C100-D27CB5EB2400}"/>
              </a:ext>
            </a:extLst>
          </p:cNvPr>
          <p:cNvSpPr>
            <a:spLocks noGrp="1"/>
          </p:cNvSpPr>
          <p:nvPr>
            <p:ph type="title"/>
          </p:nvPr>
        </p:nvSpPr>
        <p:spPr>
          <a:xfrm>
            <a:off x="838200" y="365125"/>
            <a:ext cx="10515600" cy="900967"/>
          </a:xfrm>
        </p:spPr>
        <p:txBody>
          <a:bodyPr/>
          <a:lstStyle/>
          <a:p>
            <a:r>
              <a:rPr lang="en-US" dirty="0"/>
              <a:t>Growth mindset interventions</a:t>
            </a:r>
          </a:p>
        </p:txBody>
      </p:sp>
      <p:sp>
        <p:nvSpPr>
          <p:cNvPr id="3" name="Content Placeholder 2">
            <a:extLst>
              <a:ext uri="{FF2B5EF4-FFF2-40B4-BE49-F238E27FC236}">
                <a16:creationId xmlns:a16="http://schemas.microsoft.com/office/drawing/2014/main" id="{C9B98FC4-0686-ECB2-E2DA-CC640FABA37A}"/>
              </a:ext>
            </a:extLst>
          </p:cNvPr>
          <p:cNvSpPr>
            <a:spLocks noGrp="1"/>
          </p:cNvSpPr>
          <p:nvPr>
            <p:ph idx="1"/>
          </p:nvPr>
        </p:nvSpPr>
        <p:spPr>
          <a:xfrm>
            <a:off x="838200" y="1266092"/>
            <a:ext cx="10515600" cy="4910871"/>
          </a:xfrm>
        </p:spPr>
        <p:txBody>
          <a:bodyPr>
            <a:normAutofit/>
          </a:bodyPr>
          <a:lstStyle/>
          <a:p>
            <a:r>
              <a:rPr lang="en-US" dirty="0"/>
              <a:t>Fink et al, “Improving general chemistry performance through a growth mindset intervention:  selective effects on underrepresented minorities,” </a:t>
            </a:r>
            <a:r>
              <a:rPr lang="en-US" i="1" dirty="0"/>
              <a:t>Chem. Ed. Res. </a:t>
            </a:r>
            <a:r>
              <a:rPr lang="en-US" i="1" dirty="0" err="1"/>
              <a:t>Pract</a:t>
            </a:r>
            <a:r>
              <a:rPr lang="en-US" i="1" dirty="0"/>
              <a:t>. </a:t>
            </a:r>
            <a:r>
              <a:rPr lang="en-US" b="1" dirty="0"/>
              <a:t>2018</a:t>
            </a:r>
            <a:r>
              <a:rPr lang="en-US" dirty="0"/>
              <a:t>, </a:t>
            </a:r>
            <a:r>
              <a:rPr lang="en-US" i="1" dirty="0"/>
              <a:t>19</a:t>
            </a:r>
            <a:r>
              <a:rPr lang="en-US" dirty="0"/>
              <a:t>, 783-806.</a:t>
            </a:r>
          </a:p>
          <a:p>
            <a:r>
              <a:rPr lang="en-US" dirty="0" err="1"/>
              <a:t>Limeri</a:t>
            </a:r>
            <a:r>
              <a:rPr lang="en-US" dirty="0"/>
              <a:t> et al, “Growing a growth mindset:  Characterizing how and why undergraduate students’ mindsets change,” </a:t>
            </a:r>
            <a:r>
              <a:rPr lang="en-US" i="1" dirty="0"/>
              <a:t>International Journal of STEM Education</a:t>
            </a:r>
            <a:r>
              <a:rPr lang="en-US" dirty="0"/>
              <a:t> </a:t>
            </a:r>
            <a:r>
              <a:rPr lang="en-US" b="1" dirty="0"/>
              <a:t>2020</a:t>
            </a:r>
            <a:r>
              <a:rPr lang="en-US" dirty="0"/>
              <a:t>, </a:t>
            </a:r>
            <a:r>
              <a:rPr lang="en-US" i="1" dirty="0"/>
              <a:t>7</a:t>
            </a:r>
            <a:r>
              <a:rPr lang="en-US" dirty="0"/>
              <a:t>, 35.</a:t>
            </a:r>
          </a:p>
          <a:p>
            <a:r>
              <a:rPr lang="en-US" dirty="0"/>
              <a:t>Miller, “When do growth mindset interventions work?” </a:t>
            </a:r>
            <a:r>
              <a:rPr lang="en-US" i="1" dirty="0"/>
              <a:t>Trends in Cognitive Sciences, </a:t>
            </a:r>
            <a:r>
              <a:rPr lang="en-US" b="1" dirty="0"/>
              <a:t>2019</a:t>
            </a:r>
            <a:r>
              <a:rPr lang="en-US" dirty="0"/>
              <a:t>, </a:t>
            </a:r>
            <a:r>
              <a:rPr lang="en-US" i="1" dirty="0"/>
              <a:t>23</a:t>
            </a:r>
            <a:r>
              <a:rPr lang="en-US" dirty="0"/>
              <a:t>, 910-912.</a:t>
            </a:r>
          </a:p>
          <a:p>
            <a:r>
              <a:rPr lang="en-US" dirty="0"/>
              <a:t>O’Leary et al, “Creating inclusive classrooms by engaging STEM faculty in culturally responsive teaching workshops,” </a:t>
            </a:r>
            <a:r>
              <a:rPr lang="en-US" i="1" dirty="0"/>
              <a:t>International Journal of STEM Education</a:t>
            </a:r>
            <a:r>
              <a:rPr lang="en-US" dirty="0"/>
              <a:t> </a:t>
            </a:r>
            <a:r>
              <a:rPr lang="en-US" b="1" dirty="0"/>
              <a:t>2020</a:t>
            </a:r>
            <a:r>
              <a:rPr lang="en-US" dirty="0"/>
              <a:t>, </a:t>
            </a:r>
            <a:r>
              <a:rPr lang="en-US" i="1" dirty="0"/>
              <a:t>7</a:t>
            </a:r>
            <a:r>
              <a:rPr lang="en-US" dirty="0"/>
              <a:t>, 32.</a:t>
            </a:r>
          </a:p>
        </p:txBody>
      </p:sp>
    </p:spTree>
    <p:extLst>
      <p:ext uri="{BB962C8B-B14F-4D97-AF65-F5344CB8AC3E}">
        <p14:creationId xmlns:p14="http://schemas.microsoft.com/office/powerpoint/2010/main" val="2849181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85EF2-ABB2-F6FA-977F-CE5935874F33}"/>
              </a:ext>
            </a:extLst>
          </p:cNvPr>
          <p:cNvSpPr>
            <a:spLocks noGrp="1"/>
          </p:cNvSpPr>
          <p:nvPr>
            <p:ph type="title"/>
          </p:nvPr>
        </p:nvSpPr>
        <p:spPr/>
        <p:txBody>
          <a:bodyPr/>
          <a:lstStyle/>
          <a:p>
            <a:r>
              <a:rPr lang="en-US" dirty="0"/>
              <a:t>What’s an equity gap?</a:t>
            </a:r>
          </a:p>
        </p:txBody>
      </p:sp>
      <p:pic>
        <p:nvPicPr>
          <p:cNvPr id="4" name="Picture 4" descr="A picture containing text&#10;&#10;Description automatically generated">
            <a:extLst>
              <a:ext uri="{FF2B5EF4-FFF2-40B4-BE49-F238E27FC236}">
                <a16:creationId xmlns:a16="http://schemas.microsoft.com/office/drawing/2014/main" id="{18F984A1-A966-C913-77E8-A9C85AAAE3DC}"/>
              </a:ext>
            </a:extLst>
          </p:cNvPr>
          <p:cNvPicPr>
            <a:picLocks noGrp="1" noChangeAspect="1"/>
          </p:cNvPicPr>
          <p:nvPr>
            <p:ph idx="1"/>
          </p:nvPr>
        </p:nvPicPr>
        <p:blipFill>
          <a:blip r:embed="rId2"/>
          <a:stretch>
            <a:fillRect/>
          </a:stretch>
        </p:blipFill>
        <p:spPr>
          <a:xfrm>
            <a:off x="0" y="5943600"/>
            <a:ext cx="12192000" cy="1828800"/>
          </a:xfrm>
        </p:spPr>
      </p:pic>
    </p:spTree>
    <p:extLst>
      <p:ext uri="{BB962C8B-B14F-4D97-AF65-F5344CB8AC3E}">
        <p14:creationId xmlns:p14="http://schemas.microsoft.com/office/powerpoint/2010/main" val="2644302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3E6B0-979E-9CC1-6734-A8781C14EDF2}"/>
              </a:ext>
            </a:extLst>
          </p:cNvPr>
          <p:cNvSpPr>
            <a:spLocks noGrp="1"/>
          </p:cNvSpPr>
          <p:nvPr>
            <p:ph type="title"/>
          </p:nvPr>
        </p:nvSpPr>
        <p:spPr/>
        <p:txBody>
          <a:bodyPr>
            <a:normAutofit fontScale="90000"/>
          </a:bodyPr>
          <a:lstStyle/>
          <a:p>
            <a:r>
              <a:rPr lang="en-US" dirty="0"/>
              <a:t>How does diversity relate to organic chemistry?  Why do we have </a:t>
            </a:r>
            <a:r>
              <a:rPr lang="en-US" i="1" dirty="0"/>
              <a:t>this</a:t>
            </a:r>
            <a:r>
              <a:rPr lang="en-US" dirty="0"/>
              <a:t> session in ALOC?</a:t>
            </a:r>
          </a:p>
        </p:txBody>
      </p:sp>
      <p:pic>
        <p:nvPicPr>
          <p:cNvPr id="4" name="Picture 4" descr="A picture containing text&#10;&#10;Description automatically generated">
            <a:extLst>
              <a:ext uri="{FF2B5EF4-FFF2-40B4-BE49-F238E27FC236}">
                <a16:creationId xmlns:a16="http://schemas.microsoft.com/office/drawing/2014/main" id="{470B70C0-BCBA-5D81-442A-2709675A6D95}"/>
              </a:ext>
            </a:extLst>
          </p:cNvPr>
          <p:cNvPicPr>
            <a:picLocks noGrp="1" noChangeAspect="1"/>
          </p:cNvPicPr>
          <p:nvPr>
            <p:ph idx="1"/>
          </p:nvPr>
        </p:nvPicPr>
        <p:blipFill>
          <a:blip r:embed="rId2"/>
          <a:stretch>
            <a:fillRect/>
          </a:stretch>
        </p:blipFill>
        <p:spPr>
          <a:xfrm>
            <a:off x="0" y="5943600"/>
            <a:ext cx="12192000" cy="1828800"/>
          </a:xfrm>
        </p:spPr>
      </p:pic>
    </p:spTree>
    <p:extLst>
      <p:ext uri="{BB962C8B-B14F-4D97-AF65-F5344CB8AC3E}">
        <p14:creationId xmlns:p14="http://schemas.microsoft.com/office/powerpoint/2010/main" val="1055886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3E6B0-979E-9CC1-6734-A8781C14EDF2}"/>
              </a:ext>
            </a:extLst>
          </p:cNvPr>
          <p:cNvSpPr>
            <a:spLocks noGrp="1"/>
          </p:cNvSpPr>
          <p:nvPr>
            <p:ph type="title"/>
          </p:nvPr>
        </p:nvSpPr>
        <p:spPr/>
        <p:txBody>
          <a:bodyPr>
            <a:normAutofit fontScale="90000"/>
          </a:bodyPr>
          <a:lstStyle/>
          <a:p>
            <a:r>
              <a:rPr lang="en-US" dirty="0"/>
              <a:t>How does diversity relate to organic chemistry?  Why do we have </a:t>
            </a:r>
            <a:r>
              <a:rPr lang="en-US" i="1" dirty="0"/>
              <a:t>this</a:t>
            </a:r>
            <a:r>
              <a:rPr lang="en-US" dirty="0"/>
              <a:t> session in ALOC?</a:t>
            </a:r>
          </a:p>
        </p:txBody>
      </p:sp>
      <p:sp>
        <p:nvSpPr>
          <p:cNvPr id="3" name="Content Placeholder 2">
            <a:extLst>
              <a:ext uri="{FF2B5EF4-FFF2-40B4-BE49-F238E27FC236}">
                <a16:creationId xmlns:a16="http://schemas.microsoft.com/office/drawing/2014/main" id="{9E838139-82FD-069C-B909-EF0401041779}"/>
              </a:ext>
            </a:extLst>
          </p:cNvPr>
          <p:cNvSpPr>
            <a:spLocks noGrp="1"/>
          </p:cNvSpPr>
          <p:nvPr>
            <p:ph idx="1"/>
          </p:nvPr>
        </p:nvSpPr>
        <p:spPr/>
        <p:txBody>
          <a:bodyPr/>
          <a:lstStyle/>
          <a:p>
            <a:r>
              <a:rPr lang="en-US" dirty="0"/>
              <a:t>Theobald et al “Active learning narrows achievement gaps for underrepresented students in undergraduate science, technology, engineering, and math,” </a:t>
            </a:r>
            <a:r>
              <a:rPr lang="en-US" i="1" dirty="0"/>
              <a:t>PNAS</a:t>
            </a:r>
            <a:r>
              <a:rPr lang="en-US" dirty="0"/>
              <a:t> </a:t>
            </a:r>
            <a:r>
              <a:rPr lang="en-US" b="1" dirty="0"/>
              <a:t>2020</a:t>
            </a:r>
            <a:r>
              <a:rPr lang="en-US" dirty="0"/>
              <a:t>, 117 (12) 6476-6483.</a:t>
            </a:r>
          </a:p>
          <a:p>
            <a:endParaRPr lang="en-US" dirty="0"/>
          </a:p>
        </p:txBody>
      </p:sp>
    </p:spTree>
    <p:extLst>
      <p:ext uri="{BB962C8B-B14F-4D97-AF65-F5344CB8AC3E}">
        <p14:creationId xmlns:p14="http://schemas.microsoft.com/office/powerpoint/2010/main" val="2681288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966F7-585D-3F98-BEA0-EC6BFC883CD6}"/>
              </a:ext>
            </a:extLst>
          </p:cNvPr>
          <p:cNvSpPr>
            <a:spLocks noGrp="1"/>
          </p:cNvSpPr>
          <p:nvPr>
            <p:ph type="title"/>
          </p:nvPr>
        </p:nvSpPr>
        <p:spPr/>
        <p:txBody>
          <a:bodyPr/>
          <a:lstStyle/>
          <a:p>
            <a:r>
              <a:rPr lang="en-US" dirty="0"/>
              <a:t>Are there equity gaps in STEM classes at your institution?</a:t>
            </a:r>
          </a:p>
        </p:txBody>
      </p:sp>
      <p:pic>
        <p:nvPicPr>
          <p:cNvPr id="4" name="Picture 4" descr="Graphical user interface, text, application, chat or text message&#10;&#10;Description automatically generated">
            <a:extLst>
              <a:ext uri="{FF2B5EF4-FFF2-40B4-BE49-F238E27FC236}">
                <a16:creationId xmlns:a16="http://schemas.microsoft.com/office/drawing/2014/main" id="{60853E5E-2B01-1FB8-489C-6D26DA8B356A}"/>
              </a:ext>
            </a:extLst>
          </p:cNvPr>
          <p:cNvPicPr>
            <a:picLocks noGrp="1" noChangeAspect="1"/>
          </p:cNvPicPr>
          <p:nvPr>
            <p:ph idx="1"/>
          </p:nvPr>
        </p:nvPicPr>
        <p:blipFill>
          <a:blip r:embed="rId2"/>
          <a:stretch>
            <a:fillRect/>
          </a:stretch>
        </p:blipFill>
        <p:spPr>
          <a:xfrm>
            <a:off x="0" y="5943600"/>
            <a:ext cx="12192000" cy="1828800"/>
          </a:xfrm>
        </p:spPr>
      </p:pic>
      <p:sp>
        <p:nvSpPr>
          <p:cNvPr id="5" name="TextBox 4">
            <a:extLst>
              <a:ext uri="{FF2B5EF4-FFF2-40B4-BE49-F238E27FC236}">
                <a16:creationId xmlns:a16="http://schemas.microsoft.com/office/drawing/2014/main" id="{E1E43202-E272-0F33-7C46-AAF5F4D4CB3E}"/>
              </a:ext>
            </a:extLst>
          </p:cNvPr>
          <p:cNvSpPr txBox="1"/>
          <p:nvPr/>
        </p:nvSpPr>
        <p:spPr>
          <a:xfrm>
            <a:off x="1426779" y="2004848"/>
            <a:ext cx="9482958"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t>A.  Yes.  I have seen the data.</a:t>
            </a:r>
            <a:endParaRPr lang="en-US" sz="2800" dirty="0">
              <a:cs typeface="Calibri"/>
            </a:endParaRPr>
          </a:p>
          <a:p>
            <a:r>
              <a:rPr lang="en-US" sz="2800" dirty="0">
                <a:cs typeface="Calibri"/>
              </a:rPr>
              <a:t>B.  Probably based on what I have seen in my classes.</a:t>
            </a:r>
          </a:p>
          <a:p>
            <a:r>
              <a:rPr lang="en-US" sz="2800" dirty="0">
                <a:cs typeface="Calibri"/>
              </a:rPr>
              <a:t>C.  Maybe.  I haven't seen the data.</a:t>
            </a:r>
          </a:p>
          <a:p>
            <a:r>
              <a:rPr lang="en-US" sz="2800" dirty="0">
                <a:cs typeface="Calibri"/>
              </a:rPr>
              <a:t>D.  Maybe.  I don't know what data would be involved.</a:t>
            </a:r>
          </a:p>
          <a:p>
            <a:r>
              <a:rPr lang="en-US" sz="2800" dirty="0">
                <a:cs typeface="Calibri"/>
              </a:rPr>
              <a:t>E.  No.  I have seen the data.</a:t>
            </a:r>
          </a:p>
        </p:txBody>
      </p:sp>
    </p:spTree>
    <p:extLst>
      <p:ext uri="{BB962C8B-B14F-4D97-AF65-F5344CB8AC3E}">
        <p14:creationId xmlns:p14="http://schemas.microsoft.com/office/powerpoint/2010/main" val="617174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966F7-585D-3F98-BEA0-EC6BFC883CD6}"/>
              </a:ext>
            </a:extLst>
          </p:cNvPr>
          <p:cNvSpPr>
            <a:spLocks noGrp="1"/>
          </p:cNvSpPr>
          <p:nvPr>
            <p:ph type="title"/>
          </p:nvPr>
        </p:nvSpPr>
        <p:spPr/>
        <p:txBody>
          <a:bodyPr/>
          <a:lstStyle/>
          <a:p>
            <a:r>
              <a:rPr lang="en-US" dirty="0"/>
              <a:t>Are there equity gaps in STEM classes at your institution?  How can we respond?</a:t>
            </a:r>
          </a:p>
        </p:txBody>
      </p:sp>
      <p:sp>
        <p:nvSpPr>
          <p:cNvPr id="3" name="Content Placeholder 2">
            <a:extLst>
              <a:ext uri="{FF2B5EF4-FFF2-40B4-BE49-F238E27FC236}">
                <a16:creationId xmlns:a16="http://schemas.microsoft.com/office/drawing/2014/main" id="{69FCCAFB-5A2F-DE74-E3D1-91560200C767}"/>
              </a:ext>
            </a:extLst>
          </p:cNvPr>
          <p:cNvSpPr>
            <a:spLocks noGrp="1"/>
          </p:cNvSpPr>
          <p:nvPr>
            <p:ph idx="1"/>
          </p:nvPr>
        </p:nvSpPr>
        <p:spPr/>
        <p:txBody>
          <a:bodyPr/>
          <a:lstStyle/>
          <a:p>
            <a:r>
              <a:rPr lang="en-US" dirty="0" err="1"/>
              <a:t>Haak</a:t>
            </a:r>
            <a:r>
              <a:rPr lang="en-US" dirty="0"/>
              <a:t> et al “Increased Structure and Active Learning Reduce the Achievement Gap in Introductory Biology,” </a:t>
            </a:r>
            <a:r>
              <a:rPr lang="en-US" i="1" dirty="0"/>
              <a:t>Science</a:t>
            </a:r>
            <a:r>
              <a:rPr lang="en-US" dirty="0"/>
              <a:t> </a:t>
            </a:r>
            <a:r>
              <a:rPr lang="en-US" b="1" dirty="0"/>
              <a:t>2011</a:t>
            </a:r>
            <a:r>
              <a:rPr lang="en-US" dirty="0"/>
              <a:t>, </a:t>
            </a:r>
            <a:r>
              <a:rPr lang="en-US" i="1" dirty="0"/>
              <a:t>332</a:t>
            </a:r>
            <a:r>
              <a:rPr lang="en-US" dirty="0"/>
              <a:t>, 1213-1216.</a:t>
            </a:r>
          </a:p>
          <a:p>
            <a:r>
              <a:rPr lang="en-US" dirty="0"/>
              <a:t>Tanner, “Structure Matters:  Twenty-One Teaching Strategies to Promote Student Engagement and Cultivate Classroom Equity,” </a:t>
            </a:r>
            <a:r>
              <a:rPr lang="en-US" i="1" dirty="0"/>
              <a:t>CBE – Life Sciences Education</a:t>
            </a:r>
            <a:r>
              <a:rPr lang="en-US" dirty="0"/>
              <a:t> </a:t>
            </a:r>
            <a:r>
              <a:rPr lang="en-US" b="1" dirty="0"/>
              <a:t>2013</a:t>
            </a:r>
            <a:r>
              <a:rPr lang="en-US" dirty="0"/>
              <a:t>, </a:t>
            </a:r>
            <a:r>
              <a:rPr lang="en-US" i="1" dirty="0"/>
              <a:t>12</a:t>
            </a:r>
            <a:r>
              <a:rPr lang="en-US" dirty="0"/>
              <a:t>, 322-331.</a:t>
            </a:r>
          </a:p>
          <a:p>
            <a:endParaRPr lang="en-US" dirty="0"/>
          </a:p>
        </p:txBody>
      </p:sp>
    </p:spTree>
    <p:extLst>
      <p:ext uri="{BB962C8B-B14F-4D97-AF65-F5344CB8AC3E}">
        <p14:creationId xmlns:p14="http://schemas.microsoft.com/office/powerpoint/2010/main" val="2455629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FACBB-F190-DE77-20B2-4C3CF474BD4E}"/>
              </a:ext>
            </a:extLst>
          </p:cNvPr>
          <p:cNvSpPr>
            <a:spLocks noGrp="1"/>
          </p:cNvSpPr>
          <p:nvPr>
            <p:ph type="title"/>
          </p:nvPr>
        </p:nvSpPr>
        <p:spPr/>
        <p:txBody>
          <a:bodyPr/>
          <a:lstStyle/>
          <a:p>
            <a:r>
              <a:rPr lang="en-US" dirty="0">
                <a:cs typeface="Calibri Light"/>
              </a:rPr>
              <a:t>Haak et al</a:t>
            </a:r>
            <a:endParaRPr lang="en-US" dirty="0"/>
          </a:p>
        </p:txBody>
      </p:sp>
      <p:sp>
        <p:nvSpPr>
          <p:cNvPr id="3" name="Content Placeholder 2">
            <a:extLst>
              <a:ext uri="{FF2B5EF4-FFF2-40B4-BE49-F238E27FC236}">
                <a16:creationId xmlns:a16="http://schemas.microsoft.com/office/drawing/2014/main" id="{C45DA762-E850-1672-F3F1-E5AF979750A4}"/>
              </a:ext>
            </a:extLst>
          </p:cNvPr>
          <p:cNvSpPr>
            <a:spLocks noGrp="1"/>
          </p:cNvSpPr>
          <p:nvPr>
            <p:ph idx="1"/>
          </p:nvPr>
        </p:nvSpPr>
        <p:spPr/>
        <p:txBody>
          <a:bodyPr vert="horz" lIns="91440" tIns="45720" rIns="91440" bIns="45720" rtlCol="0" anchor="t">
            <a:normAutofit/>
          </a:bodyPr>
          <a:lstStyle/>
          <a:p>
            <a:pPr marL="0" indent="0">
              <a:buNone/>
            </a:pPr>
            <a:r>
              <a:rPr lang="en-US" dirty="0">
                <a:ea typeface="+mn-lt"/>
                <a:cs typeface="+mn-lt"/>
              </a:rPr>
              <a:t>"We show that a highly structured course design, based on daily and weekly practice with problem-solving, data analysis, and other higher-order cognitive skills, improved the performance of all students in a college-level introductory biology class and reduced the achievement gap between disadvantaged and </a:t>
            </a:r>
            <a:r>
              <a:rPr lang="en-US" dirty="0" err="1">
                <a:ea typeface="+mn-lt"/>
                <a:cs typeface="+mn-lt"/>
              </a:rPr>
              <a:t>nondisadvantaged</a:t>
            </a:r>
            <a:r>
              <a:rPr lang="en-US" dirty="0">
                <a:ea typeface="+mn-lt"/>
                <a:cs typeface="+mn-lt"/>
              </a:rPr>
              <a:t> students—without increased expenditures."</a:t>
            </a:r>
            <a:endParaRPr lang="en-US" dirty="0">
              <a:cs typeface="Calibri"/>
            </a:endParaRPr>
          </a:p>
        </p:txBody>
      </p:sp>
    </p:spTree>
    <p:extLst>
      <p:ext uri="{BB962C8B-B14F-4D97-AF65-F5344CB8AC3E}">
        <p14:creationId xmlns:p14="http://schemas.microsoft.com/office/powerpoint/2010/main" val="37448749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1243</TotalTime>
  <Words>1650</Words>
  <Application>Microsoft Office PowerPoint</Application>
  <PresentationFormat>Widescreen</PresentationFormat>
  <Paragraphs>110</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Diversity, Equity, and Inclusion</vt:lpstr>
      <vt:lpstr>Today’s Icebreaker:  </vt:lpstr>
      <vt:lpstr>What does diversity mean to you?</vt:lpstr>
      <vt:lpstr>What’s an equity gap?</vt:lpstr>
      <vt:lpstr>How does diversity relate to organic chemistry?  Why do we have this session in ALOC?</vt:lpstr>
      <vt:lpstr>How does diversity relate to organic chemistry?  Why do we have this session in ALOC?</vt:lpstr>
      <vt:lpstr>Are there equity gaps in STEM classes at your institution?</vt:lpstr>
      <vt:lpstr>Are there equity gaps in STEM classes at your institution?  How can we respond?</vt:lpstr>
      <vt:lpstr>Haak et al</vt:lpstr>
      <vt:lpstr>Opportunities to think and talk about subject (Tanner 2013)</vt:lpstr>
      <vt:lpstr>Encouraging, Demanding, and Actively Managing the Participation of all Students (Tanner 2013)</vt:lpstr>
      <vt:lpstr>Building an Inclusive and Fair Classroom Community for ALL students (Tanner 2013)</vt:lpstr>
      <vt:lpstr>Monitoring (Your Own and Students’) Behavior to Cultivate Divergent Thinking (Tanner 2013)</vt:lpstr>
      <vt:lpstr>Teaching ALL the students in your classroom (Tanner 2013)</vt:lpstr>
      <vt:lpstr>Whose mindset matters to student performance in classes?</vt:lpstr>
      <vt:lpstr>Whose mindset matters to student performance in classes?</vt:lpstr>
      <vt:lpstr>Growth mindset interventions</vt:lpstr>
      <vt:lpstr>Why is inclusive teaching important?</vt:lpstr>
      <vt:lpstr>How can you make your classroom more inclusive?</vt:lpstr>
      <vt:lpstr>How can you make your classroom more inclusive?</vt:lpstr>
      <vt:lpstr>Inclusive Teaching (Dewsbury and Brame)</vt:lpstr>
      <vt:lpstr>More inclusive environment for LGBTQ+ (Cooper et al)</vt:lpstr>
      <vt:lpstr>Faculty LGBTQ+ Identity</vt:lpstr>
      <vt:lpstr>How do you motivate your students to learn chemistry?</vt:lpstr>
      <vt:lpstr>What is culturally relevant pedagogy?</vt:lpstr>
      <vt:lpstr>What is culturally relevant pedagogy?</vt:lpstr>
      <vt:lpstr>Culturally Relevant Pedagogy</vt:lpstr>
      <vt:lpstr>PowerPoint Presentation</vt:lpstr>
      <vt:lpstr>How does student belonging influence chemistry performance?</vt:lpstr>
      <vt:lpstr>How does student belonging influence chemistry performance?</vt:lpstr>
      <vt:lpstr>Can belongingness be modified?</vt:lpstr>
      <vt:lpstr>Can belongingness be modified?</vt:lpstr>
      <vt:lpstr>Questions?</vt:lpstr>
      <vt:lpstr>Reflection prompt</vt:lpstr>
      <vt:lpstr>PowerPoint Presentation</vt:lpstr>
      <vt:lpstr>Growth mindset interventions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Diversity, Equity, and Inclusion</dc:title>
  <dc:creator>Jennifer L. Muzyka</dc:creator>
  <cp:lastModifiedBy>Jennifer L. Muzyka</cp:lastModifiedBy>
  <cp:revision>81</cp:revision>
  <dcterms:created xsi:type="dcterms:W3CDTF">2022-06-09T21:33:42Z</dcterms:created>
  <dcterms:modified xsi:type="dcterms:W3CDTF">2022-06-14T02:26:03Z</dcterms:modified>
</cp:coreProperties>
</file>