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7" r:id="rId1"/>
    <p:sldMasterId id="2147483939" r:id="rId2"/>
    <p:sldMasterId id="2147483891" r:id="rId3"/>
    <p:sldMasterId id="2147483951" r:id="rId4"/>
    <p:sldMasterId id="2147483975" r:id="rId5"/>
  </p:sldMasterIdLst>
  <p:notesMasterIdLst>
    <p:notesMasterId r:id="rId12"/>
  </p:notesMasterIdLst>
  <p:handoutMasterIdLst>
    <p:handoutMasterId r:id="rId13"/>
  </p:handoutMasterIdLst>
  <p:sldIdLst>
    <p:sldId id="306" r:id="rId6"/>
    <p:sldId id="346" r:id="rId7"/>
    <p:sldId id="349" r:id="rId8"/>
    <p:sldId id="345" r:id="rId9"/>
    <p:sldId id="347" r:id="rId10"/>
    <p:sldId id="34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96633"/>
    <a:srgbClr val="8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4" autoAdjust="0"/>
    <p:restoredTop sz="96197" autoAdjust="0"/>
  </p:normalViewPr>
  <p:slideViewPr>
    <p:cSldViewPr>
      <p:cViewPr varScale="1">
        <p:scale>
          <a:sx n="119" d="100"/>
          <a:sy n="119" d="100"/>
        </p:scale>
        <p:origin x="10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2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9CB39B-1730-42AF-8776-781F6F775073}" type="datetimeFigureOut">
              <a:rPr lang="en-US" altLang="en-US"/>
              <a:pPr/>
              <a:t>6/15/22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31881-D211-4D07-A2CB-41DEB5173D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4344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8B248-CF86-4160-9145-28EA28570C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0975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CoLT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2 - round robin (team rules)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CAT 7 - muddiest point - Pre-Session 4 (JiTT)</a:t>
            </a:r>
          </a:p>
          <a:p>
            <a:pPr rtl="0" fontAlgn="base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CoLT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11 - Jigsaw -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CoLT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1 - think-pair-share - Session 5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SoTL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B248-CF86-4160-9145-28EA28570C74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396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82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3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78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37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14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3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0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8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1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5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8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30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3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1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3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0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8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8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1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8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52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30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3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1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1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1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8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7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8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8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1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8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1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6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255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5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3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57279-64A6-2542-8638-93B58199209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4713-1E92-9147-B414-7CD95FB1E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8763000" cy="152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1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1447800"/>
            <a:ext cx="8763000" cy="152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1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8763000" cy="152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1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E565-3E6C-134F-A23F-D1AA7EBBB2C6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64F50-3D51-314C-95A8-F0075E30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_6mQbf1Om7c-8VWx03o0RY7dPvcFiG4Qkr014Vwxzus/edit#slide=id.gdc29db2480_2_6" TargetMode="Externa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_6mQbf1Om7c-8VWx03o0RY7dPvcFiG4Qkr014Vwxzus/edit#slide=id.gdc29db2480_2_6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_6mQbf1Om7c-8VWx03o0RY7dPvcFiG4Qkr014Vwxzus/edit#slide=id.gdc29db2480_2_6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763000" cy="3809999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Collaborative Learning Techniques (</a:t>
            </a:r>
            <a:r>
              <a:rPr lang="en-US" sz="3200" b="1" dirty="0" err="1"/>
              <a:t>CoLTs</a:t>
            </a:r>
            <a:r>
              <a:rPr lang="en-US" sz="3200" b="1" dirty="0"/>
              <a:t>) and Learning Assessment Techniques (LATs)</a:t>
            </a:r>
            <a:br>
              <a:rPr lang="en-US" sz="6000" b="1" dirty="0"/>
            </a:br>
            <a:br>
              <a:rPr lang="en-US" sz="3600" dirty="0"/>
            </a:br>
            <a:r>
              <a:rPr lang="en-US" sz="2400" i="1" dirty="0"/>
              <a:t>Active Learning in Organic Chemistry</a:t>
            </a:r>
            <a:br>
              <a:rPr lang="en-US" sz="2400" i="1" dirty="0"/>
            </a:br>
            <a:r>
              <a:rPr lang="en-US" sz="2400" i="1" dirty="0"/>
              <a:t>June 15,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86399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Justin Houseknecht,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9641B-009A-E34F-8F7D-C4FCC263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47131"/>
            <a:ext cx="1925291" cy="2478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98A2C-D51F-E748-BB62-C31CAD62E3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56" y="4247131"/>
            <a:ext cx="1955144" cy="2496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B1BDC-7B05-5372-11B2-5E0EE5BAD1D4}"/>
              </a:ext>
            </a:extLst>
          </p:cNvPr>
          <p:cNvSpPr txBox="1"/>
          <p:nvPr/>
        </p:nvSpPr>
        <p:spPr>
          <a:xfrm>
            <a:off x="1414463" y="331696"/>
            <a:ext cx="6553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Please sit with your Expert Team</a:t>
            </a:r>
          </a:p>
        </p:txBody>
      </p:sp>
    </p:spTree>
    <p:extLst>
      <p:ext uri="{BB962C8B-B14F-4D97-AF65-F5344CB8AC3E}">
        <p14:creationId xmlns:p14="http://schemas.microsoft.com/office/powerpoint/2010/main" val="43749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04FD-B7E4-DC4E-94FC-5926D971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62449-A92D-864D-8B0F-B6774DB4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Formative assessment overview</a:t>
            </a:r>
          </a:p>
          <a:p>
            <a:r>
              <a:rPr lang="en-US" sz="2800" dirty="0"/>
              <a:t>Expert Teams – clarify </a:t>
            </a:r>
            <a:r>
              <a:rPr lang="en-US" sz="2800" dirty="0" err="1"/>
              <a:t>CoLT</a:t>
            </a:r>
            <a:r>
              <a:rPr lang="en-US" sz="2800" dirty="0"/>
              <a:t> or LAT</a:t>
            </a:r>
          </a:p>
          <a:p>
            <a:r>
              <a:rPr lang="en-US" sz="2800" dirty="0"/>
              <a:t>Topic Teams – learn about other methods</a:t>
            </a:r>
          </a:p>
          <a:p>
            <a:r>
              <a:rPr lang="en-US" sz="2800" dirty="0"/>
              <a:t>Expert Teams – finalize implementation plans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8C3D6F-82C1-AE30-D88A-1CA5ED8CE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002740"/>
              </p:ext>
            </p:extLst>
          </p:nvPr>
        </p:nvGraphicFramePr>
        <p:xfrm>
          <a:off x="457198" y="3430587"/>
          <a:ext cx="8229602" cy="3319271"/>
        </p:xfrm>
        <a:graphic>
          <a:graphicData uri="http://schemas.openxmlformats.org/drawingml/2006/table">
            <a:tbl>
              <a:tblPr/>
              <a:tblGrid>
                <a:gridCol w="864351">
                  <a:extLst>
                    <a:ext uri="{9D8B030D-6E8A-4147-A177-3AD203B41FA5}">
                      <a16:colId xmlns:a16="http://schemas.microsoft.com/office/drawing/2014/main" val="1559697084"/>
                    </a:ext>
                  </a:extLst>
                </a:gridCol>
                <a:gridCol w="1290441">
                  <a:extLst>
                    <a:ext uri="{9D8B030D-6E8A-4147-A177-3AD203B41FA5}">
                      <a16:colId xmlns:a16="http://schemas.microsoft.com/office/drawing/2014/main" val="1143928725"/>
                    </a:ext>
                  </a:extLst>
                </a:gridCol>
                <a:gridCol w="1168701">
                  <a:extLst>
                    <a:ext uri="{9D8B030D-6E8A-4147-A177-3AD203B41FA5}">
                      <a16:colId xmlns:a16="http://schemas.microsoft.com/office/drawing/2014/main" val="975635745"/>
                    </a:ext>
                  </a:extLst>
                </a:gridCol>
                <a:gridCol w="1156526">
                  <a:extLst>
                    <a:ext uri="{9D8B030D-6E8A-4147-A177-3AD203B41FA5}">
                      <a16:colId xmlns:a16="http://schemas.microsoft.com/office/drawing/2014/main" val="3413921607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837071969"/>
                    </a:ext>
                  </a:extLst>
                </a:gridCol>
                <a:gridCol w="1193049">
                  <a:extLst>
                    <a:ext uri="{9D8B030D-6E8A-4147-A177-3AD203B41FA5}">
                      <a16:colId xmlns:a16="http://schemas.microsoft.com/office/drawing/2014/main" val="1110226479"/>
                    </a:ext>
                  </a:extLst>
                </a:gridCol>
                <a:gridCol w="1290441">
                  <a:extLst>
                    <a:ext uri="{9D8B030D-6E8A-4147-A177-3AD203B41FA5}">
                      <a16:colId xmlns:a16="http://schemas.microsoft.com/office/drawing/2014/main" val="3865839982"/>
                    </a:ext>
                  </a:extLst>
                </a:gridCol>
              </a:tblGrid>
              <a:tr h="343373">
                <a:tc rowSpan="2"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Teams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58692"/>
                  </a:ext>
                </a:extLst>
              </a:tr>
              <a:tr h="49598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 Aldehydes and Ketones</a:t>
                      </a:r>
                      <a:endParaRPr lang="en-US" b="1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2-Alkenes</a:t>
                      </a:r>
                      <a:endParaRPr lang="en-US" b="1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3-Aromatic Substitutions</a:t>
                      </a:r>
                      <a:endParaRPr lang="en-US" b="1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4-Carb Acid Derivatives</a:t>
                      </a:r>
                      <a:endParaRPr lang="en-US" b="1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5-Spectroscopy</a:t>
                      </a:r>
                      <a:endParaRPr lang="en-US" b="1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78894"/>
                  </a:ext>
                </a:extLst>
              </a:tr>
              <a:tr h="495983">
                <a:tc rowSpan="5">
                  <a:txBody>
                    <a:bodyPr/>
                    <a:lstStyle/>
                    <a:p>
                      <a:pPr marL="76200" marR="762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Expert Teams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Prblm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Solv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Animesh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Cathy</a:t>
                      </a: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Jennifer C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Kristen B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Sean C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303571"/>
                  </a:ext>
                </a:extLst>
              </a:tr>
              <a:tr h="495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CoLT 25</a:t>
                      </a:r>
                      <a:endParaRPr lang="en-US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Round Table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Anthony A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Suresh E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 L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Christine H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97864"/>
                  </a:ext>
                </a:extLst>
              </a:tr>
              <a:tr h="495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 17</a:t>
                      </a:r>
                      <a:endParaRPr lang="en-US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TAPPs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Brandon Q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 J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Raul RB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Margaret LE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Stephen L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50236"/>
                  </a:ext>
                </a:extLst>
              </a:tr>
              <a:tr h="495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 21</a:t>
                      </a:r>
                      <a:endParaRPr lang="en-US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 Grid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 R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 J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Brian W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 S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 C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00566"/>
                  </a:ext>
                </a:extLst>
              </a:tr>
              <a:tr h="495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 23</a:t>
                      </a:r>
                      <a:endParaRPr lang="en-US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 Maps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Danielle J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 O</a:t>
                      </a:r>
                      <a:endParaRPr lang="en-US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Alexey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Wildeliz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Alyssa P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95250" marB="95250" anchor="ctr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7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08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044C-D769-DB46-9D3E-C0E715AA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6D73-94FA-994F-A5D0-39619B312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5791200" cy="4525963"/>
          </a:xfrm>
        </p:spPr>
        <p:txBody>
          <a:bodyPr/>
          <a:lstStyle/>
          <a:p>
            <a:r>
              <a:rPr lang="en-US" dirty="0"/>
              <a:t>Massive impact on student learning</a:t>
            </a:r>
          </a:p>
          <a:p>
            <a:r>
              <a:rPr lang="en-US" dirty="0"/>
              <a:t>Other methods used:</a:t>
            </a:r>
          </a:p>
          <a:p>
            <a:pPr lvl="1"/>
            <a:r>
              <a:rPr lang="en-US" dirty="0" err="1"/>
              <a:t>CoLT</a:t>
            </a:r>
            <a:r>
              <a:rPr lang="en-US" dirty="0"/>
              <a:t> 2: Round Robin</a:t>
            </a:r>
          </a:p>
          <a:p>
            <a:pPr lvl="1"/>
            <a:r>
              <a:rPr lang="en-US" dirty="0"/>
              <a:t>CAT 7: Muddiest Point</a:t>
            </a:r>
          </a:p>
          <a:p>
            <a:pPr lvl="1"/>
            <a:r>
              <a:rPr lang="en-US" dirty="0" err="1"/>
              <a:t>CoLT</a:t>
            </a:r>
            <a:r>
              <a:rPr lang="en-US" dirty="0"/>
              <a:t> 11: Jigsaw</a:t>
            </a:r>
          </a:p>
          <a:p>
            <a:pPr lvl="1"/>
            <a:r>
              <a:rPr lang="en-US" dirty="0" err="1"/>
              <a:t>CoLT</a:t>
            </a:r>
            <a:r>
              <a:rPr lang="en-US" dirty="0"/>
              <a:t> 1: Think-Pair-Share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Visible Learning: Hattie, John: 8601404531293: Books - Amazon">
            <a:extLst>
              <a:ext uri="{FF2B5EF4-FFF2-40B4-BE49-F238E27FC236}">
                <a16:creationId xmlns:a16="http://schemas.microsoft.com/office/drawing/2014/main" id="{C5F74DFE-F208-E898-7D19-96EC9FA85A3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5633" y="1450723"/>
            <a:ext cx="2262783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5C5F93-63BF-7B45-88AC-F6E1AABB5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52797"/>
            <a:ext cx="2209800" cy="280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1B95-D090-854A-8D72-551F613D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/>
              <a:t>Expert Teams (20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0A7F-7C53-8744-AB80-3C9662A9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Use </a:t>
            </a:r>
            <a:r>
              <a:rPr lang="en-US" sz="2800" i="1" dirty="0" err="1">
                <a:hlinkClick r:id="rId2"/>
              </a:rPr>
              <a:t>CoLTs</a:t>
            </a:r>
            <a:r>
              <a:rPr lang="en-US" sz="2800" i="1" dirty="0">
                <a:hlinkClick r:id="rId2"/>
              </a:rPr>
              <a:t> and LATs Implementation Plans</a:t>
            </a:r>
            <a:endParaRPr lang="en-US" sz="2800" dirty="0"/>
          </a:p>
          <a:p>
            <a:r>
              <a:rPr lang="en-US" sz="2400" dirty="0"/>
              <a:t>Slide #2 lists Expert Teams membership</a:t>
            </a:r>
          </a:p>
          <a:p>
            <a:r>
              <a:rPr lang="en-US" sz="2400" dirty="0"/>
              <a:t>Complete your own slide as you are able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800" dirty="0"/>
              <a:t>In Expert Teams:</a:t>
            </a:r>
          </a:p>
          <a:p>
            <a:r>
              <a:rPr lang="en-US" sz="2400" dirty="0"/>
              <a:t>Briefly introduce yourselves to one another</a:t>
            </a:r>
          </a:p>
          <a:p>
            <a:r>
              <a:rPr lang="en-US" sz="2400" dirty="0"/>
              <a:t>Discuss method</a:t>
            </a:r>
          </a:p>
          <a:p>
            <a:r>
              <a:rPr lang="en-US" sz="2400" dirty="0"/>
              <a:t>Revise method descriptions and implementation plans as needed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0FA6DF3-F626-154A-970B-CC82B318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228" y="790100"/>
            <a:ext cx="1228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BED79-18C7-7DAD-1ED5-A76A87405C96}"/>
              </a:ext>
            </a:extLst>
          </p:cNvPr>
          <p:cNvSpPr/>
          <p:nvPr/>
        </p:nvSpPr>
        <p:spPr>
          <a:xfrm>
            <a:off x="762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6103B-F475-271B-4886-FD7E808C7C93}"/>
              </a:ext>
            </a:extLst>
          </p:cNvPr>
          <p:cNvSpPr/>
          <p:nvPr/>
        </p:nvSpPr>
        <p:spPr>
          <a:xfrm>
            <a:off x="5334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BC668-21DA-BEDF-F963-962A4A8F2812}"/>
              </a:ext>
            </a:extLst>
          </p:cNvPr>
          <p:cNvSpPr/>
          <p:nvPr/>
        </p:nvSpPr>
        <p:spPr>
          <a:xfrm>
            <a:off x="9906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93823-C616-338F-A238-3302D7DDA80B}"/>
              </a:ext>
            </a:extLst>
          </p:cNvPr>
          <p:cNvSpPr/>
          <p:nvPr/>
        </p:nvSpPr>
        <p:spPr>
          <a:xfrm>
            <a:off x="14478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547929-5114-85B0-5B66-2F1764423BB0}"/>
              </a:ext>
            </a:extLst>
          </p:cNvPr>
          <p:cNvSpPr/>
          <p:nvPr/>
        </p:nvSpPr>
        <p:spPr>
          <a:xfrm>
            <a:off x="19050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2C1985-5F24-E17D-96D9-DA4308FF2751}"/>
              </a:ext>
            </a:extLst>
          </p:cNvPr>
          <p:cNvSpPr/>
          <p:nvPr/>
        </p:nvSpPr>
        <p:spPr>
          <a:xfrm>
            <a:off x="76200" y="6277688"/>
            <a:ext cx="2286000" cy="4572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1B95-D090-854A-8D72-551F613D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/>
              <a:t>Topic Teams (30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0A7F-7C53-8744-AB80-3C9662A9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Use </a:t>
            </a:r>
            <a:r>
              <a:rPr lang="en-US" sz="2800" i="1" dirty="0" err="1">
                <a:hlinkClick r:id="rId2"/>
              </a:rPr>
              <a:t>CoLTs</a:t>
            </a:r>
            <a:r>
              <a:rPr lang="en-US" sz="2800" i="1" dirty="0">
                <a:hlinkClick r:id="rId2"/>
              </a:rPr>
              <a:t> and LATs Implementation Plans</a:t>
            </a:r>
            <a:endParaRPr lang="en-US" sz="2800" dirty="0"/>
          </a:p>
          <a:p>
            <a:r>
              <a:rPr lang="en-US" sz="2400" dirty="0"/>
              <a:t>Slide #2 lists Topic Teams membership</a:t>
            </a:r>
          </a:p>
          <a:p>
            <a:r>
              <a:rPr lang="en-US" sz="2400" dirty="0"/>
              <a:t>It may be helpful to use your slide as a visual aid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800" dirty="0"/>
              <a:t>In Topic Teams:</a:t>
            </a:r>
          </a:p>
          <a:p>
            <a:r>
              <a:rPr lang="en-US" sz="2400" dirty="0"/>
              <a:t>Describe your method and implementation plan in &lt; 5 min</a:t>
            </a:r>
          </a:p>
          <a:p>
            <a:r>
              <a:rPr lang="en-US" sz="2400" dirty="0"/>
              <a:t>Learn about the other methods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0FA6DF3-F626-154A-970B-CC82B318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228" y="790100"/>
            <a:ext cx="1228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C7FEF6-3480-EF9A-F4C1-82FE65CD59CB}"/>
              </a:ext>
            </a:extLst>
          </p:cNvPr>
          <p:cNvSpPr/>
          <p:nvPr/>
        </p:nvSpPr>
        <p:spPr>
          <a:xfrm>
            <a:off x="762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E2ECA-AA27-86E1-8D96-C99DC26A9A3D}"/>
              </a:ext>
            </a:extLst>
          </p:cNvPr>
          <p:cNvSpPr/>
          <p:nvPr/>
        </p:nvSpPr>
        <p:spPr>
          <a:xfrm>
            <a:off x="5334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374212-D002-5D5D-7D8C-DD63CDCBC0EA}"/>
              </a:ext>
            </a:extLst>
          </p:cNvPr>
          <p:cNvSpPr/>
          <p:nvPr/>
        </p:nvSpPr>
        <p:spPr>
          <a:xfrm>
            <a:off x="9906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D663E6-44FF-A60C-7312-8DFED63DA559}"/>
              </a:ext>
            </a:extLst>
          </p:cNvPr>
          <p:cNvSpPr/>
          <p:nvPr/>
        </p:nvSpPr>
        <p:spPr>
          <a:xfrm>
            <a:off x="14478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2C05FF-7738-0A68-BE48-4C29E74B1ACD}"/>
              </a:ext>
            </a:extLst>
          </p:cNvPr>
          <p:cNvSpPr/>
          <p:nvPr/>
        </p:nvSpPr>
        <p:spPr>
          <a:xfrm>
            <a:off x="1905000" y="6277688"/>
            <a:ext cx="457200" cy="457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19D900-430A-735B-5214-120E6EF9BB13}"/>
              </a:ext>
            </a:extLst>
          </p:cNvPr>
          <p:cNvSpPr/>
          <p:nvPr/>
        </p:nvSpPr>
        <p:spPr>
          <a:xfrm>
            <a:off x="76200" y="6277688"/>
            <a:ext cx="2286000" cy="4572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1B95-D090-854A-8D72-551F613D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/>
              <a:t>Expert Teams (20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0A7F-7C53-8744-AB80-3C9662A9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Use </a:t>
            </a:r>
            <a:r>
              <a:rPr lang="en-US" sz="2800" i="1" dirty="0" err="1">
                <a:hlinkClick r:id="rId2"/>
              </a:rPr>
              <a:t>CoLTs</a:t>
            </a:r>
            <a:r>
              <a:rPr lang="en-US" sz="2800" i="1" dirty="0">
                <a:hlinkClick r:id="rId2"/>
              </a:rPr>
              <a:t> and LATs Implementation Plans</a:t>
            </a:r>
            <a:endParaRPr lang="en-US" sz="2800" dirty="0"/>
          </a:p>
          <a:p>
            <a:r>
              <a:rPr lang="en-US" sz="2400" dirty="0"/>
              <a:t>Slide #2 lists Expert Teams membership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800" dirty="0"/>
              <a:t>In Expert Teams:</a:t>
            </a:r>
          </a:p>
          <a:p>
            <a:r>
              <a:rPr lang="en-US" sz="2400" dirty="0"/>
              <a:t>Discuss observations from meetings with Topic Teams</a:t>
            </a:r>
          </a:p>
          <a:p>
            <a:r>
              <a:rPr lang="en-US" sz="2400" dirty="0"/>
              <a:t>Revise method descriptions and implementation plans as needed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0FA6DF3-F626-154A-970B-CC82B318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228" y="790100"/>
            <a:ext cx="1228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376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0FFBFF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Gene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ittPres0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D2620"/>
      </a:accent1>
      <a:accent2>
        <a:srgbClr val="C0504D"/>
      </a:accent2>
      <a:accent3>
        <a:srgbClr val="9BBB59"/>
      </a:accent3>
      <a:accent4>
        <a:srgbClr val="7D1C18"/>
      </a:accent4>
      <a:accent5>
        <a:srgbClr val="BE2A2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10807</TotalTime>
  <Words>350</Words>
  <Application>Microsoft Macintosh PowerPoint</Application>
  <PresentationFormat>On-screen Show (4:3)</PresentationFormat>
  <Paragraphs>90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Custom Design</vt:lpstr>
      <vt:lpstr>1_Custom Design</vt:lpstr>
      <vt:lpstr>Generic</vt:lpstr>
      <vt:lpstr>1_Generic</vt:lpstr>
      <vt:lpstr>WittPres02</vt:lpstr>
      <vt:lpstr>Collaborative Learning Techniques (CoLTs) and Learning Assessment Techniques (LATs)  Active Learning in Organic Chemistry June 15, 2022</vt:lpstr>
      <vt:lpstr>Session Plan</vt:lpstr>
      <vt:lpstr>Formative Assessment</vt:lpstr>
      <vt:lpstr>Expert Teams (20 min)</vt:lpstr>
      <vt:lpstr>Topic Teams (30 min)</vt:lpstr>
      <vt:lpstr>Expert Teams (20 min)</vt:lpstr>
    </vt:vector>
  </TitlesOfParts>
  <Company>Wittenberg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Chem 201</dc:title>
  <dc:creator>Justin B. Houseknecht</dc:creator>
  <cp:lastModifiedBy>Justin B. Houseknecht</cp:lastModifiedBy>
  <cp:revision>678</cp:revision>
  <cp:lastPrinted>2014-04-03T11:22:37Z</cp:lastPrinted>
  <dcterms:modified xsi:type="dcterms:W3CDTF">2022-06-15T15:36:35Z</dcterms:modified>
</cp:coreProperties>
</file>