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mov" ContentType="video/unknown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m4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4" r:id="rId3"/>
    <p:sldId id="258" r:id="rId4"/>
    <p:sldId id="270" r:id="rId5"/>
    <p:sldId id="259" r:id="rId6"/>
    <p:sldId id="261" r:id="rId7"/>
    <p:sldId id="263" r:id="rId8"/>
    <p:sldId id="262" r:id="rId9"/>
    <p:sldId id="260" r:id="rId10"/>
    <p:sldId id="265" r:id="rId11"/>
    <p:sldId id="264" r:id="rId12"/>
    <p:sldId id="266" r:id="rId13"/>
    <p:sldId id="267" r:id="rId14"/>
    <p:sldId id="268" r:id="rId15"/>
    <p:sldId id="269" r:id="rId16"/>
    <p:sldId id="273" r:id="rId17"/>
    <p:sldId id="271" r:id="rId18"/>
    <p:sldId id="291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B87E8-B02E-2246-927F-30942FA2271E}" type="doc">
      <dgm:prSet loTypeId="urn:microsoft.com/office/officeart/2005/8/layout/process2" loCatId="" qsTypeId="urn:microsoft.com/office/officeart/2005/8/quickstyle/simple2" qsCatId="simple" csTypeId="urn:microsoft.com/office/officeart/2005/8/colors/accent0_1" csCatId="mainScheme" phldr="1"/>
      <dgm:spPr/>
    </dgm:pt>
    <dgm:pt modelId="{F917C317-B7D3-9A4F-9D87-398ECB786F30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Reading</a:t>
          </a:r>
          <a:endParaRPr lang="en-US" dirty="0">
            <a:solidFill>
              <a:schemeClr val="tx1"/>
            </a:solidFill>
          </a:endParaRPr>
        </a:p>
      </dgm:t>
    </dgm:pt>
    <dgm:pt modelId="{6719D5EE-959E-FD49-84F6-4635C1825C5E}" type="parTrans" cxnId="{07D91356-58B2-554B-BCCC-7E2BABD523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293165-B33E-7B4D-A92F-4706B39C96A0}" type="sibTrans" cxnId="{07D91356-58B2-554B-BCCC-7E2BABD523D7}">
      <dgm:prSet/>
      <dgm:spPr>
        <a:solidFill>
          <a:schemeClr val="accent2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579B38-C919-D543-853C-A482276238DD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Homework Problems</a:t>
          </a:r>
          <a:endParaRPr lang="en-US" dirty="0">
            <a:solidFill>
              <a:schemeClr val="tx1"/>
            </a:solidFill>
          </a:endParaRPr>
        </a:p>
      </dgm:t>
    </dgm:pt>
    <dgm:pt modelId="{2F77853A-0C5A-364E-9C5D-1CF7E9E131E7}" type="parTrans" cxnId="{85F82EC6-154C-4041-8DBE-6246246C7B8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D51CBF-3982-814C-8053-98F597A0C582}" type="sibTrans" cxnId="{85F82EC6-154C-4041-8DBE-6246246C7B89}">
      <dgm:prSet/>
      <dgm:spPr>
        <a:solidFill>
          <a:schemeClr val="accent2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22DDB1-C202-F447-98F4-3B0C2AC748B0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Class</a:t>
          </a:r>
          <a:endParaRPr lang="en-US" dirty="0">
            <a:solidFill>
              <a:schemeClr val="tx1"/>
            </a:solidFill>
          </a:endParaRPr>
        </a:p>
      </dgm:t>
    </dgm:pt>
    <dgm:pt modelId="{A57E6E3D-DF6D-7E4B-997C-92AFF233881E}" type="parTrans" cxnId="{B5623E83-061C-A142-879C-81F34808B0B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503859-6F40-1B44-9F79-D6388B5567E9}" type="sibTrans" cxnId="{B5623E83-061C-A142-879C-81F34808B0B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F505C80-EAC5-5E49-9E2E-E6AB45D7DC5A}" type="pres">
      <dgm:prSet presAssocID="{EA6B87E8-B02E-2246-927F-30942FA2271E}" presName="linearFlow" presStyleCnt="0">
        <dgm:presLayoutVars>
          <dgm:resizeHandles val="exact"/>
        </dgm:presLayoutVars>
      </dgm:prSet>
      <dgm:spPr/>
    </dgm:pt>
    <dgm:pt modelId="{A3778476-EECE-0549-BE99-22FFC6A098F6}" type="pres">
      <dgm:prSet presAssocID="{F917C317-B7D3-9A4F-9D87-398ECB786F3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05E6E-6933-7E42-8EC9-16073A350128}" type="pres">
      <dgm:prSet presAssocID="{B0293165-B33E-7B4D-A92F-4706B39C96A0}" presName="sibTrans" presStyleLbl="sibTrans2D1" presStyleIdx="0" presStyleCnt="2" custLinFactNeighborX="16853" custLinFactNeighborY="31"/>
      <dgm:spPr/>
      <dgm:t>
        <a:bodyPr/>
        <a:lstStyle/>
        <a:p>
          <a:endParaRPr lang="en-US"/>
        </a:p>
      </dgm:t>
    </dgm:pt>
    <dgm:pt modelId="{F6765318-ADC7-7C42-9FE6-515BDD6BFD65}" type="pres">
      <dgm:prSet presAssocID="{B0293165-B33E-7B4D-A92F-4706B39C96A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F3B6EF2-CCFC-8F40-A4D2-A9D397596ABF}" type="pres">
      <dgm:prSet presAssocID="{8C579B38-C919-D543-853C-A482276238DD}" presName="node" presStyleLbl="node1" presStyleIdx="1" presStyleCnt="3" custLinFactNeighborX="-1044" custLinFactNeighborY="-5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568A2-6824-3249-A088-D97A20D9A759}" type="pres">
      <dgm:prSet presAssocID="{8FD51CBF-3982-814C-8053-98F597A0C58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E1E8DC5-49EF-3B42-A82F-C745C428102F}" type="pres">
      <dgm:prSet presAssocID="{8FD51CBF-3982-814C-8053-98F597A0C58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5B7451A-99DF-3248-95D2-B2BFD15CCF7E}" type="pres">
      <dgm:prSet presAssocID="{EC22DDB1-C202-F447-98F4-3B0C2AC748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623E83-061C-A142-879C-81F34808B0B0}" srcId="{EA6B87E8-B02E-2246-927F-30942FA2271E}" destId="{EC22DDB1-C202-F447-98F4-3B0C2AC748B0}" srcOrd="2" destOrd="0" parTransId="{A57E6E3D-DF6D-7E4B-997C-92AFF233881E}" sibTransId="{32503859-6F40-1B44-9F79-D6388B5567E9}"/>
    <dgm:cxn modelId="{39DA4AE0-104C-6B4A-BB27-DB5C7D06D11F}" type="presOf" srcId="{F917C317-B7D3-9A4F-9D87-398ECB786F30}" destId="{A3778476-EECE-0549-BE99-22FFC6A098F6}" srcOrd="0" destOrd="0" presId="urn:microsoft.com/office/officeart/2005/8/layout/process2"/>
    <dgm:cxn modelId="{70830127-37EE-8743-9927-049A6D4AE3FF}" type="presOf" srcId="{8FD51CBF-3982-814C-8053-98F597A0C582}" destId="{D51568A2-6824-3249-A088-D97A20D9A759}" srcOrd="0" destOrd="0" presId="urn:microsoft.com/office/officeart/2005/8/layout/process2"/>
    <dgm:cxn modelId="{85F82EC6-154C-4041-8DBE-6246246C7B89}" srcId="{EA6B87E8-B02E-2246-927F-30942FA2271E}" destId="{8C579B38-C919-D543-853C-A482276238DD}" srcOrd="1" destOrd="0" parTransId="{2F77853A-0C5A-364E-9C5D-1CF7E9E131E7}" sibTransId="{8FD51CBF-3982-814C-8053-98F597A0C582}"/>
    <dgm:cxn modelId="{D4A7B5BD-75D5-184A-9472-1546487E794C}" type="presOf" srcId="{8FD51CBF-3982-814C-8053-98F597A0C582}" destId="{3E1E8DC5-49EF-3B42-A82F-C745C428102F}" srcOrd="1" destOrd="0" presId="urn:microsoft.com/office/officeart/2005/8/layout/process2"/>
    <dgm:cxn modelId="{87960B00-0094-C647-B26A-94E0A722DE49}" type="presOf" srcId="{8C579B38-C919-D543-853C-A482276238DD}" destId="{6F3B6EF2-CCFC-8F40-A4D2-A9D397596ABF}" srcOrd="0" destOrd="0" presId="urn:microsoft.com/office/officeart/2005/8/layout/process2"/>
    <dgm:cxn modelId="{F91FA95E-7D6C-C541-A5A3-9A9BB6B0597C}" type="presOf" srcId="{EC22DDB1-C202-F447-98F4-3B0C2AC748B0}" destId="{65B7451A-99DF-3248-95D2-B2BFD15CCF7E}" srcOrd="0" destOrd="0" presId="urn:microsoft.com/office/officeart/2005/8/layout/process2"/>
    <dgm:cxn modelId="{07D91356-58B2-554B-BCCC-7E2BABD523D7}" srcId="{EA6B87E8-B02E-2246-927F-30942FA2271E}" destId="{F917C317-B7D3-9A4F-9D87-398ECB786F30}" srcOrd="0" destOrd="0" parTransId="{6719D5EE-959E-FD49-84F6-4635C1825C5E}" sibTransId="{B0293165-B33E-7B4D-A92F-4706B39C96A0}"/>
    <dgm:cxn modelId="{7291EBA1-BCA9-6B49-A09C-C628E5C17A7D}" type="presOf" srcId="{B0293165-B33E-7B4D-A92F-4706B39C96A0}" destId="{B4205E6E-6933-7E42-8EC9-16073A350128}" srcOrd="0" destOrd="0" presId="urn:microsoft.com/office/officeart/2005/8/layout/process2"/>
    <dgm:cxn modelId="{00EDEFA1-BE31-674E-8228-550579D49D60}" type="presOf" srcId="{EA6B87E8-B02E-2246-927F-30942FA2271E}" destId="{6F505C80-EAC5-5E49-9E2E-E6AB45D7DC5A}" srcOrd="0" destOrd="0" presId="urn:microsoft.com/office/officeart/2005/8/layout/process2"/>
    <dgm:cxn modelId="{B733A214-AEAA-6C4C-B453-7C24456CCA74}" type="presOf" srcId="{B0293165-B33E-7B4D-A92F-4706B39C96A0}" destId="{F6765318-ADC7-7C42-9FE6-515BDD6BFD65}" srcOrd="1" destOrd="0" presId="urn:microsoft.com/office/officeart/2005/8/layout/process2"/>
    <dgm:cxn modelId="{E243A886-E608-3041-ACDF-CCED15F74CEE}" type="presParOf" srcId="{6F505C80-EAC5-5E49-9E2E-E6AB45D7DC5A}" destId="{A3778476-EECE-0549-BE99-22FFC6A098F6}" srcOrd="0" destOrd="0" presId="urn:microsoft.com/office/officeart/2005/8/layout/process2"/>
    <dgm:cxn modelId="{5248CBA3-52D4-9F43-BC1A-6D0CFF3069CF}" type="presParOf" srcId="{6F505C80-EAC5-5E49-9E2E-E6AB45D7DC5A}" destId="{B4205E6E-6933-7E42-8EC9-16073A350128}" srcOrd="1" destOrd="0" presId="urn:microsoft.com/office/officeart/2005/8/layout/process2"/>
    <dgm:cxn modelId="{263D626F-3D3F-B34E-9574-6B2A37A744B4}" type="presParOf" srcId="{B4205E6E-6933-7E42-8EC9-16073A350128}" destId="{F6765318-ADC7-7C42-9FE6-515BDD6BFD65}" srcOrd="0" destOrd="0" presId="urn:microsoft.com/office/officeart/2005/8/layout/process2"/>
    <dgm:cxn modelId="{69C9869C-971F-AC4F-8C2B-5E0FB1E03770}" type="presParOf" srcId="{6F505C80-EAC5-5E49-9E2E-E6AB45D7DC5A}" destId="{6F3B6EF2-CCFC-8F40-A4D2-A9D397596ABF}" srcOrd="2" destOrd="0" presId="urn:microsoft.com/office/officeart/2005/8/layout/process2"/>
    <dgm:cxn modelId="{A1AE1043-0EC0-A94C-9E91-9F92A1C5157F}" type="presParOf" srcId="{6F505C80-EAC5-5E49-9E2E-E6AB45D7DC5A}" destId="{D51568A2-6824-3249-A088-D97A20D9A759}" srcOrd="3" destOrd="0" presId="urn:microsoft.com/office/officeart/2005/8/layout/process2"/>
    <dgm:cxn modelId="{42FF65B2-BDE5-054D-B541-CB6671A0ECD8}" type="presParOf" srcId="{D51568A2-6824-3249-A088-D97A20D9A759}" destId="{3E1E8DC5-49EF-3B42-A82F-C745C428102F}" srcOrd="0" destOrd="0" presId="urn:microsoft.com/office/officeart/2005/8/layout/process2"/>
    <dgm:cxn modelId="{B9349E4D-3FF8-F649-A18B-9F44557062E6}" type="presParOf" srcId="{6F505C80-EAC5-5E49-9E2E-E6AB45D7DC5A}" destId="{65B7451A-99DF-3248-95D2-B2BFD15CCF7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476-EECE-0549-BE99-22FFC6A098F6}">
      <dsp:nvSpPr>
        <dsp:cNvPr id="0" name=""/>
        <dsp:cNvSpPr/>
      </dsp:nvSpPr>
      <dsp:spPr>
        <a:xfrm>
          <a:off x="1049749" y="0"/>
          <a:ext cx="2152650" cy="11959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/>
              </a:solidFill>
            </a:rPr>
            <a:t>Reading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1084776" y="35027"/>
        <a:ext cx="2082596" cy="1125862"/>
      </dsp:txXfrm>
    </dsp:sp>
    <dsp:sp modelId="{B4205E6E-6933-7E42-8EC9-16073A350128}">
      <dsp:nvSpPr>
        <dsp:cNvPr id="0" name=""/>
        <dsp:cNvSpPr/>
      </dsp:nvSpPr>
      <dsp:spPr>
        <a:xfrm rot="5443891">
          <a:off x="1974553" y="1209125"/>
          <a:ext cx="423218" cy="5381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solidFill>
              <a:schemeClr val="tx1"/>
            </a:solidFill>
          </a:endParaRPr>
        </a:p>
      </dsp:txBody>
      <dsp:txXfrm rot="-5400000">
        <a:off x="2025524" y="1266602"/>
        <a:ext cx="322898" cy="296253"/>
      </dsp:txXfrm>
    </dsp:sp>
    <dsp:sp modelId="{6F3B6EF2-CCFC-8F40-A4D2-A9D397596ABF}">
      <dsp:nvSpPr>
        <dsp:cNvPr id="0" name=""/>
        <dsp:cNvSpPr/>
      </dsp:nvSpPr>
      <dsp:spPr>
        <a:xfrm>
          <a:off x="1027275" y="1760162"/>
          <a:ext cx="2152650" cy="11959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/>
              </a:solidFill>
            </a:rPr>
            <a:t>Homework Problems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1062302" y="1795189"/>
        <a:ext cx="2082596" cy="1125862"/>
      </dsp:txXfrm>
    </dsp:sp>
    <dsp:sp modelId="{D51568A2-6824-3249-A088-D97A20D9A759}">
      <dsp:nvSpPr>
        <dsp:cNvPr id="0" name=""/>
        <dsp:cNvSpPr/>
      </dsp:nvSpPr>
      <dsp:spPr>
        <a:xfrm rot="5357729">
          <a:off x="1877943" y="3002833"/>
          <a:ext cx="473789" cy="5381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solidFill>
              <a:schemeClr val="tx1"/>
            </a:solidFill>
          </a:endParaRPr>
        </a:p>
      </dsp:txBody>
      <dsp:txXfrm rot="-5400000">
        <a:off x="1952515" y="3035025"/>
        <a:ext cx="322898" cy="331652"/>
      </dsp:txXfrm>
    </dsp:sp>
    <dsp:sp modelId="{65B7451A-99DF-3248-95D2-B2BFD15CCF7E}">
      <dsp:nvSpPr>
        <dsp:cNvPr id="0" name=""/>
        <dsp:cNvSpPr/>
      </dsp:nvSpPr>
      <dsp:spPr>
        <a:xfrm>
          <a:off x="1049749" y="3587750"/>
          <a:ext cx="2152650" cy="11959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/>
              </a:solidFill>
            </a:rPr>
            <a:t>Class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1084776" y="3622777"/>
        <a:ext cx="2082596" cy="112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421B61B-320D-5B42-BD50-D96B5111C941}" type="datetimeFigureOut">
              <a:rPr lang="en-US" smtClean="0"/>
              <a:t>6/9/2014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038B34-8C25-3D43-AE28-B45E587FC3B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B61B-320D-5B42-BD50-D96B5111C941}" type="datetimeFigureOut">
              <a:rPr lang="en-US" smtClean="0"/>
              <a:t>6/9/2014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8B34-8C25-3D43-AE28-B45E587FC3B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421B61B-320D-5B42-BD50-D96B5111C941}" type="datetimeFigureOut">
              <a:rPr lang="en-US" smtClean="0"/>
              <a:t>6/9/2014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9038B34-8C25-3D43-AE28-B45E587FC3B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74EE-5F53-4F52-B3BA-D0A0D15079B7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9F09-0F6E-42C8-96DE-5A60C7F85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8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B61B-320D-5B42-BD50-D96B5111C941}" type="datetimeFigureOut">
              <a:rPr lang="en-US" smtClean="0"/>
              <a:t>6/9/2014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038B34-8C25-3D43-AE28-B45E587FC3B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B61B-320D-5B42-BD50-D96B5111C941}" type="datetimeFigureOut">
              <a:rPr lang="en-US" smtClean="0"/>
              <a:t>6/9/2014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9038B34-8C25-3D43-AE28-B45E587FC3B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21B61B-320D-5B42-BD50-D96B5111C941}" type="datetimeFigureOut">
              <a:rPr lang="en-US" smtClean="0"/>
              <a:t>6/9/2014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9038B34-8C25-3D43-AE28-B45E587FC3B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21B61B-320D-5B42-BD50-D96B5111C941}" type="datetimeFigureOut">
              <a:rPr lang="en-US" smtClean="0"/>
              <a:t>6/9/2014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9038B34-8C25-3D43-AE28-B45E587FC3B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B61B-320D-5B42-BD50-D96B5111C941}" type="datetimeFigureOut">
              <a:rPr lang="en-US" smtClean="0"/>
              <a:t>6/9/2014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038B34-8C25-3D43-AE28-B45E587FC3B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B61B-320D-5B42-BD50-D96B5111C941}" type="datetimeFigureOut">
              <a:rPr lang="en-US" smtClean="0"/>
              <a:t>6/9/2014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038B34-8C25-3D43-AE28-B45E587FC3B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B61B-320D-5B42-BD50-D96B5111C941}" type="datetimeFigureOut">
              <a:rPr lang="en-US" smtClean="0"/>
              <a:t>6/9/2014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038B34-8C25-3D43-AE28-B45E587FC3B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421B61B-320D-5B42-BD50-D96B5111C941}" type="datetimeFigureOut">
              <a:rPr lang="en-US" smtClean="0"/>
              <a:t>6/9/2014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9038B34-8C25-3D43-AE28-B45E587FC3B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21B61B-320D-5B42-BD50-D96B5111C941}" type="datetimeFigureOut">
              <a:rPr lang="en-US" smtClean="0"/>
              <a:t>6/9/2014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038B34-8C25-3D43-AE28-B45E587FC3B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4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5.emf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6.emf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JiTT</a:t>
            </a:r>
            <a:r>
              <a:rPr lang="en-US" dirty="0" smtClean="0"/>
              <a:t> at </a:t>
            </a:r>
            <a:r>
              <a:rPr lang="en-US" dirty="0" err="1" smtClean="0"/>
              <a:t>witt</a:t>
            </a:r>
            <a:r>
              <a:rPr lang="en-US" dirty="0" smtClean="0"/>
              <a:t>: a hybrid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Justin Houseknecht (Wittenberg University, Ohio)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 18</a:t>
            </a:r>
            <a:r>
              <a:rPr lang="en-US" baseline="30000" dirty="0" smtClean="0"/>
              <a:t>th</a:t>
            </a:r>
            <a:r>
              <a:rPr lang="en-US" dirty="0" smtClean="0"/>
              <a:t> Moodle Question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6715"/>
            <a:ext cx="9144000" cy="4494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6754" y="6155298"/>
            <a:ext cx="4402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Due 12-24 hours before class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54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Moodle for March 18th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99" y="1925644"/>
            <a:ext cx="77343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6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18</a:t>
            </a:r>
            <a:r>
              <a:rPr lang="en-US" baseline="30000" dirty="0" smtClean="0"/>
              <a:t>th</a:t>
            </a:r>
            <a:r>
              <a:rPr lang="en-US" dirty="0" smtClean="0"/>
              <a:t> Class - Preparation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65" y="1634594"/>
            <a:ext cx="8192934" cy="513083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53219" y="2595982"/>
            <a:ext cx="472021" cy="191046"/>
          </a:xfrm>
          <a:prstGeom prst="roundRect">
            <a:avLst/>
          </a:prstGeom>
          <a:pattFill prst="wdUpDiag">
            <a:fgClr>
              <a:schemeClr val="tx1"/>
            </a:fgClr>
            <a:bgClr>
              <a:prstClr val="white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54837" y="2708362"/>
            <a:ext cx="460783" cy="191046"/>
          </a:xfrm>
          <a:prstGeom prst="roundRect">
            <a:avLst/>
          </a:prstGeom>
          <a:pattFill prst="wdUpDiag">
            <a:fgClr>
              <a:schemeClr val="tx1"/>
            </a:fgClr>
            <a:bgClr>
              <a:prstClr val="white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753219" y="4753681"/>
            <a:ext cx="472022" cy="191047"/>
          </a:xfrm>
          <a:prstGeom prst="roundRect">
            <a:avLst/>
          </a:prstGeom>
          <a:pattFill prst="wdUpDiag">
            <a:fgClr>
              <a:schemeClr val="tx1"/>
            </a:fgClr>
            <a:bgClr>
              <a:prstClr val="white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54837" y="4866061"/>
            <a:ext cx="460783" cy="179809"/>
          </a:xfrm>
          <a:prstGeom prst="roundRect">
            <a:avLst/>
          </a:prstGeom>
          <a:pattFill prst="wdUpDiag">
            <a:fgClr>
              <a:schemeClr val="tx1"/>
            </a:fgClr>
            <a:bgClr>
              <a:prstClr val="white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753220" y="6327004"/>
            <a:ext cx="573170" cy="235998"/>
          </a:xfrm>
          <a:prstGeom prst="roundRect">
            <a:avLst/>
          </a:prstGeom>
          <a:pattFill prst="wdUpDiag">
            <a:fgClr>
              <a:schemeClr val="tx1"/>
            </a:fgClr>
            <a:bgClr>
              <a:prstClr val="white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54837" y="6416908"/>
            <a:ext cx="539453" cy="224760"/>
          </a:xfrm>
          <a:prstGeom prst="roundRect">
            <a:avLst/>
          </a:prstGeom>
          <a:pattFill prst="wdUpDiag">
            <a:fgClr>
              <a:schemeClr val="tx1"/>
            </a:fgClr>
            <a:bgClr>
              <a:prstClr val="white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Slide - Outline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0" y="1820116"/>
            <a:ext cx="9144000" cy="39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of Carbonyls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Mini-lecture - </a:t>
            </a:r>
            <a:r>
              <a:rPr lang="en-US" sz="3200" dirty="0"/>
              <a:t>[19.7] </a:t>
            </a:r>
            <a:r>
              <a:rPr lang="en-US" sz="3200" i="1" dirty="0"/>
              <a:t>Can you also explain this a little more thoroughly, and how we get ":H-"? I understand that it's using hydrogen as the nucleophile rather than as an electrophile...but what exactly is ":H-"?</a:t>
            </a:r>
            <a:endParaRPr lang="en-US" dirty="0" smtClean="0"/>
          </a:p>
          <a:p>
            <a:r>
              <a:rPr lang="en-US" dirty="0" smtClean="0"/>
              <a:t>Group work – Synthesize the following from a carbonyl compound: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454" y="5035177"/>
            <a:ext cx="5990116" cy="163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Solution</a:t>
            </a:r>
            <a:endParaRPr lang="en-US" dirty="0"/>
          </a:p>
        </p:txBody>
      </p:sp>
      <p:pic>
        <p:nvPicPr>
          <p:cNvPr id="5" name="ROHsy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66659" y="1806043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2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uploaded to Moodle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3514"/>
            <a:ext cx="9144000" cy="48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Remainder of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1-2 more group problem-solving sessions</a:t>
            </a:r>
          </a:p>
          <a:p>
            <a:r>
              <a:rPr lang="en-US" dirty="0" smtClean="0"/>
              <a:t>3-6 more mini-lectures from </a:t>
            </a:r>
            <a:r>
              <a:rPr lang="en-US" dirty="0" err="1" smtClean="0"/>
              <a:t>JiTT</a:t>
            </a:r>
            <a:r>
              <a:rPr lang="en-US" dirty="0" smtClean="0"/>
              <a:t> 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Class Homework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6" y="1930174"/>
            <a:ext cx="10882017" cy="336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583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Students did better, particularly weaker students</a:t>
            </a:r>
          </a:p>
          <a:p>
            <a:r>
              <a:rPr lang="en-US" dirty="0" smtClean="0"/>
              <a:t>Video mini-lectures universally loved</a:t>
            </a:r>
          </a:p>
          <a:p>
            <a:r>
              <a:rPr lang="en-US" dirty="0" smtClean="0"/>
              <a:t>Organization of time and material was a major challenge</a:t>
            </a:r>
          </a:p>
          <a:p>
            <a:r>
              <a:rPr lang="en-US" dirty="0" smtClean="0"/>
              <a:t>Vast majority saw benefit of flipped pedagogy, but few who didn’t were adamant</a:t>
            </a:r>
          </a:p>
          <a:p>
            <a:r>
              <a:rPr lang="en-US" dirty="0" smtClean="0"/>
              <a:t>Solutions database was under-utilized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to Flipping with </a:t>
            </a:r>
            <a:r>
              <a:rPr lang="en-US" dirty="0" err="1" smtClean="0"/>
              <a:t>JiTT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Interactive lecture</a:t>
            </a:r>
          </a:p>
          <a:p>
            <a:r>
              <a:rPr lang="en-US" dirty="0" smtClean="0"/>
              <a:t>High DFW rate (for Witt) of 26%</a:t>
            </a:r>
          </a:p>
          <a:p>
            <a:r>
              <a:rPr lang="en-US" dirty="0" smtClean="0"/>
              <a:t>Attempts to help weaker students</a:t>
            </a:r>
          </a:p>
          <a:p>
            <a:pPr lvl="1"/>
            <a:r>
              <a:rPr lang="en-US" dirty="0" smtClean="0"/>
              <a:t>Participation grade</a:t>
            </a:r>
          </a:p>
          <a:p>
            <a:pPr lvl="1"/>
            <a:r>
              <a:rPr lang="en-US" dirty="0" smtClean="0"/>
              <a:t>Review sessions</a:t>
            </a:r>
          </a:p>
          <a:p>
            <a:pPr lvl="1"/>
            <a:r>
              <a:rPr lang="en-US" dirty="0" smtClean="0"/>
              <a:t>Online homework</a:t>
            </a:r>
          </a:p>
          <a:p>
            <a:pPr lvl="1"/>
            <a:r>
              <a:rPr lang="en-US" dirty="0" smtClean="0"/>
              <a:t>Extra credit worksheets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Just-in-Time Teaching</a:t>
            </a:r>
            <a:br>
              <a:rPr lang="en-US" dirty="0" smtClean="0"/>
            </a:br>
            <a:r>
              <a:rPr lang="en-US" dirty="0" smtClean="0"/>
              <a:t>with Peer Instruction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Jennifer </a:t>
            </a:r>
            <a:r>
              <a:rPr lang="en-US" dirty="0" err="1" smtClean="0"/>
              <a:t>Muzyka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cCWCS</a:t>
            </a:r>
            <a:r>
              <a:rPr lang="en-US" dirty="0" smtClean="0"/>
              <a:t> Workshop</a:t>
            </a:r>
          </a:p>
          <a:p>
            <a:r>
              <a:rPr lang="en-US" dirty="0" smtClean="0"/>
              <a:t>Active Learning in Organic Chemistry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03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 you think students struggle when reading technical materials (like organic textbooks)? </a:t>
            </a:r>
            <a:endParaRPr lang="en-US" sz="3200" dirty="0"/>
          </a:p>
        </p:txBody>
      </p:sp>
      <p:graphicFrame>
        <p:nvGraphicFramePr>
          <p:cNvPr id="4" name="TPChart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21600091"/>
              </p:ext>
            </p:extLst>
          </p:nvPr>
        </p:nvGraphicFramePr>
        <p:xfrm>
          <a:off x="127000" y="1460500"/>
          <a:ext cx="9144000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6" imgW="9143977" imgH="2648048" progId="MSGraph.Chart.8">
                  <p:embed followColorScheme="full"/>
                </p:oleObj>
              </mc:Choice>
              <mc:Fallback>
                <p:oleObj name="Chart" r:id="rId6" imgW="9143977" imgH="2648048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7000" y="1460500"/>
                        <a:ext cx="9144000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397000" y="1600200"/>
            <a:ext cx="8229600" cy="4525963"/>
          </a:xfrm>
        </p:spPr>
        <p:txBody>
          <a:bodyPr tIns="45720" bIns="45720"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Yes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No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Maybe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Some students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9930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JiTT</a:t>
            </a:r>
            <a:r>
              <a:rPr lang="en-US" dirty="0" smtClean="0"/>
              <a:t> at Centre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Pre-class reading assignment</a:t>
            </a:r>
          </a:p>
          <a:p>
            <a:r>
              <a:rPr lang="en-US" dirty="0"/>
              <a:t>Q</a:t>
            </a:r>
            <a:r>
              <a:rPr lang="en-US" dirty="0" smtClean="0"/>
              <a:t>uestions about reading</a:t>
            </a:r>
          </a:p>
          <a:p>
            <a:r>
              <a:rPr lang="en-US" dirty="0" smtClean="0"/>
              <a:t>Student responses reviewed </a:t>
            </a:r>
          </a:p>
          <a:p>
            <a:r>
              <a:rPr lang="en-US" dirty="0" smtClean="0"/>
              <a:t>Class – answer student questions</a:t>
            </a:r>
          </a:p>
          <a:p>
            <a:r>
              <a:rPr lang="en-US" dirty="0" smtClean="0"/>
              <a:t>Address misconceptions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5484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Moodle </a:t>
            </a:r>
          </a:p>
          <a:p>
            <a:r>
              <a:rPr lang="en-US" dirty="0" smtClean="0"/>
              <a:t>Quiz deadlines</a:t>
            </a:r>
          </a:p>
          <a:p>
            <a:r>
              <a:rPr lang="en-US" dirty="0" smtClean="0"/>
              <a:t>Essay questions</a:t>
            </a:r>
          </a:p>
          <a:p>
            <a:r>
              <a:rPr lang="en-US" dirty="0" smtClean="0"/>
              <a:t>Two content questions</a:t>
            </a:r>
          </a:p>
          <a:p>
            <a:r>
              <a:rPr lang="en-US" dirty="0" smtClean="0"/>
              <a:t>One open question, identifying confusion</a:t>
            </a:r>
          </a:p>
          <a:p>
            <a:r>
              <a:rPr lang="en-US" dirty="0" smtClean="0"/>
              <a:t>Generating student buy-in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1629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Thinking of what you want to get out of your college education and this course, which of the following is most important to you?</a:t>
            </a:r>
            <a:endParaRPr lang="en-US" sz="2400" dirty="0"/>
          </a:p>
        </p:txBody>
      </p:sp>
      <p:graphicFrame>
        <p:nvGraphicFramePr>
          <p:cNvPr id="4" name="TPChart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37310024"/>
              </p:ext>
            </p:extLst>
          </p:nvPr>
        </p:nvGraphicFramePr>
        <p:xfrm>
          <a:off x="127000" y="1422400"/>
          <a:ext cx="9144000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hart" r:id="rId6" imgW="9143977" imgH="3066985" progId="MSGraph.Chart.8">
                  <p:embed followColorScheme="full"/>
                </p:oleObj>
              </mc:Choice>
              <mc:Fallback>
                <p:oleObj name="Chart" r:id="rId6" imgW="9143977" imgH="306698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7000" y="1422400"/>
                        <a:ext cx="9144000" cy="353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397000" y="1600200"/>
            <a:ext cx="8229600" cy="4525963"/>
          </a:xfrm>
        </p:spPr>
        <p:txBody>
          <a:bodyPr tIns="45720" bIns="45720"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Acquiring information (facts, principles, concepts)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Learning how to use information and knowledge in new situations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Developing lifelong learning skills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3837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18655" y="274638"/>
            <a:ext cx="8825344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Of these three goals, which do you think you can make headway on outside of class by your own reading and studying?</a:t>
            </a:r>
            <a:endParaRPr lang="en-US" sz="2400" dirty="0"/>
          </a:p>
        </p:txBody>
      </p:sp>
      <p:graphicFrame>
        <p:nvGraphicFramePr>
          <p:cNvPr id="4" name="TPChart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24352769"/>
              </p:ext>
            </p:extLst>
          </p:nvPr>
        </p:nvGraphicFramePr>
        <p:xfrm>
          <a:off x="127000" y="1422400"/>
          <a:ext cx="9144000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hart" r:id="rId6" imgW="9143977" imgH="3066985" progId="MSGraph.Chart.8">
                  <p:embed followColorScheme="full"/>
                </p:oleObj>
              </mc:Choice>
              <mc:Fallback>
                <p:oleObj name="Chart" r:id="rId6" imgW="9143977" imgH="306698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7000" y="1422400"/>
                        <a:ext cx="9144000" cy="353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397000" y="1600200"/>
            <a:ext cx="8229600" cy="4525963"/>
          </a:xfrm>
        </p:spPr>
        <p:txBody>
          <a:bodyPr tIns="45720" bIns="45720"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Acquiring information (facts, principles, concepts)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Learning how to use information and knowledge in new situations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Developing lifelong learning skills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5852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questions &amp; students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 point students to important topics</a:t>
            </a:r>
          </a:p>
          <a:p>
            <a:r>
              <a:rPr lang="en-US" dirty="0" smtClean="0"/>
              <a:t>Students process ideas as they write</a:t>
            </a:r>
          </a:p>
          <a:p>
            <a:r>
              <a:rPr lang="en-US" dirty="0" smtClean="0"/>
              <a:t>Students develop reading skills</a:t>
            </a:r>
          </a:p>
          <a:p>
            <a:r>
              <a:rPr lang="en-US" dirty="0" smtClean="0"/>
              <a:t>Students develop writing skills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9855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questions &amp; faculty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questions</a:t>
            </a:r>
          </a:p>
          <a:p>
            <a:r>
              <a:rPr lang="en-US" dirty="0" smtClean="0"/>
              <a:t>Read/grade student responses</a:t>
            </a:r>
          </a:p>
          <a:p>
            <a:r>
              <a:rPr lang="en-US" dirty="0" smtClean="0"/>
              <a:t>Develop class materials based on student responses</a:t>
            </a:r>
          </a:p>
          <a:p>
            <a:r>
              <a:rPr lang="en-US" dirty="0" smtClean="0"/>
              <a:t>Feedback from otherwise silent students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3248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774"/>
            <a:ext cx="9144000" cy="60304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52800" y="3429000"/>
            <a:ext cx="22098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29000" y="5715000"/>
            <a:ext cx="23622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8494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class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 time on definitions</a:t>
            </a:r>
          </a:p>
          <a:p>
            <a:r>
              <a:rPr lang="en-US" dirty="0" smtClean="0"/>
              <a:t>More time on complex concepts</a:t>
            </a:r>
          </a:p>
          <a:p>
            <a:r>
              <a:rPr lang="en-US" dirty="0" smtClean="0"/>
              <a:t>Slide with reading question</a:t>
            </a:r>
          </a:p>
          <a:p>
            <a:r>
              <a:rPr lang="en-US" dirty="0" smtClean="0"/>
              <a:t>Slide(s) with student responses</a:t>
            </a:r>
          </a:p>
          <a:p>
            <a:r>
              <a:rPr lang="en-US" dirty="0" smtClean="0"/>
              <a:t>Address questions</a:t>
            </a:r>
          </a:p>
          <a:p>
            <a:r>
              <a:rPr lang="en-US" dirty="0" smtClean="0"/>
              <a:t>Clicker questions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836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hybrid approach</a:t>
            </a:r>
            <a:endParaRPr lang="en-US" i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5192230" y="1773295"/>
            <a:ext cx="3573818" cy="5082018"/>
          </a:xfrm>
        </p:spPr>
        <p:txBody>
          <a:bodyPr>
            <a:normAutofit/>
          </a:bodyPr>
          <a:lstStyle/>
          <a:p>
            <a:r>
              <a:rPr lang="en-US" dirty="0" smtClean="0"/>
              <a:t>Reading guides</a:t>
            </a:r>
          </a:p>
          <a:p>
            <a:r>
              <a:rPr lang="en-US" dirty="0" smtClean="0"/>
              <a:t>5-15 min lectures</a:t>
            </a:r>
          </a:p>
          <a:p>
            <a:endParaRPr lang="en-US" dirty="0"/>
          </a:p>
          <a:p>
            <a:r>
              <a:rPr lang="en-US" dirty="0" smtClean="0"/>
              <a:t>Online homework</a:t>
            </a:r>
          </a:p>
          <a:p>
            <a:r>
              <a:rPr lang="en-US" dirty="0" smtClean="0"/>
              <a:t>Muddiest point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Mini-lectures</a:t>
            </a:r>
          </a:p>
          <a:p>
            <a:r>
              <a:rPr lang="en-US" dirty="0" smtClean="0"/>
              <a:t>Group work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83687050"/>
              </p:ext>
            </p:extLst>
          </p:nvPr>
        </p:nvGraphicFramePr>
        <p:xfrm>
          <a:off x="207246" y="1773295"/>
          <a:ext cx="4252149" cy="4783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084" y="3066815"/>
            <a:ext cx="89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enables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9526" y="4863632"/>
            <a:ext cx="83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informs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9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structural features cause some organic compounds to be acidic?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anions of the organic compounds are stabilized by having negative charge on a highly electronegative atom or by resonance.</a:t>
            </a:r>
          </a:p>
          <a:p>
            <a:r>
              <a:rPr lang="en-US" dirty="0"/>
              <a:t>In general, functional groups can cause some organic compounds to be acidic.  The main functional group that causes acidity is carboxylic acid.</a:t>
            </a:r>
          </a:p>
          <a:p>
            <a:r>
              <a:rPr lang="en-US" dirty="0"/>
              <a:t>The structural feature is a functional group with a carbon-oxygen double bond.  This is otherwise known as a carbonyl group.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8823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What factors influence whether substitution or elimination will occur between an alkyl halide and a nucleophile/base?  Summarize these factors in 2-3 sentences.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 don't have a great grasp on this yet but I think that elimination will likely happen in the presence of a strong base and the SN2 reaction dominates when the substrate is not highly substituted. Other than that it seems like there could be mixtures. </a:t>
            </a:r>
          </a:p>
          <a:p>
            <a:r>
              <a:rPr lang="en-US" sz="2400" dirty="0" smtClean="0"/>
              <a:t>For bimolecular reactions, elimination will occur if the reaction involves a strong base. Bimolecular reactions occur under more neutral conditions, like with the use of ethanol and water. I think this is the right answer, but </a:t>
            </a:r>
            <a:r>
              <a:rPr lang="en-US" sz="2400" dirty="0" err="1" smtClean="0"/>
              <a:t>i'm</a:t>
            </a:r>
            <a:r>
              <a:rPr lang="en-US" sz="2400" dirty="0" smtClean="0"/>
              <a:t> not 100% sure because I don't see any extremely obvious trends. Maybe </a:t>
            </a:r>
            <a:r>
              <a:rPr lang="en-US" sz="2400" dirty="0" err="1" smtClean="0"/>
              <a:t>i'm</a:t>
            </a:r>
            <a:r>
              <a:rPr lang="en-US" sz="2400" dirty="0" smtClean="0"/>
              <a:t> just missing them, though. 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9738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respond individually to clicker question</a:t>
            </a:r>
          </a:p>
          <a:p>
            <a:r>
              <a:rPr lang="en-US" dirty="0" smtClean="0"/>
              <a:t>Instructor looks at response graph</a:t>
            </a:r>
          </a:p>
          <a:p>
            <a:r>
              <a:rPr lang="en-US" dirty="0" smtClean="0"/>
              <a:t>Students discuss concept</a:t>
            </a:r>
          </a:p>
          <a:p>
            <a:r>
              <a:rPr lang="en-US" dirty="0" smtClean="0"/>
              <a:t>Students respond to clicker question again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2024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quality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what is meant by the term </a:t>
            </a:r>
            <a:r>
              <a:rPr lang="en-US" dirty="0" err="1" smtClean="0"/>
              <a:t>regiochemistry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Describe the </a:t>
            </a:r>
            <a:r>
              <a:rPr lang="en-US" dirty="0" err="1" smtClean="0"/>
              <a:t>regiochemistry</a:t>
            </a:r>
            <a:r>
              <a:rPr lang="en-US" dirty="0" smtClean="0"/>
              <a:t> observed in the reaction of 1-hexene with </a:t>
            </a:r>
            <a:r>
              <a:rPr lang="en-US" dirty="0" err="1" smtClean="0"/>
              <a:t>HCl</a:t>
            </a:r>
            <a:r>
              <a:rPr lang="en-US" dirty="0" smtClean="0"/>
              <a:t>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4780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observations</a:t>
            </a:r>
          </a:p>
          <a:p>
            <a:r>
              <a:rPr lang="en-US" dirty="0" smtClean="0"/>
              <a:t>Student attitudes </a:t>
            </a:r>
          </a:p>
          <a:p>
            <a:r>
              <a:rPr lang="en-US" dirty="0"/>
              <a:t>http://</a:t>
            </a:r>
            <a:r>
              <a:rPr lang="en-US" dirty="0" err="1"/>
              <a:t>confchem.ccce.divched.org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705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Novak, G. M.; </a:t>
            </a:r>
            <a:r>
              <a:rPr lang="en-US" dirty="0" err="1"/>
              <a:t>Gavrin</a:t>
            </a:r>
            <a:r>
              <a:rPr lang="en-US" dirty="0"/>
              <a:t>, A.; Christian, W.; Patterson, E. </a:t>
            </a:r>
            <a:r>
              <a:rPr lang="en-US" i="1" dirty="0"/>
              <a:t>Just-in-time teaching : blending active learning with web technology</a:t>
            </a:r>
            <a:r>
              <a:rPr lang="en-US" dirty="0"/>
              <a:t>; Prentice Hall: Upper Saddle River, NJ, 1999.</a:t>
            </a:r>
          </a:p>
          <a:p>
            <a:r>
              <a:rPr lang="en-US" dirty="0" err="1" smtClean="0"/>
              <a:t>Simkins</a:t>
            </a:r>
            <a:r>
              <a:rPr lang="en-US" dirty="0"/>
              <a:t>, S.; Maier, M.; </a:t>
            </a:r>
            <a:r>
              <a:rPr lang="en-US" dirty="0" err="1"/>
              <a:t>Rhem</a:t>
            </a:r>
            <a:r>
              <a:rPr lang="en-US" dirty="0"/>
              <a:t>, J. </a:t>
            </a:r>
            <a:r>
              <a:rPr lang="en-US" i="1" dirty="0"/>
              <a:t>Just-in-time teaching: across the disciplines, across the academy</a:t>
            </a:r>
            <a:r>
              <a:rPr lang="en-US" dirty="0"/>
              <a:t>; New pedagogies and practices for teaching in higher education; 1st ed.; Stylus Pub: Sterling, </a:t>
            </a:r>
            <a:r>
              <a:rPr lang="en-US" dirty="0" smtClean="0"/>
              <a:t>VA, </a:t>
            </a:r>
            <a:r>
              <a:rPr lang="en-US" dirty="0"/>
              <a:t>2010</a:t>
            </a:r>
            <a:r>
              <a:rPr lang="en-US" dirty="0" smtClean="0"/>
              <a:t>.</a:t>
            </a:r>
          </a:p>
          <a:p>
            <a:r>
              <a:rPr lang="en-US" dirty="0" smtClean="0"/>
              <a:t>Smith, M.K.; Wood, W.B.; Adams, W.K.; </a:t>
            </a:r>
            <a:r>
              <a:rPr lang="en-US" dirty="0" err="1" smtClean="0"/>
              <a:t>Wieman</a:t>
            </a:r>
            <a:r>
              <a:rPr lang="en-US" dirty="0" smtClean="0"/>
              <a:t>, C.; Knight, J.K. Guild, N.; Su, T.T.  “Why Peer Discussion Improves Student Performance on In-Class Concept Questions,” </a:t>
            </a:r>
            <a:r>
              <a:rPr lang="en-US" i="1" dirty="0" smtClean="0"/>
              <a:t>Science</a:t>
            </a:r>
            <a:r>
              <a:rPr lang="en-US" dirty="0" smtClean="0"/>
              <a:t> </a:t>
            </a:r>
            <a:r>
              <a:rPr lang="en-US" b="1" dirty="0" smtClean="0"/>
              <a:t>2009</a:t>
            </a:r>
            <a:r>
              <a:rPr lang="en-US" dirty="0" smtClean="0"/>
              <a:t>,  </a:t>
            </a:r>
            <a:r>
              <a:rPr lang="en-US" i="1" dirty="0" smtClean="0"/>
              <a:t>323</a:t>
            </a:r>
            <a:r>
              <a:rPr lang="en-US" dirty="0" smtClean="0"/>
              <a:t>, 122-124.</a:t>
            </a:r>
          </a:p>
          <a:p>
            <a:r>
              <a:rPr lang="en-US" dirty="0" smtClean="0"/>
              <a:t>Smith, G. A.  “First-Day Questions for the Learner-Centered Classroom,”  </a:t>
            </a:r>
            <a:r>
              <a:rPr lang="en-US" i="1" dirty="0" smtClean="0"/>
              <a:t>The National Teaching &amp; Learning Forum</a:t>
            </a:r>
            <a:r>
              <a:rPr lang="en-US" dirty="0" smtClean="0"/>
              <a:t> </a:t>
            </a:r>
            <a:r>
              <a:rPr lang="en-US" b="1" dirty="0" smtClean="0"/>
              <a:t>2008</a:t>
            </a:r>
            <a:r>
              <a:rPr lang="en-US" dirty="0" smtClean="0"/>
              <a:t>, </a:t>
            </a:r>
            <a:r>
              <a:rPr lang="en-US" i="1" dirty="0" smtClean="0"/>
              <a:t>17</a:t>
            </a:r>
            <a:r>
              <a:rPr lang="en-US" dirty="0" smtClean="0"/>
              <a:t> (5), 1-4.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5427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Tuesday / Thursday 90 min + lab</a:t>
            </a:r>
          </a:p>
          <a:p>
            <a:r>
              <a:rPr lang="en-US" dirty="0" smtClean="0"/>
              <a:t>20-35 students per </a:t>
            </a:r>
            <a:r>
              <a:rPr lang="en-US" dirty="0" smtClean="0"/>
              <a:t>section, 36-51 per semester</a:t>
            </a:r>
            <a:endParaRPr lang="en-US" dirty="0" smtClean="0"/>
          </a:p>
          <a:p>
            <a:pPr lvl="1"/>
            <a:r>
              <a:rPr lang="en-US" dirty="0" smtClean="0"/>
              <a:t>80% Biology majors, mostly pre-med</a:t>
            </a:r>
          </a:p>
          <a:p>
            <a:r>
              <a:rPr lang="en-US" dirty="0" smtClean="0"/>
              <a:t>Group work on </a:t>
            </a:r>
            <a:r>
              <a:rPr lang="en-US" dirty="0" err="1" smtClean="0"/>
              <a:t>iPads</a:t>
            </a:r>
            <a:endParaRPr lang="en-US" dirty="0" smtClean="0"/>
          </a:p>
          <a:p>
            <a:pPr lvl="1"/>
            <a:r>
              <a:rPr lang="en-US" dirty="0" smtClean="0"/>
              <a:t>Allowed students to choose groups</a:t>
            </a:r>
          </a:p>
          <a:p>
            <a:pPr lvl="1"/>
            <a:r>
              <a:rPr lang="en-US" dirty="0" smtClean="0"/>
              <a:t>Same groups all semester</a:t>
            </a:r>
          </a:p>
          <a:p>
            <a:pPr lvl="2"/>
            <a:r>
              <a:rPr lang="en-US" dirty="0" smtClean="0"/>
              <a:t>Suggested a few changes</a:t>
            </a:r>
          </a:p>
          <a:p>
            <a:pPr lvl="1"/>
            <a:r>
              <a:rPr lang="en-US" dirty="0" smtClean="0"/>
              <a:t>Participation grade – 15%</a:t>
            </a:r>
          </a:p>
          <a:p>
            <a:pPr lvl="1"/>
            <a:r>
              <a:rPr lang="en-US" dirty="0" smtClean="0"/>
              <a:t>Extra credit tournament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Moodle for March 18th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99" y="1925644"/>
            <a:ext cx="7734300" cy="384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6936" y="6087870"/>
            <a:ext cx="4270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Posted &gt; 48 </a:t>
            </a:r>
            <a:r>
              <a:rPr lang="en-US" sz="2800" dirty="0" err="1" smtClean="0"/>
              <a:t>hrs</a:t>
            </a:r>
            <a:r>
              <a:rPr lang="en-US" sz="2800" dirty="0" smtClean="0"/>
              <a:t> before class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47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95" y="228600"/>
            <a:ext cx="8833534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Tuesday March 18</a:t>
            </a:r>
            <a:r>
              <a:rPr lang="en-US" baseline="30000" dirty="0" smtClean="0"/>
              <a:t>th</a:t>
            </a:r>
            <a:r>
              <a:rPr lang="en-US" dirty="0" smtClean="0"/>
              <a:t> Pre-Class Reading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528369"/>
            <a:ext cx="6162625" cy="532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Carbonyls Mini-Lecture</a:t>
            </a:r>
            <a:endParaRPr lang="en-US" dirty="0"/>
          </a:p>
        </p:txBody>
      </p:sp>
      <p:pic>
        <p:nvPicPr>
          <p:cNvPr id="4" name="JiTT_Denver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606" y="1629512"/>
            <a:ext cx="6463316" cy="484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8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OWL Modules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252"/>
          <a:stretch/>
        </p:blipFill>
        <p:spPr>
          <a:xfrm>
            <a:off x="1247483" y="1588564"/>
            <a:ext cx="6293612" cy="517467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39687" y="2168937"/>
            <a:ext cx="3798645" cy="494473"/>
          </a:xfrm>
          <a:prstGeom prst="round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39687" y="3539975"/>
            <a:ext cx="5686728" cy="258475"/>
          </a:xfrm>
          <a:prstGeom prst="round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629596" y="5000918"/>
            <a:ext cx="2989466" cy="191046"/>
          </a:xfrm>
          <a:prstGeom prst="roundRect">
            <a:avLst/>
          </a:prstGeom>
          <a:noFill/>
          <a:ln w="38100" cmpd="sng">
            <a:solidFill>
              <a:srgbClr val="DD80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29596" y="5270630"/>
            <a:ext cx="5787875" cy="640567"/>
          </a:xfrm>
          <a:prstGeom prst="round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Moodle for March 18th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99" y="1925644"/>
            <a:ext cx="77343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42E5B5C833040F2955557A3B3428CE3"/>
  <p:tag name="SLIDEID" val="C42E5B5C833040F2955557A3B3428CE3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Of these three goals, which do you think you can make headway on outside of class by your own reading and studying?"/>
  <p:tag name="ANSWERSALIAS" val="Acquiring information (facts, principles, concepts)|smicln|Learning how to use information and knowledge in new situations|smicln|Developing lifelong learning skills"/>
  <p:tag name="VALUES" val="No Value|smicln|No Value|smicln|No Val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151"/>
  <p:tag name="FONTSIZE" val="32"/>
  <p:tag name="BULLETTYPE" val="ppBulletArabicPeriod"/>
  <p:tag name="ANSWERTEXT" val="Acquiring information (facts, principles, concepts)&#10;Learning how to use information and knowledge in new situations&#10;Developing lifelong learning skill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D4BF7C3174B4B1CAB3907AB2DF9E190"/>
  <p:tag name="SLIDEID" val="AD4BF7C3174B4B1CAB3907AB2DF9E190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Do you think students struggle when reading technical materials (like organic textbooks)? "/>
  <p:tag name="ANSWERSALIAS" val="Yes|smicln|No|smicln|Maybe|smicln|Some students"/>
  <p:tag name="VALUES" val="No Value|smicln|No Value|smicln|No Value|smicln|No Val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6"/>
  <p:tag name="FONTSIZE" val="32"/>
  <p:tag name="BULLETTYPE" val="ppBulletArabicPeriod"/>
  <p:tag name="ANSWERTEXT" val="Yes&#10;No&#10;Maybe&#10;Some student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8FA5F1C4FFD4E1287A0309F033CF29B"/>
  <p:tag name="SLIDEID" val="18FA5F1C4FFD4E1287A0309F033CF29B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inking of what you want to get out of your college education and this course, which of the following is most important to you?"/>
  <p:tag name="ANSWERSALIAS" val="Acquiring information (facts, principles, concepts)|smicln|Learning how to use information and knowledge in new situations|smicln|Developing lifelong learning skills"/>
  <p:tag name="VALUES" val="No Value|smicln|No Value|smicln|No Val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151"/>
  <p:tag name="FONTSIZE" val="32"/>
  <p:tag name="BULLETTYPE" val="ppBulletArabicPeriod"/>
  <p:tag name="ANSWERTEXT" val="Acquiring information (facts, principles, concepts)&#10;Learning how to use information and knowledge in new situations&#10;Developing lifelong learning skills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0</TotalTime>
  <Words>805</Words>
  <Application>Microsoft Office PowerPoint</Application>
  <PresentationFormat>On-screen Show (4:3)</PresentationFormat>
  <Paragraphs>131</Paragraphs>
  <Slides>35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Median</vt:lpstr>
      <vt:lpstr>Chart</vt:lpstr>
      <vt:lpstr>JiTT at witt: a hybrid approach</vt:lpstr>
      <vt:lpstr>Prior to Flipping with JiTT</vt:lpstr>
      <vt:lpstr>Overview of the hybrid approach</vt:lpstr>
      <vt:lpstr>Class Information</vt:lpstr>
      <vt:lpstr>Moodle for March 18th</vt:lpstr>
      <vt:lpstr>Tuesday March 18th Pre-Class Reading</vt:lpstr>
      <vt:lpstr>Introduction to Carbonyls Mini-Lecture</vt:lpstr>
      <vt:lpstr>OWL Modules</vt:lpstr>
      <vt:lpstr>Moodle for March 18th</vt:lpstr>
      <vt:lpstr>Mar 18th Moodle Question</vt:lpstr>
      <vt:lpstr>Moodle for March 18th</vt:lpstr>
      <vt:lpstr>March 18th Class - Preparation</vt:lpstr>
      <vt:lpstr>First Slide - Outline</vt:lpstr>
      <vt:lpstr>Reduction of Carbonyls</vt:lpstr>
      <vt:lpstr>Synthesis Solution</vt:lpstr>
      <vt:lpstr>Videos uploaded to Moodle</vt:lpstr>
      <vt:lpstr>Remainder of Class</vt:lpstr>
      <vt:lpstr>Post Class Homework</vt:lpstr>
      <vt:lpstr>Observations</vt:lpstr>
      <vt:lpstr>Just-in-Time Teaching with Peer Instruction  Jennifer Muzyka</vt:lpstr>
      <vt:lpstr>Do you think students struggle when reading technical materials (like organic textbooks)? </vt:lpstr>
      <vt:lpstr>JiTT at Centre</vt:lpstr>
      <vt:lpstr>Logistics</vt:lpstr>
      <vt:lpstr>Thinking of what you want to get out of your college education and this course, which of the following is most important to you?</vt:lpstr>
      <vt:lpstr>Of these three goals, which do you think you can make headway on outside of class by your own reading and studying?</vt:lpstr>
      <vt:lpstr>Reading questions &amp; students</vt:lpstr>
      <vt:lpstr>Reading questions &amp; faculty</vt:lpstr>
      <vt:lpstr>PowerPoint Presentation</vt:lpstr>
      <vt:lpstr>Changes in class</vt:lpstr>
      <vt:lpstr>What structural features cause some organic compounds to be acidic?</vt:lpstr>
      <vt:lpstr>What factors influence whether substitution or elimination will occur between an alkyl halide and a nucleophile/base?  Summarize these factors in 2-3 sentences.</vt:lpstr>
      <vt:lpstr>Peer instruction</vt:lpstr>
      <vt:lpstr>Question quality</vt:lpstr>
      <vt:lpstr>Outcomes</vt:lpstr>
      <vt:lpstr>References</vt:lpstr>
    </vt:vector>
  </TitlesOfParts>
  <Company>Wittenberg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Houseknecht</dc:creator>
  <cp:lastModifiedBy>LocalAdministrator</cp:lastModifiedBy>
  <cp:revision>41</cp:revision>
  <dcterms:created xsi:type="dcterms:W3CDTF">2014-05-21T00:48:30Z</dcterms:created>
  <dcterms:modified xsi:type="dcterms:W3CDTF">2014-06-09T09:58:24Z</dcterms:modified>
</cp:coreProperties>
</file>