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310" r:id="rId2"/>
    <p:sldId id="302" r:id="rId3"/>
    <p:sldId id="303" r:id="rId4"/>
    <p:sldId id="292" r:id="rId5"/>
    <p:sldId id="281" r:id="rId6"/>
    <p:sldId id="272" r:id="rId7"/>
    <p:sldId id="308" r:id="rId8"/>
    <p:sldId id="304" r:id="rId9"/>
    <p:sldId id="285" r:id="rId10"/>
    <p:sldId id="312" r:id="rId11"/>
    <p:sldId id="316" r:id="rId12"/>
    <p:sldId id="314" r:id="rId13"/>
    <p:sldId id="31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46" autoAdjust="0"/>
  </p:normalViewPr>
  <p:slideViewPr>
    <p:cSldViewPr>
      <p:cViewPr varScale="1">
        <p:scale>
          <a:sx n="103" d="100"/>
          <a:sy n="103" d="100"/>
        </p:scale>
        <p:origin x="148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B58921-B674-4548-86C3-AF4266BFF8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625CD-5265-4A91-BD37-E7B4C9714F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19F0C-71AD-4639-9567-6D6E01282F3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889E1-12ED-4BDA-A48B-9EEB7E445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559E4-90A8-4009-A18B-AD281ED7F8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06EE2-B40A-4FFF-BBB2-8D2AA876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D127-AC64-48D1-8B82-B0027A06B8C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0D902-F1AA-47DB-B334-5FEEDC91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0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Retrosynthetic arrows!  When designing a synthesis,</a:t>
            </a:r>
            <a:r>
              <a:rPr lang="en-US" baseline="0" dirty="0"/>
              <a:t> we often take a retrosynthetic approach.  Backward design uses similar concepts.  Start at the target and figure out how to get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9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0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D902-F1AA-47DB-B334-5FEEDC9188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E11A88-1523-475D-A494-56B76E9D207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emteachingcours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s.depaul.edu/teaching-commons/" TargetMode="External"/><Relationship Id="rId5" Type="http://schemas.openxmlformats.org/officeDocument/2006/relationships/hyperlink" Target="http://colorado.edu/sei" TargetMode="External"/><Relationship Id="rId4" Type="http://schemas.openxmlformats.org/officeDocument/2006/relationships/hyperlink" Target="http://cwsei.ubc.c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lorado.edu/sei/fac-resourc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depaul.edu/teaching-commons/teaching-guides/course-design/Pages/course-objectives-learning-outcome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"/>
            <a:ext cx="6934200" cy="12954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An Introduction to </a:t>
            </a:r>
            <a:br>
              <a:rPr lang="en-US" sz="3200" dirty="0"/>
            </a:br>
            <a:r>
              <a:rPr lang="en-US" sz="3200" dirty="0"/>
              <a:t>Backward Design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209800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Cathy Welder, Dartmouth College</a:t>
            </a:r>
          </a:p>
          <a:p>
            <a:r>
              <a:rPr lang="en-US" dirty="0"/>
              <a:t>Active Learning in Organic Chemistry Workshop</a:t>
            </a:r>
          </a:p>
        </p:txBody>
      </p:sp>
    </p:spTree>
    <p:extLst>
      <p:ext uri="{BB962C8B-B14F-4D97-AF65-F5344CB8AC3E}">
        <p14:creationId xmlns:p14="http://schemas.microsoft.com/office/powerpoint/2010/main" val="160841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491F-857C-4D19-BCA4-6DE53771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507C-DC16-42FB-B6D2-B57DC05EFF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5488" y="10668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Backward design refers to first thinking about what you want students to learn, then thinking about how you will assess learning, then determining how you will assist students in learning.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3 stages of backward design are</a:t>
            </a:r>
          </a:p>
          <a:p>
            <a:r>
              <a:rPr lang="en-US" dirty="0"/>
              <a:t>Identify desired results</a:t>
            </a:r>
          </a:p>
          <a:p>
            <a:r>
              <a:rPr lang="en-US" dirty="0"/>
              <a:t>Determine acceptable evidence of learning</a:t>
            </a:r>
          </a:p>
          <a:p>
            <a:r>
              <a:rPr lang="en-US" dirty="0"/>
              <a:t>Plan learning activities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9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491F-857C-4D19-BCA4-6DE53771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Coming up in the next video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507C-DC16-42FB-B6D2-B57DC05EFF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Identifying the major categories of significant learning.</a:t>
            </a:r>
          </a:p>
          <a:p>
            <a:endParaRPr lang="en-US" dirty="0"/>
          </a:p>
          <a:p>
            <a:r>
              <a:rPr lang="en-US" dirty="0"/>
              <a:t> Constructing and critiquing desired learning outcomes.</a:t>
            </a:r>
          </a:p>
        </p:txBody>
      </p:sp>
    </p:spTree>
    <p:extLst>
      <p:ext uri="{BB962C8B-B14F-4D97-AF65-F5344CB8AC3E}">
        <p14:creationId xmlns:p14="http://schemas.microsoft.com/office/powerpoint/2010/main" val="73850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Designers</a:t>
            </a:r>
          </a:p>
          <a:p>
            <a:pPr lvl="1"/>
            <a:r>
              <a:rPr lang="en-US" dirty="0"/>
              <a:t>Adrienne Gauthier</a:t>
            </a:r>
          </a:p>
          <a:p>
            <a:pPr lvl="1"/>
            <a:r>
              <a:rPr lang="en-US" dirty="0"/>
              <a:t>Erin DeSilva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Dartmouth Center for the Advancement of Learning (DCAL)</a:t>
            </a:r>
          </a:p>
          <a:p>
            <a:pPr lvl="1"/>
            <a:r>
              <a:rPr lang="en-US" dirty="0"/>
              <a:t>Cindy </a:t>
            </a:r>
            <a:r>
              <a:rPr lang="en-US" dirty="0" err="1"/>
              <a:t>Rosalbo</a:t>
            </a:r>
            <a:endParaRPr lang="en-US" dirty="0"/>
          </a:p>
          <a:p>
            <a:pPr lvl="1"/>
            <a:r>
              <a:rPr lang="en-US" dirty="0"/>
              <a:t>Prue Merton</a:t>
            </a:r>
          </a:p>
        </p:txBody>
      </p:sp>
    </p:spTree>
    <p:extLst>
      <p:ext uri="{BB962C8B-B14F-4D97-AF65-F5344CB8AC3E}">
        <p14:creationId xmlns:p14="http://schemas.microsoft.com/office/powerpoint/2010/main" val="242346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07720"/>
            <a:ext cx="7848600" cy="5974080"/>
          </a:xfrm>
        </p:spPr>
        <p:txBody>
          <a:bodyPr>
            <a:noAutofit/>
          </a:bodyPr>
          <a:lstStyle/>
          <a:p>
            <a:r>
              <a:rPr lang="en-US" sz="2000" dirty="0" err="1"/>
              <a:t>Handelsman</a:t>
            </a:r>
            <a:r>
              <a:rPr lang="en-US" sz="2000" dirty="0"/>
              <a:t>, J., Miller, S., and </a:t>
            </a:r>
            <a:r>
              <a:rPr lang="en-US" sz="2000" dirty="0" err="1"/>
              <a:t>Pfund</a:t>
            </a:r>
            <a:r>
              <a:rPr lang="en-US" sz="2000" dirty="0"/>
              <a:t>, C. </a:t>
            </a:r>
            <a:r>
              <a:rPr lang="en-US" sz="2000" i="1" dirty="0"/>
              <a:t>Scientific Teaching</a:t>
            </a:r>
            <a:r>
              <a:rPr lang="en-US" sz="2000" dirty="0"/>
              <a:t>; W.H. Freeman: New York, 2007.</a:t>
            </a:r>
          </a:p>
          <a:p>
            <a:r>
              <a:rPr lang="en-US" sz="2000" dirty="0"/>
              <a:t>Wiggins, G. and </a:t>
            </a:r>
            <a:r>
              <a:rPr lang="en-US" sz="2000" dirty="0" err="1"/>
              <a:t>McTighe</a:t>
            </a:r>
            <a:r>
              <a:rPr lang="en-US" sz="2000" dirty="0"/>
              <a:t>, J. </a:t>
            </a:r>
            <a:r>
              <a:rPr lang="en-US" sz="2000" i="1" dirty="0"/>
              <a:t>Understanding by Design</a:t>
            </a:r>
            <a:r>
              <a:rPr lang="en-US" sz="2000" dirty="0"/>
              <a:t>, 2</a:t>
            </a:r>
            <a:r>
              <a:rPr lang="en-US" sz="2000" baseline="30000" dirty="0"/>
              <a:t>nd</a:t>
            </a:r>
            <a:r>
              <a:rPr lang="en-US" sz="2000" dirty="0"/>
              <a:t> ed.; Pearson: New Jersey, 2006.</a:t>
            </a:r>
          </a:p>
          <a:p>
            <a:r>
              <a:rPr lang="en-US" sz="2000" dirty="0" err="1"/>
              <a:t>Bruff</a:t>
            </a:r>
            <a:r>
              <a:rPr lang="en-US" sz="2000" dirty="0"/>
              <a:t>, D., McMahon, T., Goldberg, B., </a:t>
            </a:r>
            <a:r>
              <a:rPr lang="en-US" sz="2000" dirty="0" err="1"/>
              <a:t>Campa</a:t>
            </a:r>
            <a:r>
              <a:rPr lang="en-US" sz="2000" dirty="0"/>
              <a:t> III, H., </a:t>
            </a:r>
            <a:r>
              <a:rPr lang="en-US" sz="2000" i="1" dirty="0"/>
              <a:t>An Introduction to Evidence-Based Undergraduate STEM Teaching</a:t>
            </a:r>
            <a:r>
              <a:rPr lang="en-US" sz="2000" dirty="0"/>
              <a:t>.  See </a:t>
            </a:r>
            <a:r>
              <a:rPr lang="en-US" sz="2000" dirty="0">
                <a:hlinkClick r:id="rId3"/>
              </a:rPr>
              <a:t>http://stemteachingcourse.org/</a:t>
            </a:r>
            <a:r>
              <a:rPr lang="en-US" sz="2000" dirty="0"/>
              <a:t> for more information.</a:t>
            </a:r>
            <a:br>
              <a:rPr lang="en-US" sz="2000" dirty="0"/>
            </a:br>
            <a:r>
              <a:rPr lang="en-US" sz="2000" dirty="0"/>
              <a:t>The Carl </a:t>
            </a:r>
            <a:r>
              <a:rPr lang="en-US" sz="2000" dirty="0" err="1"/>
              <a:t>Weiman</a:t>
            </a:r>
            <a:r>
              <a:rPr lang="en-US" sz="2000" dirty="0"/>
              <a:t> Science Education Initiative </a:t>
            </a:r>
            <a:r>
              <a:rPr lang="en-US" sz="2000" dirty="0">
                <a:hlinkClick r:id="rId4"/>
              </a:rPr>
              <a:t>http://cwsei.ubc.ca</a:t>
            </a:r>
            <a:r>
              <a:rPr lang="en-US" sz="2000" dirty="0"/>
              <a:t> and </a:t>
            </a:r>
            <a:r>
              <a:rPr lang="en-US" sz="2000" dirty="0">
                <a:hlinkClick r:id="rId5"/>
              </a:rPr>
              <a:t>http://colorado.edu/sei</a:t>
            </a:r>
            <a:r>
              <a:rPr lang="en-US" sz="2000" dirty="0"/>
              <a:t> </a:t>
            </a:r>
          </a:p>
          <a:p>
            <a:r>
              <a:rPr lang="en-US" sz="2000" dirty="0"/>
              <a:t>Barkley, E.F., Major, C.H. </a:t>
            </a:r>
            <a:r>
              <a:rPr lang="en-US" sz="2000" i="1" dirty="0"/>
              <a:t>Learning Assessment Techniques, A Handbook for College Faculty</a:t>
            </a:r>
            <a:r>
              <a:rPr lang="en-US" sz="2000" dirty="0"/>
              <a:t>; Jossey-Bass: San Francisco, 2016.</a:t>
            </a:r>
          </a:p>
          <a:p>
            <a:r>
              <a:rPr lang="en-US" sz="2000" dirty="0"/>
              <a:t>Fink, D.L. </a:t>
            </a:r>
            <a:r>
              <a:rPr lang="en-US" sz="2000" i="1" dirty="0"/>
              <a:t>Creating Significant Learning Experiences, An Integrated Approach to Designing College Courses</a:t>
            </a:r>
            <a:r>
              <a:rPr lang="en-US" sz="2000" dirty="0"/>
              <a:t> ; Jossey-Bass: San Francisco, 2013.</a:t>
            </a:r>
          </a:p>
          <a:p>
            <a:r>
              <a:rPr lang="en-US" sz="2000" dirty="0"/>
              <a:t>DePaul University Teaching Commons </a:t>
            </a:r>
            <a:r>
              <a:rPr lang="en-US" sz="2000" dirty="0">
                <a:hlinkClick r:id="rId6"/>
              </a:rPr>
              <a:t>https://resources.depaul.edu/teaching-commons/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the end of this presentation, you will be better able to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define backward design.</a:t>
            </a:r>
          </a:p>
          <a:p>
            <a:pPr>
              <a:lnSpc>
                <a:spcPct val="200000"/>
              </a:lnSpc>
            </a:pPr>
            <a:r>
              <a:rPr lang="en-US" dirty="0"/>
              <a:t>identify the 3 stages of backward design.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6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How would you design a new course?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5274E-952D-4542-AF34-0672475EB71E}"/>
              </a:ext>
            </a:extLst>
          </p:cNvPr>
          <p:cNvSpPr txBox="1"/>
          <p:nvPr/>
        </p:nvSpPr>
        <p:spPr>
          <a:xfrm>
            <a:off x="457200" y="160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Pause the video and take a minute to write down various approaches and strategies you might use to design a new course.</a:t>
            </a:r>
          </a:p>
        </p:txBody>
      </p:sp>
    </p:spTree>
    <p:extLst>
      <p:ext uri="{BB962C8B-B14F-4D97-AF65-F5344CB8AC3E}">
        <p14:creationId xmlns:p14="http://schemas.microsoft.com/office/powerpoint/2010/main" val="24710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8023"/>
          </a:xfrm>
        </p:spPr>
        <p:txBody>
          <a:bodyPr/>
          <a:lstStyle/>
          <a:p>
            <a:r>
              <a:rPr lang="en-US" dirty="0"/>
              <a:t>Instruction without Goals….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6" y="824549"/>
            <a:ext cx="4051994" cy="4814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029" y="1791755"/>
            <a:ext cx="142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Ready?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6121" y="302315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Fire!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6121" y="407934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Aim.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97623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University of Colorado Boulder Science Education Initiative</a:t>
            </a:r>
          </a:p>
          <a:p>
            <a:r>
              <a:rPr lang="en-US" sz="1400" dirty="0">
                <a:hlinkClick r:id="rId4"/>
              </a:rPr>
              <a:t>http://www.colorado.edu/sei/fac-resources/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76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What is Backward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51816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From the </a:t>
            </a:r>
            <a:r>
              <a:rPr lang="en-US" u="sng" dirty="0"/>
              <a:t>Scientific Teaching</a:t>
            </a:r>
            <a:r>
              <a:rPr lang="en-US" dirty="0"/>
              <a:t> lexicon:</a:t>
            </a:r>
          </a:p>
          <a:p>
            <a:pPr marL="0" indent="0">
              <a:buNone/>
            </a:pPr>
            <a:r>
              <a:rPr lang="en-US" dirty="0"/>
              <a:t>“Designing instructional materials by first setting learning goals, and then designing classroom activities so that students meet the goals.”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D4766-33FF-42A2-9858-069B0BBF2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14400"/>
            <a:ext cx="2008718" cy="238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99D5D-4ABA-4489-AD30-19AF84EC0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8241"/>
            <a:ext cx="2191650" cy="2866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5EECA-ACA9-4869-BAD4-4EFA289F9EB8}"/>
              </a:ext>
            </a:extLst>
          </p:cNvPr>
          <p:cNvSpPr txBox="1"/>
          <p:nvPr/>
        </p:nvSpPr>
        <p:spPr>
          <a:xfrm>
            <a:off x="2753272" y="3648241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</a:t>
            </a:r>
            <a:r>
              <a:rPr lang="en-US" sz="2400" u="sng" dirty="0"/>
              <a:t>Understanding by Design </a:t>
            </a:r>
            <a:r>
              <a:rPr lang="en-US" sz="2400" dirty="0"/>
              <a:t>(</a:t>
            </a:r>
            <a:r>
              <a:rPr lang="en-US" sz="2400" dirty="0" err="1"/>
              <a:t>UbD</a:t>
            </a:r>
            <a:r>
              <a:rPr lang="en-US" sz="2400" dirty="0"/>
              <a:t>):</a:t>
            </a:r>
          </a:p>
          <a:p>
            <a:r>
              <a:rPr lang="en-US" sz="2400" dirty="0"/>
              <a:t>Think first about specific learnings sought, and the evidence of such learnings, before thinking about teaching and learning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3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100" dirty="0"/>
              <a:t>Stages of Backward Design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1295400"/>
            <a:ext cx="3505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Identify desired results.  (goals/objectives/outcomes)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5260" y="3140571"/>
            <a:ext cx="3510740" cy="968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000" dirty="0"/>
              <a:t>2. Determine acceptable evidence. (assessment)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5261" y="5068450"/>
            <a:ext cx="3510740" cy="10022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000" dirty="0"/>
              <a:t>3. Plan learning experiences and instruction (activities)</a:t>
            </a:r>
          </a:p>
        </p:txBody>
      </p:sp>
      <p:sp>
        <p:nvSpPr>
          <p:cNvPr id="21" name="Right Arrow 20"/>
          <p:cNvSpPr/>
          <p:nvPr/>
        </p:nvSpPr>
        <p:spPr>
          <a:xfrm rot="5400000">
            <a:off x="4037157" y="2392681"/>
            <a:ext cx="770558" cy="615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4018656" y="4297255"/>
            <a:ext cx="770558" cy="615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CF2A-8298-4D65-AA99-BD1D43BE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Goals vs. Objectives vs.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A96EE-ADBA-4A07-9DA6-29F4B1493EDE}"/>
              </a:ext>
            </a:extLst>
          </p:cNvPr>
          <p:cNvSpPr txBox="1"/>
          <p:nvPr/>
        </p:nvSpPr>
        <p:spPr>
          <a:xfrm>
            <a:off x="441960" y="2645906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Learning Goals </a:t>
            </a:r>
            <a:r>
              <a:rPr lang="en-US" dirty="0"/>
              <a:t>– “broad statements written from the instructor’s or institution’s perspective that give the general content and direction of a learning experience.”  (Describe what we want students to learn.)</a:t>
            </a:r>
          </a:p>
          <a:p>
            <a:endParaRPr lang="en-US" dirty="0"/>
          </a:p>
          <a:p>
            <a:r>
              <a:rPr lang="en-US" b="1" dirty="0"/>
              <a:t>Learning Objectives </a:t>
            </a:r>
            <a:r>
              <a:rPr lang="en-US" dirty="0"/>
              <a:t>– “statements of what you intend to teach or cover in a learning experience.”  (more specific than goals, not necessarily observable or measurable, instructor-centered)</a:t>
            </a:r>
          </a:p>
          <a:p>
            <a:endParaRPr lang="en-US" dirty="0"/>
          </a:p>
          <a:p>
            <a:r>
              <a:rPr lang="en-US" b="1" dirty="0"/>
              <a:t>Learning Outcomes </a:t>
            </a:r>
            <a:r>
              <a:rPr lang="en-US" dirty="0"/>
              <a:t>– “describes in observable and measurable terms what a student is able to do as a result of completing a learning experience.” (student-centered)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C8ED1-8C05-4D22-B8FB-C4E6E8D0F17D}"/>
              </a:ext>
            </a:extLst>
          </p:cNvPr>
          <p:cNvSpPr txBox="1"/>
          <p:nvPr/>
        </p:nvSpPr>
        <p:spPr>
          <a:xfrm>
            <a:off x="472440" y="6029662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https://resources.depaul.edu/teaching-commons/teaching-guides/course-design/Pages/course-objectives-learning-outcomes.aspx</a:t>
            </a:r>
            <a:r>
              <a:rPr lang="en-US" sz="1400" dirty="0"/>
              <a:t>  Accessed 4/1/21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F1DCF-1557-41B2-93BF-ABA3B4C44738}"/>
              </a:ext>
            </a:extLst>
          </p:cNvPr>
          <p:cNvSpPr/>
          <p:nvPr/>
        </p:nvSpPr>
        <p:spPr>
          <a:xfrm>
            <a:off x="441960" y="1203444"/>
            <a:ext cx="8138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“Assessment language generally moves from the general to the specific …”</a:t>
            </a:r>
          </a:p>
          <a:p>
            <a:endParaRPr lang="en-US" sz="1400" dirty="0"/>
          </a:p>
          <a:p>
            <a:r>
              <a:rPr lang="en-US" sz="1400" dirty="0"/>
              <a:t>Barkley, E.F.; Major, C.H. </a:t>
            </a:r>
            <a:r>
              <a:rPr lang="en-US" sz="1400" u="sng" dirty="0"/>
              <a:t>Learning Assessment Techniques, A Handbook for College Faculty</a:t>
            </a:r>
            <a:r>
              <a:rPr lang="en-US" sz="1400" dirty="0"/>
              <a:t>, Wiley, 2016.</a:t>
            </a:r>
          </a:p>
        </p:txBody>
      </p:sp>
    </p:spTree>
    <p:extLst>
      <p:ext uri="{BB962C8B-B14F-4D97-AF65-F5344CB8AC3E}">
        <p14:creationId xmlns:p14="http://schemas.microsoft.com/office/powerpoint/2010/main" val="120729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/>
              <a:t>Advantages of 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1D5F7-B4DF-45B9-832F-179C7124DBD0}"/>
              </a:ext>
            </a:extLst>
          </p:cNvPr>
          <p:cNvSpPr txBox="1"/>
          <p:nvPr/>
        </p:nvSpPr>
        <p:spPr>
          <a:xfrm>
            <a:off x="457200" y="1600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Pause the video and take a minute to write down advantages of using learning outcomes from the perspectives of both faculty and students.</a:t>
            </a:r>
          </a:p>
        </p:txBody>
      </p:sp>
    </p:spTree>
    <p:extLst>
      <p:ext uri="{BB962C8B-B14F-4D97-AF65-F5344CB8AC3E}">
        <p14:creationId xmlns:p14="http://schemas.microsoft.com/office/powerpoint/2010/main" val="138186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Why Create Desired Learning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572000"/>
            <a:ext cx="77724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Learning outcomes are different than a list of topics to be covered, such as chapter titles.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84190"/>
              </p:ext>
            </p:extLst>
          </p:nvPr>
        </p:nvGraphicFramePr>
        <p:xfrm>
          <a:off x="685800" y="1671320"/>
          <a:ext cx="7543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Instructor Benefits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Know what is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Teach </a:t>
                      </a:r>
                      <a:r>
                        <a:rPr lang="en-US" baseline="0" dirty="0"/>
                        <a:t>what really matters.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Focused,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more productive</a:t>
                      </a:r>
                      <a:r>
                        <a:rPr lang="en-US" baseline="0" dirty="0"/>
                        <a:t> study time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Write homework, exams, and design instruction at an appropriate level.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 themselves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Align your course with other courses.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7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17377</TotalTime>
  <Words>772</Words>
  <Application>Microsoft Office PowerPoint</Application>
  <PresentationFormat>On-screen Show (4:3)</PresentationFormat>
  <Paragraphs>84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Schoolbook</vt:lpstr>
      <vt:lpstr>Helvetica</vt:lpstr>
      <vt:lpstr>Wingdings</vt:lpstr>
      <vt:lpstr>Wingdings 2</vt:lpstr>
      <vt:lpstr>Oriel</vt:lpstr>
      <vt:lpstr>An Introduction to  Backward Design </vt:lpstr>
      <vt:lpstr>Outline</vt:lpstr>
      <vt:lpstr>How would you design a new course?</vt:lpstr>
      <vt:lpstr>Instruction without Goals….</vt:lpstr>
      <vt:lpstr>What is Backward Design?</vt:lpstr>
      <vt:lpstr>Stages of Backward Design</vt:lpstr>
      <vt:lpstr>Goals vs. Objectives vs. Outcomes</vt:lpstr>
      <vt:lpstr>Advantages of Learning Outcomes</vt:lpstr>
      <vt:lpstr>Why Create Desired Learning Outcomes?</vt:lpstr>
      <vt:lpstr>Summary</vt:lpstr>
      <vt:lpstr>Coming up in the next video …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Livescribe pens</dc:title>
  <dc:creator>Catherine O. Welder</dc:creator>
  <cp:lastModifiedBy>Catherine O. Welder</cp:lastModifiedBy>
  <cp:revision>296</cp:revision>
  <dcterms:created xsi:type="dcterms:W3CDTF">2013-06-04T17:10:57Z</dcterms:created>
  <dcterms:modified xsi:type="dcterms:W3CDTF">2021-05-17T15:20:28Z</dcterms:modified>
</cp:coreProperties>
</file>