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404" autoAdjust="0"/>
  </p:normalViewPr>
  <p:slideViewPr>
    <p:cSldViewPr snapToGrid="0">
      <p:cViewPr varScale="1">
        <p:scale>
          <a:sx n="86" d="100"/>
          <a:sy n="86" d="100"/>
        </p:scale>
        <p:origin x="14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AC12DE-A115-457E-8C44-82589E2BBBFD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57400-FE7E-4920-8858-C27DCEA2D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061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Hopefully by the end of the workshop we can answer some of your questions and you can ask around for others.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They are connected concepts and show me that you are thinking, but that’s outside of the scope of this talk.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There are examples posted in </a:t>
            </a:r>
            <a:r>
              <a:rPr lang="en-US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OrganicERs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lang="en-US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If you use this classroom assessment technique, you’ll want to tell your students to use complete sentences to make sure that you can understand the questions because I struggled with some of the feedback.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lang="en-US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lang="en-US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endParaRPr lang="en-US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57400-FE7E-4920-8858-C27DCEA2D3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3817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Write</a:t>
            </a:r>
            <a:r>
              <a:rPr lang="en-US" baseline="0" dirty="0" smtClean="0"/>
              <a:t> in a s</a:t>
            </a:r>
            <a:r>
              <a:rPr lang="en-US" dirty="0" smtClean="0"/>
              <a:t>eparate document and also post</a:t>
            </a:r>
            <a:r>
              <a:rPr lang="en-US" baseline="0" dirty="0" smtClean="0"/>
              <a:t> </a:t>
            </a:r>
            <a:r>
              <a:rPr lang="en-US" dirty="0" smtClean="0"/>
              <a:t>in LMS.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57400-FE7E-4920-8858-C27DCEA2D3C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130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Provide</a:t>
            </a:r>
            <a:r>
              <a:rPr lang="en-US" baseline="0" dirty="0" smtClean="0"/>
              <a:t> c</a:t>
            </a:r>
            <a:r>
              <a:rPr lang="en-US" dirty="0" smtClean="0"/>
              <a:t>ourse level on day 1.  Others can be introduced as you go.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57400-FE7E-4920-8858-C27DCEA2D3C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6191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an a</a:t>
            </a:r>
            <a:r>
              <a:rPr lang="en-US" dirty="0" smtClean="0"/>
              <a:t>lignment question.  See CATs book for pros/cons, when it works best, and common</a:t>
            </a:r>
            <a:r>
              <a:rPr lang="en-US" baseline="0" dirty="0" smtClean="0"/>
              <a:t> pitfalls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57400-FE7E-4920-8858-C27DCEA2D3C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5651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Learning management system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57400-FE7E-4920-8858-C27DCEA2D3C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915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students</a:t>
            </a:r>
            <a:r>
              <a:rPr lang="en-US" baseline="0" dirty="0" smtClean="0"/>
              <a:t> </a:t>
            </a:r>
            <a:r>
              <a:rPr lang="en-US" dirty="0" smtClean="0"/>
              <a:t>need to buy in?  No.  You do need to sell your students on active learning in general.  Jennifer will cover that </a:t>
            </a:r>
            <a:r>
              <a:rPr lang="en-US" baseline="0" dirty="0" smtClean="0"/>
              <a:t>on Thursday.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57400-FE7E-4920-8858-C27DCEA2D3C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119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Look on </a:t>
            </a:r>
            <a:r>
              <a:rPr lang="en-US" dirty="0" err="1" smtClean="0"/>
              <a:t>OrganicERs</a:t>
            </a:r>
            <a:r>
              <a:rPr lang="en-US" dirty="0" smtClean="0"/>
              <a:t> (http://organicers.org)  This is exactly why we wanted a community of organic instructors.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57400-FE7E-4920-8858-C27DCEA2D3C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0662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a mix.  Can’t test everything.  Write what you want them to learn.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57400-FE7E-4920-8858-C27DCEA2D3C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6967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YES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57400-FE7E-4920-8858-C27DCEA2D3C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791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Some </a:t>
            </a:r>
            <a:r>
              <a:rPr lang="en-US" dirty="0" smtClean="0"/>
              <a:t>learning goals can be written at different levels.  (Jennifer will give stereochemistry</a:t>
            </a:r>
            <a:r>
              <a:rPr lang="en-US" baseline="0" dirty="0" smtClean="0"/>
              <a:t> example of “draw enantiomer” vs “what is the relationship between these two compounds.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57400-FE7E-4920-8858-C27DCEA2D3C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892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Good question.  (Perhaps Leyte could</a:t>
            </a:r>
            <a:r>
              <a:rPr lang="en-US" baseline="0" dirty="0" smtClean="0"/>
              <a:t> address this</a:t>
            </a:r>
            <a:r>
              <a:rPr lang="en-US" dirty="0" smtClean="0"/>
              <a:t>?)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57400-FE7E-4920-8858-C27DCEA2D3C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8705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Big picture for course level.  I showed ALL</a:t>
            </a:r>
            <a:r>
              <a:rPr lang="en-US" baseline="0" dirty="0" smtClean="0"/>
              <a:t> </a:t>
            </a:r>
            <a:r>
              <a:rPr lang="en-US" dirty="0" smtClean="0"/>
              <a:t>of my </a:t>
            </a:r>
            <a:r>
              <a:rPr lang="en-US" dirty="0" err="1" smtClean="0"/>
              <a:t>orgo</a:t>
            </a:r>
            <a:r>
              <a:rPr lang="en-US" dirty="0" smtClean="0"/>
              <a:t> II course goals except bioorganic topics.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57400-FE7E-4920-8858-C27DCEA2D3C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5712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Avoid “understand” like the plague.  See examples &amp; practice.  Find a buddy to check your LO’s before publishing</a:t>
            </a:r>
            <a:r>
              <a:rPr lang="en-US" baseline="0" dirty="0" smtClean="0"/>
              <a:t> to a class.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57400-FE7E-4920-8858-C27DCEA2D3C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392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91B20-EF50-094C-A8F1-4BBECC1BCF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97C9D2-4531-C742-9FEF-93890B480D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1FE30-7FA4-0248-8CF6-4A8FAC7CB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6443-F0AB-EE42-B714-FA98102C1AF6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BD13A1-EB2A-3C43-9BC8-7A07CF475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27C6AB-CD65-204B-92DB-BF9619DD9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DED2-01B6-1E43-92FF-A369950A3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34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BB671-41F4-FB4E-8D5A-DF978A4F7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2F747E-CEA9-014A-986C-10A9DEA3FC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55C77-04BC-1B4F-AE74-285096DA1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6443-F0AB-EE42-B714-FA98102C1AF6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85E0F-50C6-F343-8B46-63BA03BA5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79F5E-4482-3C49-BCBD-34EDEE1DF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DED2-01B6-1E43-92FF-A369950A3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066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6AD9EA-DF26-1D4B-A16B-9EB6CB8C80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DB78EF-D138-8946-9779-00256140C0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61CD27-B87C-B448-9151-6EFC89ED5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6443-F0AB-EE42-B714-FA98102C1AF6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DDAB77-2338-384A-82ED-87A19F74A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CC6FC4-0DE6-634D-A4D3-5BCD437C3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DED2-01B6-1E43-92FF-A369950A3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965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6B1C8-EAA0-FD46-A13A-B49CE5E3A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370F5-BA30-9045-9A6D-CA8247484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53B55-4078-7244-BD5D-9012ED647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6443-F0AB-EE42-B714-FA98102C1AF6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AC119-94DD-6643-BF7F-5E4612329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7C3F9-9FE2-2A4B-A206-74D57467A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DED2-01B6-1E43-92FF-A369950A3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3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B7B87-FD81-474E-BC59-1AC43A5B0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496B4-AC41-3F42-9124-BF432EEF59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7B87C-8FB2-834A-A9A6-E66770D08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6443-F0AB-EE42-B714-FA98102C1AF6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6A146-A34E-A94F-9E02-2187761BC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EFB41-D2CA-3A4D-9012-9016F8382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DED2-01B6-1E43-92FF-A369950A3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323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9517E-3B39-D740-B29A-C75A689C9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88D06-9F17-7740-9148-0B2EA64FA6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984509-74DF-1841-AE34-3BB0315259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DF6E3C-EAE4-3B4B-975F-3A2074748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6443-F0AB-EE42-B714-FA98102C1AF6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BC9E5A-D297-6147-B3D9-781B4CE68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CE2548-59BA-784D-A783-7B4558A44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DED2-01B6-1E43-92FF-A369950A3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18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370D2-4133-AE44-9AAF-78B1BAC97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D2D895-CA91-F242-A3C3-B2944B272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BEDB1C-9BBA-3943-80A9-5D3EC0F389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71962B-EEBC-1142-B2A8-58D62E79D3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16CD12-55B8-E148-A91B-A0124143BE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BB35C1-20CB-F745-84A2-40E002BF0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6443-F0AB-EE42-B714-FA98102C1AF6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967FAF-7144-1C4B-B454-DC1713837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953B88-CEA7-4F49-BDEC-FFC92B9F7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DED2-01B6-1E43-92FF-A369950A3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841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33FFB-9547-064A-9870-69080A14F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837B01-CE0B-5D4B-A544-55D0E0EEC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6443-F0AB-EE42-B714-FA98102C1AF6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1A6E7B-ADAC-0C4E-B7D2-F25DE9E16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9B99D-C436-C14F-B2CD-8FB27A02B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DED2-01B6-1E43-92FF-A369950A3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17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8CF162-0E3E-6F47-9D15-81A1F92D7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6443-F0AB-EE42-B714-FA98102C1AF6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00E94B-55EF-C842-8937-6A6FD1179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4D1585-26CC-5B4E-A3A1-E0DB653D2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DED2-01B6-1E43-92FF-A369950A3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561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60ED5-369E-6C48-AEF6-09132D46C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5A1C7-13A2-934A-8D0B-E0F1806C1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54312D-89C4-3945-B156-B441C87F7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A9A50A-764F-B546-84E8-66975E3F1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6443-F0AB-EE42-B714-FA98102C1AF6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C67F56-0E8B-284D-93C3-833FFA67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7E48CB-897B-1640-AD69-B400FE830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DED2-01B6-1E43-92FF-A369950A3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116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058E0-422B-9D4E-AB9F-25CF29B3E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9A6EE4-B221-4C4D-A26F-617260DC20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5D0131-947A-C048-8A1B-20A2E8A2C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26F5FA-35C5-C146-B0AA-4C6298043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6443-F0AB-EE42-B714-FA98102C1AF6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5DCBEC-A1A1-1D4F-A19F-81F9B478A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A2AD54-0A4F-4743-8E26-F4E580DC8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FDED2-01B6-1E43-92FF-A369950A3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413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872680-1016-D141-8DA5-5FDC8A923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87DFF-88C1-C243-A833-27DD78613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BDC158-C011-7A48-BE90-120B174DC8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06443-F0AB-EE42-B714-FA98102C1AF6}" type="datetimeFigureOut">
              <a:rPr lang="en-US" smtClean="0"/>
              <a:t>6/13/2017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F95629-DB08-9048-989F-E9C6A8446F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B584AF-7767-DD43-AD4F-029F4D2626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FDED2-01B6-1E43-92FF-A369950A3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003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002B3-26F2-8648-B8FC-D584AC965F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Backward </a:t>
            </a:r>
            <a:r>
              <a:rPr lang="en-US" dirty="0"/>
              <a:t>Design</a:t>
            </a:r>
            <a:br>
              <a:rPr lang="en-US" dirty="0"/>
            </a:br>
            <a:r>
              <a:rPr lang="en-US" dirty="0"/>
              <a:t>Muddiest Point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71C735-DD47-FE4C-8AC4-13F009109F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65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391E6-7DFE-D44D-8179-6BB517EFA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DB2FA-E0C4-A14B-A27A-266419329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800" dirty="0"/>
              <a:t>How can we avoid the overuse of “understand” as the main verb for student learning objectives?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124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B7291-831F-724C-A9BD-1EA42A6BE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9F877-D2D1-2449-921E-0F8E63C1B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800" dirty="0"/>
              <a:t>I’m concerned about the length of the syllabus containing all these goals.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127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E709A-C250-134E-B55A-CA1926684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818C0-6DB1-8648-B6F6-331330CE5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800" dirty="0"/>
              <a:t>Can you introduce goals as you go along or does it all have to be done on day one?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991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7CF71-CCAA-3141-B89B-F1FC9E7DA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ECC2F-1894-9844-9DD1-1DE3875AC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800" dirty="0"/>
              <a:t>How might we discern what type of learning activity to use based on the assessment birthed from the learning goal/objective?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985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1B5D0-DFD7-F34E-8E7F-CAF90E9F2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7E7EB-7008-714D-B811-B6D226F138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800" dirty="0"/>
              <a:t>Besides syllabi, where are good places to incorporate learning objectives during your course?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059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80300"/>
          </a:xfrm>
        </p:spPr>
        <p:txBody>
          <a:bodyPr/>
          <a:lstStyle/>
          <a:p>
            <a:r>
              <a:rPr lang="en-US" dirty="0" smtClean="0"/>
              <a:t>General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5425"/>
            <a:ext cx="10515600" cy="4605250"/>
          </a:xfrm>
        </p:spPr>
        <p:txBody>
          <a:bodyPr>
            <a:normAutofit/>
          </a:bodyPr>
          <a:lstStyle/>
          <a:p>
            <a:pPr marL="742950" lvl="0" indent="-742950">
              <a:buFont typeface="+mj-lt"/>
              <a:buAutoNum type="arabicPeriod"/>
            </a:pP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Questions on LOTS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of topics.  </a:t>
            </a:r>
          </a:p>
          <a:p>
            <a:pPr marL="742950" lvl="0" indent="-742950">
              <a:buFont typeface="+mj-lt"/>
              <a:buAutoNum type="arabicPeriod"/>
            </a:pP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Many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questions were about </a:t>
            </a:r>
            <a:r>
              <a:rPr lang="en-US" sz="3600" u="sng" dirty="0">
                <a:latin typeface="Times New Roman" panose="02020603050405020304" pitchFamily="18" charset="0"/>
                <a:ea typeface="Calibri" panose="020F0502020204030204" pitchFamily="34" charset="0"/>
              </a:rPr>
              <a:t>alignment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, not backward design. </a:t>
            </a:r>
          </a:p>
          <a:p>
            <a:pPr marL="742950" lvl="0" indent="-742950">
              <a:buFont typeface="+mj-lt"/>
              <a:buAutoNum type="arabicPeriod"/>
            </a:pP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Lots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of people asked about verb choices and writing to particular levels of Bloom’s taxonomy.  </a:t>
            </a:r>
          </a:p>
          <a:p>
            <a:pPr marL="742950" lvl="0" indent="-742950">
              <a:buFont typeface="+mj-lt"/>
              <a:buAutoNum type="arabicPeriod"/>
            </a:pP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The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backward design book is a </a:t>
            </a:r>
            <a:r>
              <a:rPr lang="en-US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workbook.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lvl="0"/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897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DC2E9-8C8A-8441-A47D-7ED7D2798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CEECB-CBED-BC4F-9933-0E07B3FDE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800" dirty="0" smtClean="0"/>
              <a:t>What is a good method to get students to appreciate and buy in to the course outcomes and topic-level objectives?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3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7C524-2C1D-B043-B3FC-899DD0DE2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D7FAD-D2B5-B14F-81C2-FE92E5525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800" dirty="0"/>
              <a:t>Why do we try to reinvent the wheel?  In other words, why isn’t there a list of learning objectives that are written in a spirit of backward design and available for instructors?</a:t>
            </a:r>
          </a:p>
          <a:p>
            <a:pPr marL="0" indent="0">
              <a:buNone/>
            </a:pPr>
            <a:r>
              <a:rPr lang="en-US" dirty="0" smtClean="0"/>
              <a:t>						</a:t>
            </a:r>
            <a:r>
              <a:rPr lang="en-US" sz="3600" dirty="0" smtClean="0"/>
              <a:t>http</a:t>
            </a:r>
            <a:r>
              <a:rPr lang="en-US" sz="3600" dirty="0"/>
              <a:t>://organicers.org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6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EE39F-B0E4-CD46-91DE-2B7E63AF1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F8B8D-823A-7442-9888-4831D9C82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800" dirty="0"/>
              <a:t>How should one decide the range of Bloom’s Taxonomy levels for the learning objectives in a course?  How many “easy” objectives and how many “hard” objectives?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01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48584-7098-FC47-B8E3-EC116486C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C9CB0-4558-4142-B0C7-A2F840470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800" dirty="0"/>
              <a:t>When writing learning objectives, should we consider what kind of population of students we are dealing with?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23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F9AAF-0DF8-364E-AD8C-830CF7BC6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4174A-8619-FC45-A94B-2C06F29C1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800" dirty="0"/>
              <a:t>How will using a different verb affect the learning goal?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294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1A432-655A-BE42-94BE-A5F13D196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DB20A-60ED-284C-BF53-9F521BB0E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800" dirty="0"/>
              <a:t>How can we assess affective goals?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455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C3247-82D2-7A4D-8020-A49C9AA80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B47F8-AD17-B34F-A970-F5D613503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800" dirty="0"/>
              <a:t>How broad should an appropriate course-wide goal be?  Is it better to be very specific or more big picture?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312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581</Words>
  <Application>Microsoft Office PowerPoint</Application>
  <PresentationFormat>Widescreen</PresentationFormat>
  <Paragraphs>52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Backward Design Muddiest Point</vt:lpstr>
      <vt:lpstr>General Comments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Backwards Design Muddiest Point</dc:title>
  <dc:creator>Catherine O. Welder</dc:creator>
  <cp:lastModifiedBy>Catherine O. Welder</cp:lastModifiedBy>
  <cp:revision>9</cp:revision>
  <dcterms:modified xsi:type="dcterms:W3CDTF">2017-06-13T11:54:16Z</dcterms:modified>
</cp:coreProperties>
</file>