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9" r:id="rId2"/>
  </p:sldMasterIdLst>
  <p:notesMasterIdLst>
    <p:notesMasterId r:id="rId26"/>
  </p:notesMasterIdLst>
  <p:sldIdLst>
    <p:sldId id="310" r:id="rId3"/>
    <p:sldId id="311" r:id="rId4"/>
    <p:sldId id="272" r:id="rId5"/>
    <p:sldId id="308" r:id="rId6"/>
    <p:sldId id="293" r:id="rId7"/>
    <p:sldId id="309" r:id="rId8"/>
    <p:sldId id="320" r:id="rId9"/>
    <p:sldId id="295" r:id="rId10"/>
    <p:sldId id="288" r:id="rId11"/>
    <p:sldId id="305" r:id="rId12"/>
    <p:sldId id="276" r:id="rId13"/>
    <p:sldId id="296" r:id="rId14"/>
    <p:sldId id="298" r:id="rId15"/>
    <p:sldId id="301" r:id="rId16"/>
    <p:sldId id="299" r:id="rId17"/>
    <p:sldId id="313" r:id="rId18"/>
    <p:sldId id="317" r:id="rId19"/>
    <p:sldId id="300" r:id="rId20"/>
    <p:sldId id="270" r:id="rId21"/>
    <p:sldId id="324" r:id="rId22"/>
    <p:sldId id="326" r:id="rId23"/>
    <p:sldId id="290" r:id="rId24"/>
    <p:sldId id="32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20" autoAdjust="0"/>
  </p:normalViewPr>
  <p:slideViewPr>
    <p:cSldViewPr>
      <p:cViewPr varScale="1">
        <p:scale>
          <a:sx n="46" d="100"/>
          <a:sy n="46" d="100"/>
        </p:scale>
        <p:origin x="48"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93" d="100"/>
          <a:sy n="93"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D127-AC64-48D1-8B82-B0027A06B8CF}" type="datetimeFigureOut">
              <a:rPr lang="en-US" smtClean="0"/>
              <a:t>6/15/2023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0D902-F1AA-47DB-B334-5FEEDC9188A5}" type="slidenum">
              <a:rPr lang="en-US" smtClean="0"/>
              <a:t>‹#›</a:t>
            </a:fld>
            <a:endParaRPr lang="en-US"/>
          </a:p>
        </p:txBody>
      </p:sp>
    </p:spTree>
    <p:extLst>
      <p:ext uri="{BB962C8B-B14F-4D97-AF65-F5344CB8AC3E}">
        <p14:creationId xmlns:p14="http://schemas.microsoft.com/office/powerpoint/2010/main" val="419554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minutes beginning 11:30 am Eastern Tuesday.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Provide handout (Google Drive and Moodle) of Bloom’s taxonomy (slide 6), Fink’s taxonomy (slide 7), checklist (slide 20), and list of verbs (slide 21 and 22).  Link to Learning Goals Inventory (slide 15) on </a:t>
            </a:r>
            <a:r>
              <a:rPr lang="en-US" dirty="0" err="1">
                <a:latin typeface="Arial" pitchFamily="-109" charset="0"/>
                <a:ea typeface="ＭＳ Ｐゴシック" pitchFamily="-109" charset="-128"/>
                <a:cs typeface="ＭＳ Ｐゴシック" pitchFamily="-109" charset="-128"/>
              </a:rPr>
              <a:t>OrganicERs</a:t>
            </a:r>
            <a:r>
              <a:rPr lang="en-US" dirty="0">
                <a:latin typeface="Arial" pitchFamily="-109" charset="0"/>
                <a:ea typeface="ＭＳ Ｐゴシック" pitchFamily="-109" charset="-128"/>
                <a:cs typeface="ＭＳ Ｐゴシック" pitchFamily="-109" charset="-128"/>
              </a:rPr>
              <a:t>.</a:t>
            </a:r>
          </a:p>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a:t>
            </a:fld>
            <a:endParaRPr lang="en-US"/>
          </a:p>
        </p:txBody>
      </p:sp>
    </p:spTree>
    <p:extLst>
      <p:ext uri="{BB962C8B-B14F-4D97-AF65-F5344CB8AC3E}">
        <p14:creationId xmlns:p14="http://schemas.microsoft.com/office/powerpoint/2010/main" val="39208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 give products,</a:t>
            </a:r>
            <a:r>
              <a:rPr lang="en-US" baseline="0" dirty="0"/>
              <a:t> mechanism, </a:t>
            </a:r>
            <a:r>
              <a:rPr lang="en-US" baseline="0" dirty="0" err="1"/>
              <a:t>rxn</a:t>
            </a:r>
            <a:r>
              <a:rPr lang="en-US" baseline="0" dirty="0"/>
              <a:t> E diagram, effect of </a:t>
            </a:r>
            <a:r>
              <a:rPr lang="en-US" baseline="0" dirty="0" err="1"/>
              <a:t>rxn</a:t>
            </a:r>
            <a:r>
              <a:rPr lang="en-US" baseline="0" dirty="0"/>
              <a:t> condition changes</a:t>
            </a:r>
          </a:p>
          <a:p>
            <a:r>
              <a:rPr lang="en-US" baseline="0" dirty="0"/>
              <a:t>Student – give the product of a reaction</a:t>
            </a:r>
          </a:p>
          <a:p>
            <a:r>
              <a:rPr lang="en-US" baseline="0" dirty="0"/>
              <a:t>I use Bloom’s taxonomy to write better Learning Objectives.</a:t>
            </a:r>
          </a:p>
        </p:txBody>
      </p:sp>
      <p:sp>
        <p:nvSpPr>
          <p:cNvPr id="4" name="Slide Number Placeholder 3"/>
          <p:cNvSpPr>
            <a:spLocks noGrp="1"/>
          </p:cNvSpPr>
          <p:nvPr>
            <p:ph type="sldNum" sz="quarter" idx="10"/>
          </p:nvPr>
        </p:nvSpPr>
        <p:spPr/>
        <p:txBody>
          <a:bodyPr/>
          <a:lstStyle/>
          <a:p>
            <a:fld id="{6BC0D902-F1AA-47DB-B334-5FEEDC9188A5}" type="slidenum">
              <a:rPr lang="en-US" smtClean="0"/>
              <a:t>10</a:t>
            </a:fld>
            <a:endParaRPr lang="en-US"/>
          </a:p>
        </p:txBody>
      </p:sp>
    </p:spTree>
    <p:extLst>
      <p:ext uri="{BB962C8B-B14F-4D97-AF65-F5344CB8AC3E}">
        <p14:creationId xmlns:p14="http://schemas.microsoft.com/office/powerpoint/2010/main" val="115571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additional</a:t>
            </a:r>
            <a:r>
              <a:rPr lang="en-US" baseline="0" dirty="0"/>
              <a:t> verbs in handout.  </a:t>
            </a:r>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11</a:t>
            </a:fld>
            <a:endParaRPr lang="en-US"/>
          </a:p>
        </p:txBody>
      </p:sp>
    </p:spTree>
    <p:extLst>
      <p:ext uri="{BB962C8B-B14F-4D97-AF65-F5344CB8AC3E}">
        <p14:creationId xmlns:p14="http://schemas.microsoft.com/office/powerpoint/2010/main" val="56200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break</a:t>
            </a:r>
            <a:r>
              <a:rPr lang="en-US" baseline="0" dirty="0"/>
              <a:t> the first topic-level objective into its components.</a:t>
            </a:r>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12</a:t>
            </a:fld>
            <a:endParaRPr lang="en-US"/>
          </a:p>
        </p:txBody>
      </p:sp>
    </p:spTree>
    <p:extLst>
      <p:ext uri="{BB962C8B-B14F-4D97-AF65-F5344CB8AC3E}">
        <p14:creationId xmlns:p14="http://schemas.microsoft.com/office/powerpoint/2010/main" val="100524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Student friendly?  Concise?  Observable? Measureable?</a:t>
            </a:r>
          </a:p>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13</a:t>
            </a:fld>
            <a:endParaRPr lang="en-US"/>
          </a:p>
        </p:txBody>
      </p:sp>
    </p:spTree>
    <p:extLst>
      <p:ext uri="{BB962C8B-B14F-4D97-AF65-F5344CB8AC3E}">
        <p14:creationId xmlns:p14="http://schemas.microsoft.com/office/powerpoint/2010/main" val="68282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missing metacognition and affective domain goals.</a:t>
            </a:r>
          </a:p>
        </p:txBody>
      </p:sp>
      <p:sp>
        <p:nvSpPr>
          <p:cNvPr id="4" name="Slide Number Placeholder 3"/>
          <p:cNvSpPr>
            <a:spLocks noGrp="1"/>
          </p:cNvSpPr>
          <p:nvPr>
            <p:ph type="sldNum" sz="quarter" idx="10"/>
          </p:nvPr>
        </p:nvSpPr>
        <p:spPr/>
        <p:txBody>
          <a:bodyPr/>
          <a:lstStyle/>
          <a:p>
            <a:fld id="{6BC0D902-F1AA-47DB-B334-5FEEDC9188A5}" type="slidenum">
              <a:rPr lang="en-US" smtClean="0"/>
              <a:t>14</a:t>
            </a:fld>
            <a:endParaRPr lang="en-US"/>
          </a:p>
        </p:txBody>
      </p:sp>
    </p:spTree>
    <p:extLst>
      <p:ext uri="{BB962C8B-B14F-4D97-AF65-F5344CB8AC3E}">
        <p14:creationId xmlns:p14="http://schemas.microsoft.com/office/powerpoint/2010/main" val="9160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material doesn’t equal</a:t>
            </a:r>
            <a:r>
              <a:rPr lang="en-US" baseline="0" dirty="0"/>
              <a:t> more learning. Understanding By Design refers to twin sins = too much content/too many activities</a:t>
            </a:r>
          </a:p>
          <a:p>
            <a:endParaRPr lang="en-US" baseline="0" dirty="0"/>
          </a:p>
        </p:txBody>
      </p:sp>
      <p:sp>
        <p:nvSpPr>
          <p:cNvPr id="4" name="Slide Number Placeholder 3"/>
          <p:cNvSpPr>
            <a:spLocks noGrp="1"/>
          </p:cNvSpPr>
          <p:nvPr>
            <p:ph type="sldNum" sz="quarter" idx="10"/>
          </p:nvPr>
        </p:nvSpPr>
        <p:spPr/>
        <p:txBody>
          <a:bodyPr/>
          <a:lstStyle/>
          <a:p>
            <a:fld id="{6BC0D902-F1AA-47DB-B334-5FEEDC9188A5}" type="slidenum">
              <a:rPr lang="en-US" smtClean="0"/>
              <a:t>15</a:t>
            </a:fld>
            <a:endParaRPr lang="en-US"/>
          </a:p>
        </p:txBody>
      </p:sp>
    </p:spTree>
    <p:extLst>
      <p:ext uri="{BB962C8B-B14F-4D97-AF65-F5344CB8AC3E}">
        <p14:creationId xmlns:p14="http://schemas.microsoft.com/office/powerpoint/2010/main" val="108794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area – your topic</a:t>
            </a:r>
            <a:r>
              <a:rPr lang="en-US" baseline="0" dirty="0"/>
              <a:t> of focus for the workshop</a:t>
            </a:r>
          </a:p>
          <a:p>
            <a:r>
              <a:rPr lang="en-US" dirty="0"/>
              <a:t>https://docs.google.com/presentation/d/1DULpMSPAcgP_h2tyT3a0RdsmtLC3mVDno_-6rekFtU8/edit#slide=id.p </a:t>
            </a:r>
          </a:p>
          <a:p>
            <a:r>
              <a:rPr lang="en-US" dirty="0"/>
              <a:t>https://moodle-spaces.centre.edu/pluginfile.php/28239/mod_resource/content/1/BD%20and%20LO%20handout%202022.pdf</a:t>
            </a:r>
          </a:p>
        </p:txBody>
      </p:sp>
      <p:sp>
        <p:nvSpPr>
          <p:cNvPr id="4" name="Slide Number Placeholder 3"/>
          <p:cNvSpPr>
            <a:spLocks noGrp="1"/>
          </p:cNvSpPr>
          <p:nvPr>
            <p:ph type="sldNum" sz="quarter" idx="5"/>
          </p:nvPr>
        </p:nvSpPr>
        <p:spPr/>
        <p:txBody>
          <a:bodyPr/>
          <a:lstStyle/>
          <a:p>
            <a:fld id="{6BC0D902-F1AA-47DB-B334-5FEEDC9188A5}" type="slidenum">
              <a:rPr lang="en-US" smtClean="0"/>
              <a:t>16</a:t>
            </a:fld>
            <a:endParaRPr lang="en-US"/>
          </a:p>
        </p:txBody>
      </p:sp>
    </p:spTree>
    <p:extLst>
      <p:ext uri="{BB962C8B-B14F-4D97-AF65-F5344CB8AC3E}">
        <p14:creationId xmlns:p14="http://schemas.microsoft.com/office/powerpoint/2010/main" val="294319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be shared during the workshop session.</a:t>
            </a:r>
            <a:r>
              <a:rPr lang="en-US" baseline="0" dirty="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BC0D902-F1AA-47DB-B334-5FEEDC9188A5}" type="slidenum">
              <a:rPr lang="en-US" smtClean="0"/>
              <a:t>17</a:t>
            </a:fld>
            <a:endParaRPr lang="en-US"/>
          </a:p>
        </p:txBody>
      </p:sp>
    </p:spTree>
    <p:extLst>
      <p:ext uri="{BB962C8B-B14F-4D97-AF65-F5344CB8AC3E}">
        <p14:creationId xmlns:p14="http://schemas.microsoft.com/office/powerpoint/2010/main" val="321709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19</a:t>
            </a:fld>
            <a:endParaRPr lang="en-US"/>
          </a:p>
        </p:txBody>
      </p:sp>
    </p:spTree>
    <p:extLst>
      <p:ext uri="{BB962C8B-B14F-4D97-AF65-F5344CB8AC3E}">
        <p14:creationId xmlns:p14="http://schemas.microsoft.com/office/powerpoint/2010/main" val="329576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the original Bloom’s taxonomy, not the revision.  Might be confusing.</a:t>
            </a:r>
          </a:p>
        </p:txBody>
      </p:sp>
      <p:sp>
        <p:nvSpPr>
          <p:cNvPr id="4" name="Slide Number Placeholder 3"/>
          <p:cNvSpPr>
            <a:spLocks noGrp="1"/>
          </p:cNvSpPr>
          <p:nvPr>
            <p:ph type="sldNum" sz="quarter" idx="5"/>
          </p:nvPr>
        </p:nvSpPr>
        <p:spPr/>
        <p:txBody>
          <a:bodyPr/>
          <a:lstStyle/>
          <a:p>
            <a:fld id="{6BC0D902-F1AA-47DB-B334-5FEEDC9188A5}" type="slidenum">
              <a:rPr lang="en-US" smtClean="0"/>
              <a:t>20</a:t>
            </a:fld>
            <a:endParaRPr lang="en-US"/>
          </a:p>
        </p:txBody>
      </p:sp>
    </p:spTree>
    <p:extLst>
      <p:ext uri="{BB962C8B-B14F-4D97-AF65-F5344CB8AC3E}">
        <p14:creationId xmlns:p14="http://schemas.microsoft.com/office/powerpoint/2010/main" val="354672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minimize duplication from the </a:t>
            </a:r>
            <a:r>
              <a:rPr lang="en-US" dirty="0" err="1"/>
              <a:t>hw</a:t>
            </a:r>
            <a:r>
              <a:rPr lang="en-US" dirty="0"/>
              <a:t> videos.  If you repeat what students were to accomplish prior to class, they quickly learn that they didn’t need to do the </a:t>
            </a:r>
            <a:r>
              <a:rPr lang="en-US" dirty="0" err="1"/>
              <a:t>hw</a:t>
            </a:r>
            <a:r>
              <a:rPr lang="en-US" dirty="0"/>
              <a:t> prior to class and stop preparing.</a:t>
            </a:r>
          </a:p>
        </p:txBody>
      </p:sp>
      <p:sp>
        <p:nvSpPr>
          <p:cNvPr id="4" name="Slide Number Placeholder 3"/>
          <p:cNvSpPr>
            <a:spLocks noGrp="1"/>
          </p:cNvSpPr>
          <p:nvPr>
            <p:ph type="sldNum" sz="quarter" idx="10"/>
          </p:nvPr>
        </p:nvSpPr>
        <p:spPr/>
        <p:txBody>
          <a:bodyPr/>
          <a:lstStyle/>
          <a:p>
            <a:fld id="{6BC0D902-F1AA-47DB-B334-5FEEDC9188A5}" type="slidenum">
              <a:rPr lang="en-US" smtClean="0"/>
              <a:t>2</a:t>
            </a:fld>
            <a:endParaRPr lang="en-US"/>
          </a:p>
        </p:txBody>
      </p:sp>
    </p:spTree>
    <p:extLst>
      <p:ext uri="{BB962C8B-B14F-4D97-AF65-F5344CB8AC3E}">
        <p14:creationId xmlns:p14="http://schemas.microsoft.com/office/powerpoint/2010/main" val="151126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Verbs that correspond to Fink’s Significant Learning Taxonomy as presented in Learning Assessment Techniques p. 19.</a:t>
            </a:r>
          </a:p>
        </p:txBody>
      </p:sp>
      <p:sp>
        <p:nvSpPr>
          <p:cNvPr id="4" name="Slide Number Placeholder 3"/>
          <p:cNvSpPr>
            <a:spLocks noGrp="1"/>
          </p:cNvSpPr>
          <p:nvPr>
            <p:ph type="sldNum" sz="quarter" idx="5"/>
          </p:nvPr>
        </p:nvSpPr>
        <p:spPr/>
        <p:txBody>
          <a:bodyPr/>
          <a:lstStyle/>
          <a:p>
            <a:fld id="{6BC0D902-F1AA-47DB-B334-5FEEDC9188A5}" type="slidenum">
              <a:rPr lang="en-US" smtClean="0"/>
              <a:t>21</a:t>
            </a:fld>
            <a:endParaRPr lang="en-US"/>
          </a:p>
        </p:txBody>
      </p:sp>
    </p:spTree>
    <p:extLst>
      <p:ext uri="{BB962C8B-B14F-4D97-AF65-F5344CB8AC3E}">
        <p14:creationId xmlns:p14="http://schemas.microsoft.com/office/powerpoint/2010/main" val="49857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pPr defTabSz="931863"/>
            <a:fld id="{6ECAEC13-9C83-054C-9AF5-946818D539B6}" type="slidenum">
              <a:rPr lang="en-US">
                <a:solidFill>
                  <a:prstClr val="black"/>
                </a:solidFill>
                <a:ea typeface="ＭＳ Ｐゴシック" pitchFamily="-109" charset="-128"/>
                <a:cs typeface="ＭＳ Ｐゴシック" pitchFamily="-109" charset="-128"/>
              </a:rPr>
              <a:pPr defTabSz="931863"/>
              <a:t>22</a:t>
            </a:fld>
            <a:endParaRPr lang="en-US">
              <a:solidFill>
                <a:prstClr val="black"/>
              </a:solidFill>
              <a:ea typeface="ＭＳ Ｐゴシック" pitchFamily="-109" charset="-128"/>
              <a:cs typeface="ＭＳ Ｐゴシック" pitchFamily="-109" charset="-128"/>
            </a:endParaRPr>
          </a:p>
        </p:txBody>
      </p:sp>
      <p:sp>
        <p:nvSpPr>
          <p:cNvPr id="52227"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4988"/>
            <a:ext cx="5029200" cy="4113212"/>
          </a:xfrm>
          <a:noFill/>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90378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Retrosynthetic arrows!  When designing a synthesis,</a:t>
            </a:r>
            <a:r>
              <a:rPr lang="en-US" baseline="0" dirty="0"/>
              <a:t> we often take a retrosynthetic approach.  Backward design uses similar concepts.  Start at the target and figure out how to get there.  (This slide is discussed in the video homework.)</a:t>
            </a:r>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3</a:t>
            </a:fld>
            <a:endParaRPr lang="en-US"/>
          </a:p>
        </p:txBody>
      </p:sp>
    </p:spTree>
    <p:extLst>
      <p:ext uri="{BB962C8B-B14F-4D97-AF65-F5344CB8AC3E}">
        <p14:creationId xmlns:p14="http://schemas.microsoft.com/office/powerpoint/2010/main" val="373599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participants to Ch. 1 of Learning Assessment Techniques, Clarifying What You Want Students to Learn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 instructor’s purpose for creating/teaching course</a:t>
            </a:r>
          </a:p>
          <a:p>
            <a:r>
              <a:rPr lang="en-US" dirty="0"/>
              <a:t>Learning outcome – specific, measurable knowledge and skills learner gains from course</a:t>
            </a:r>
          </a:p>
          <a:p>
            <a:r>
              <a:rPr lang="en-US" dirty="0"/>
              <a:t>Fink uses learning goals and learning outcomes synonymously.  (p. 38.)</a:t>
            </a:r>
          </a:p>
          <a:p>
            <a:r>
              <a:rPr lang="en-US" dirty="0"/>
              <a:t>“Learning goals and objectives generally describe what an instructor, program, or institution aims to do,  whereas a learning outcome describes in observable and measurable terms what a student is able to do as a result of completing a learning experience (e.g., course, project, or unit).”</a:t>
            </a:r>
          </a:p>
        </p:txBody>
      </p:sp>
      <p:sp>
        <p:nvSpPr>
          <p:cNvPr id="4" name="Slide Number Placeholder 3"/>
          <p:cNvSpPr>
            <a:spLocks noGrp="1"/>
          </p:cNvSpPr>
          <p:nvPr>
            <p:ph type="sldNum" sz="quarter" idx="5"/>
          </p:nvPr>
        </p:nvSpPr>
        <p:spPr/>
        <p:txBody>
          <a:bodyPr/>
          <a:lstStyle/>
          <a:p>
            <a:fld id="{6BC0D902-F1AA-47DB-B334-5FEEDC9188A5}" type="slidenum">
              <a:rPr lang="en-US" smtClean="0"/>
              <a:t>4</a:t>
            </a:fld>
            <a:endParaRPr lang="en-US"/>
          </a:p>
        </p:txBody>
      </p:sp>
    </p:spTree>
    <p:extLst>
      <p:ext uri="{BB962C8B-B14F-4D97-AF65-F5344CB8AC3E}">
        <p14:creationId xmlns:p14="http://schemas.microsoft.com/office/powerpoint/2010/main" val="145660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Bloom’s taxonomy</a:t>
            </a:r>
            <a:r>
              <a:rPr lang="en-US" baseline="0" dirty="0"/>
              <a:t> of the cognitive domain outlines different cognitive levels.  Bloom’s is not covered in the BD video.</a:t>
            </a:r>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5</a:t>
            </a:fld>
            <a:endParaRPr lang="en-US"/>
          </a:p>
        </p:txBody>
      </p:sp>
    </p:spTree>
    <p:extLst>
      <p:ext uri="{BB962C8B-B14F-4D97-AF65-F5344CB8AC3E}">
        <p14:creationId xmlns:p14="http://schemas.microsoft.com/office/powerpoint/2010/main" val="277225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 transfer info (1-BuOH</a:t>
            </a:r>
            <a:r>
              <a:rPr lang="en-US" baseline="0" dirty="0"/>
              <a:t> vs 1-PrOH example)</a:t>
            </a:r>
          </a:p>
          <a:p>
            <a:r>
              <a:rPr lang="en-US" baseline="0" dirty="0"/>
              <a:t>Analyze – draw connections by grouping reagents or reaction types: oxidizers, C-C bond forming </a:t>
            </a:r>
            <a:r>
              <a:rPr lang="en-US" baseline="0" dirty="0" err="1"/>
              <a:t>rxns</a:t>
            </a:r>
            <a:r>
              <a:rPr lang="en-US" baseline="0" dirty="0"/>
              <a:t>, </a:t>
            </a:r>
            <a:r>
              <a:rPr lang="en-US" baseline="0" dirty="0" err="1"/>
              <a:t>etc</a:t>
            </a:r>
            <a:endParaRPr lang="en-US" baseline="0" dirty="0"/>
          </a:p>
          <a:p>
            <a:r>
              <a:rPr lang="en-US" baseline="0" dirty="0"/>
              <a:t>Evaluate – This reaction sequence will not give the indicated product.  Why not? (Step requires S</a:t>
            </a:r>
            <a:r>
              <a:rPr lang="en-US" baseline="-25000" dirty="0"/>
              <a:t>N</a:t>
            </a:r>
            <a:r>
              <a:rPr lang="en-US" baseline="0" dirty="0"/>
              <a:t>2 on 3</a:t>
            </a:r>
            <a:r>
              <a:rPr lang="en-US" baseline="30000" dirty="0"/>
              <a:t>o</a:t>
            </a:r>
            <a:r>
              <a:rPr lang="en-US" baseline="0" dirty="0"/>
              <a:t> halide or organometallic but acidic H.)</a:t>
            </a:r>
          </a:p>
          <a:p>
            <a:r>
              <a:rPr lang="en-US" baseline="0" dirty="0"/>
              <a:t>Create – Multi-step synthesis</a:t>
            </a:r>
          </a:p>
        </p:txBody>
      </p:sp>
      <p:sp>
        <p:nvSpPr>
          <p:cNvPr id="4" name="Slide Number Placeholder 3"/>
          <p:cNvSpPr>
            <a:spLocks noGrp="1"/>
          </p:cNvSpPr>
          <p:nvPr>
            <p:ph type="sldNum" sz="quarter" idx="10"/>
          </p:nvPr>
        </p:nvSpPr>
        <p:spPr/>
        <p:txBody>
          <a:bodyPr/>
          <a:lstStyle/>
          <a:p>
            <a:fld id="{6BC0D902-F1AA-47DB-B334-5FEEDC9188A5}" type="slidenum">
              <a:rPr lang="en-US" smtClean="0"/>
              <a:t>6</a:t>
            </a:fld>
            <a:endParaRPr lang="en-US"/>
          </a:p>
        </p:txBody>
      </p:sp>
    </p:spTree>
    <p:extLst>
      <p:ext uri="{BB962C8B-B14F-4D97-AF65-F5344CB8AC3E}">
        <p14:creationId xmlns:p14="http://schemas.microsoft.com/office/powerpoint/2010/main" val="12486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Fink: </a:t>
            </a:r>
            <a:r>
              <a:rPr lang="en-US" b="1" dirty="0"/>
              <a:t>Foundational</a:t>
            </a:r>
            <a:r>
              <a:rPr lang="en-US" dirty="0"/>
              <a:t> knowledge provides the basic understanding that is necessary for other kinds of learning.  </a:t>
            </a:r>
            <a:r>
              <a:rPr lang="en-US" b="1" dirty="0"/>
              <a:t>Application</a:t>
            </a:r>
            <a:r>
              <a:rPr lang="en-US" dirty="0"/>
              <a:t> learning allows other kinds of learning to become useful.  The act of making new </a:t>
            </a:r>
            <a:r>
              <a:rPr lang="en-US" b="1" dirty="0"/>
              <a:t>connections</a:t>
            </a:r>
            <a:r>
              <a:rPr lang="en-US" dirty="0"/>
              <a:t> gives learners a new form of power, especially intellectual power.  </a:t>
            </a:r>
            <a:r>
              <a:rPr lang="en-US" b="1" dirty="0"/>
              <a:t>Human Dimension </a:t>
            </a:r>
            <a:r>
              <a:rPr lang="en-US" dirty="0"/>
              <a:t>learning informs students about the human significance of what they are learning.  When students </a:t>
            </a:r>
            <a:r>
              <a:rPr lang="en-US" b="1" dirty="0"/>
              <a:t>care</a:t>
            </a:r>
            <a:r>
              <a:rPr lang="en-US" dirty="0"/>
              <a:t> about something, they then have the energy they need for learning more about it and making it a part of their lives.  Without the energy for learning, nothing significant happens.  </a:t>
            </a:r>
            <a:r>
              <a:rPr lang="en-US" b="1" dirty="0"/>
              <a:t>Metacognition</a:t>
            </a:r>
            <a:r>
              <a:rPr lang="en-US" dirty="0"/>
              <a:t> enables students to continue learning in the future and to do so with greater effectiveness. From Fink: </a:t>
            </a:r>
            <a:r>
              <a:rPr lang="en-US" b="1" dirty="0"/>
              <a:t>“One important feature of this taxonomy is that it is not hierarchical but rather relational and even interactive.” “The various kinds of learning are synergistic.”  </a:t>
            </a:r>
            <a:r>
              <a:rPr lang="en-US" dirty="0"/>
              <a:t>You don’t have to give up one kind of learning to achieve another. </a:t>
            </a:r>
          </a:p>
        </p:txBody>
      </p:sp>
      <p:sp>
        <p:nvSpPr>
          <p:cNvPr id="4" name="Slide Number Placeholder 3"/>
          <p:cNvSpPr>
            <a:spLocks noGrp="1"/>
          </p:cNvSpPr>
          <p:nvPr>
            <p:ph type="sldNum" sz="quarter" idx="10"/>
          </p:nvPr>
        </p:nvSpPr>
        <p:spPr/>
        <p:txBody>
          <a:bodyPr/>
          <a:lstStyle/>
          <a:p>
            <a:fld id="{6BC0D902-F1AA-47DB-B334-5FEEDC9188A5}" type="slidenum">
              <a:rPr lang="en-US" smtClean="0"/>
              <a:t>7</a:t>
            </a:fld>
            <a:endParaRPr lang="en-US"/>
          </a:p>
        </p:txBody>
      </p:sp>
    </p:spTree>
    <p:extLst>
      <p:ext uri="{BB962C8B-B14F-4D97-AF65-F5344CB8AC3E}">
        <p14:creationId xmlns:p14="http://schemas.microsoft.com/office/powerpoint/2010/main" val="227103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8</a:t>
            </a:fld>
            <a:endParaRPr lang="en-US"/>
          </a:p>
        </p:txBody>
      </p:sp>
    </p:spTree>
    <p:extLst>
      <p:ext uri="{BB962C8B-B14F-4D97-AF65-F5344CB8AC3E}">
        <p14:creationId xmlns:p14="http://schemas.microsoft.com/office/powerpoint/2010/main" val="208646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Create</a:t>
            </a:r>
            <a:r>
              <a:rPr lang="en-US" baseline="0" dirty="0"/>
              <a:t> </a:t>
            </a:r>
            <a:r>
              <a:rPr lang="en-US" dirty="0"/>
              <a:t>performance tasks that explicitly list what the learner should be able to do.</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the end of the course or Before the first exam or In 5 years …  </a:t>
            </a:r>
          </a:p>
        </p:txBody>
      </p:sp>
      <p:sp>
        <p:nvSpPr>
          <p:cNvPr id="4" name="Slide Number Placeholder 3"/>
          <p:cNvSpPr>
            <a:spLocks noGrp="1"/>
          </p:cNvSpPr>
          <p:nvPr>
            <p:ph type="sldNum" sz="quarter" idx="10"/>
          </p:nvPr>
        </p:nvSpPr>
        <p:spPr/>
        <p:txBody>
          <a:bodyPr/>
          <a:lstStyle/>
          <a:p>
            <a:fld id="{6BC0D902-F1AA-47DB-B334-5FEEDC9188A5}" type="slidenum">
              <a:rPr lang="en-US" smtClean="0"/>
              <a:t>9</a:t>
            </a:fld>
            <a:endParaRPr lang="en-US"/>
          </a:p>
        </p:txBody>
      </p:sp>
    </p:spTree>
    <p:extLst>
      <p:ext uri="{BB962C8B-B14F-4D97-AF65-F5344CB8AC3E}">
        <p14:creationId xmlns:p14="http://schemas.microsoft.com/office/powerpoint/2010/main" val="341009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AE11A88-1523-475D-A494-56B76E9D2071}" type="datetimeFigureOut">
              <a:rPr lang="en-US" smtClean="0"/>
              <a:t>6/15/2023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0F47E8A-AB4D-4FB0-9D5A-DAA97FB319F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11A88-1523-475D-A494-56B76E9D2071}"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11A88-1523-475D-A494-56B76E9D2071}"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8597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65749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8C54049-15CF-B54D-A360-7DC628F27FFD}" type="datetimeFigureOut">
              <a:rPr lang="en-US" smtClean="0"/>
              <a:pPr/>
              <a:t>6/15/2023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383488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88C54049-15CF-B54D-A360-7DC628F27FFD}"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5842312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8C54049-15CF-B54D-A360-7DC628F27FFD}" type="datetimeFigureOut">
              <a:rPr lang="en-US" smtClean="0"/>
              <a:pPr/>
              <a:t>6/15/2023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5848084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23543"/>
                </a:solidFill>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88C54049-15CF-B54D-A360-7DC628F27FFD}"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40588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 name="Date Placeholder 1"/>
          <p:cNvSpPr>
            <a:spLocks noGrp="1"/>
          </p:cNvSpPr>
          <p:nvPr>
            <p:ph type="dt" sz="half" idx="10"/>
          </p:nvPr>
        </p:nvSpPr>
        <p:spPr/>
        <p:txBody>
          <a:bodyPr/>
          <a:lstStyle/>
          <a:p>
            <a:fld id="{88C54049-15CF-B54D-A360-7DC628F27FFD}"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C7FC56A-1F23-E948-8B8F-4F0C8557AAD5}" type="slidenum">
              <a:rPr lang="en-US" smtClean="0"/>
              <a:pPr/>
              <a:t>‹#›</a:t>
            </a:fld>
            <a:endParaRPr lang="en-US"/>
          </a:p>
        </p:txBody>
      </p:sp>
    </p:spTree>
    <p:extLst>
      <p:ext uri="{BB962C8B-B14F-4D97-AF65-F5344CB8AC3E}">
        <p14:creationId xmlns:p14="http://schemas.microsoft.com/office/powerpoint/2010/main" val="109325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p:txBody>
          <a:bodyPr/>
          <a:lstStyle/>
          <a:p>
            <a:fld id="{88C54049-15CF-B54D-A360-7DC628F27FFD}" type="datetimeFigureOut">
              <a:rPr lang="en-US" smtClean="0"/>
              <a:pPr/>
              <a:t>6/15/2023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0125231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AE11A88-1523-475D-A494-56B76E9D2071}" type="datetimeFigureOut">
              <a:rPr lang="en-US" smtClean="0"/>
              <a:t>6/15/2023</a:t>
            </a:fld>
            <a:endParaRPr lang="en-US"/>
          </a:p>
        </p:txBody>
      </p:sp>
      <p:sp>
        <p:nvSpPr>
          <p:cNvPr id="9" name="Slide Number Placeholder 8"/>
          <p:cNvSpPr>
            <a:spLocks noGrp="1"/>
          </p:cNvSpPr>
          <p:nvPr>
            <p:ph type="sldNum" sz="quarter" idx="15"/>
          </p:nvPr>
        </p:nvSpPr>
        <p:spPr/>
        <p:txBody>
          <a:bodyPr rtlCol="0"/>
          <a:lstStyle/>
          <a:p>
            <a:fld id="{90F47E8A-AB4D-4FB0-9D5A-DAA97FB319F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88C54049-15CF-B54D-A360-7DC628F27FFD}" type="datetimeFigureOut">
              <a:rPr lang="en-US" smtClean="0"/>
              <a:pPr/>
              <a:t>6/15/2023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192556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C54049-15CF-B54D-A360-7DC628F27FFD}"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668989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C54049-15CF-B54D-A360-7DC628F27FFD}"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11436801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F55E4A-B8F4-174B-917E-3042A6EA5ECB}" type="slidenum">
              <a:rPr lang="en-US">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922535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23543"/>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88C54049-15CF-B54D-A360-7DC628F27FFD}"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C7FC56A-1F23-E948-8B8F-4F0C8557AAD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33976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AE11A88-1523-475D-A494-56B76E9D2071}" type="datetimeFigureOut">
              <a:rPr lang="en-US" smtClean="0"/>
              <a:t>6/15/2023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0F47E8A-AB4D-4FB0-9D5A-DAA97FB319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AE11A88-1523-475D-A494-56B76E9D2071}"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47E8A-AB4D-4FB0-9D5A-DAA97FB319F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AE11A88-1523-475D-A494-56B76E9D2071}"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47E8A-AB4D-4FB0-9D5A-DAA97FB319F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AE11A88-1523-475D-A494-56B76E9D2071}" type="datetimeFigureOut">
              <a:rPr lang="en-US" smtClean="0"/>
              <a:t>6/15/2023</a:t>
            </a:fld>
            <a:endParaRPr lang="en-US"/>
          </a:p>
        </p:txBody>
      </p:sp>
      <p:sp>
        <p:nvSpPr>
          <p:cNvPr id="7" name="Slide Number Placeholder 6"/>
          <p:cNvSpPr>
            <a:spLocks noGrp="1"/>
          </p:cNvSpPr>
          <p:nvPr>
            <p:ph type="sldNum" sz="quarter" idx="11"/>
          </p:nvPr>
        </p:nvSpPr>
        <p:spPr/>
        <p:txBody>
          <a:bodyPr rtlCol="0"/>
          <a:lstStyle/>
          <a:p>
            <a:fld id="{90F47E8A-AB4D-4FB0-9D5A-DAA97FB319F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11A88-1523-475D-A494-56B76E9D2071}"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AE11A88-1523-475D-A494-56B76E9D2071}" type="datetimeFigureOut">
              <a:rPr lang="en-US" smtClean="0"/>
              <a:t>6/15/2023</a:t>
            </a:fld>
            <a:endParaRPr lang="en-US"/>
          </a:p>
        </p:txBody>
      </p:sp>
      <p:sp>
        <p:nvSpPr>
          <p:cNvPr id="22" name="Slide Number Placeholder 21"/>
          <p:cNvSpPr>
            <a:spLocks noGrp="1"/>
          </p:cNvSpPr>
          <p:nvPr>
            <p:ph type="sldNum" sz="quarter" idx="15"/>
          </p:nvPr>
        </p:nvSpPr>
        <p:spPr/>
        <p:txBody>
          <a:bodyPr rtlCol="0"/>
          <a:lstStyle/>
          <a:p>
            <a:fld id="{90F47E8A-AB4D-4FB0-9D5A-DAA97FB319F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AE11A88-1523-475D-A494-56B76E9D2071}" type="datetimeFigureOut">
              <a:rPr lang="en-US" smtClean="0"/>
              <a:t>6/15/2023</a:t>
            </a:fld>
            <a:endParaRPr lang="en-US"/>
          </a:p>
        </p:txBody>
      </p:sp>
      <p:sp>
        <p:nvSpPr>
          <p:cNvPr id="18" name="Slide Number Placeholder 17"/>
          <p:cNvSpPr>
            <a:spLocks noGrp="1"/>
          </p:cNvSpPr>
          <p:nvPr>
            <p:ph type="sldNum" sz="quarter" idx="11"/>
          </p:nvPr>
        </p:nvSpPr>
        <p:spPr/>
        <p:txBody>
          <a:bodyPr rtlCol="0"/>
          <a:lstStyle/>
          <a:p>
            <a:fld id="{90F47E8A-AB4D-4FB0-9D5A-DAA97FB319F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AE11A88-1523-475D-A494-56B76E9D2071}" type="datetimeFigureOut">
              <a:rPr lang="en-US" smtClean="0"/>
              <a:t>6/15/2023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F47E8A-AB4D-4FB0-9D5A-DAA97FB319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457200"/>
            <a:fld id="{88C54049-15CF-B54D-A360-7DC628F27FFD}" type="datetimeFigureOut">
              <a:rPr lang="en-US" smtClean="0"/>
              <a:pPr defTabSz="457200"/>
              <a:t>6/15/2023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7C7FC56A-1F23-E948-8B8F-4F0C8557AAD5}"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66637396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Lst>
  <p:txStyles>
    <p:titleStyle>
      <a:lvl1pPr algn="ctr" rtl="0" eaLnBrk="1" latinLnBrk="0" hangingPunct="1">
        <a:spcBef>
          <a:spcPct val="0"/>
        </a:spcBef>
        <a:buNone/>
        <a:defRPr kumimoji="0" sz="3300" kern="1200">
          <a:solidFill>
            <a:schemeClr val="tx2">
              <a:lumMod val="50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rganic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awteaching.org/wp-content/uploads/2019/06/LAT_Learning_Goals_Inventory.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emteachingcours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resources.depaul.edu/teaching-commons/" TargetMode="External"/><Relationship Id="rId5" Type="http://schemas.openxmlformats.org/officeDocument/2006/relationships/hyperlink" Target="http://colorado.edu/sei" TargetMode="External"/><Relationship Id="rId4" Type="http://schemas.openxmlformats.org/officeDocument/2006/relationships/hyperlink" Target="http://cwsei.ubc.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depaul.edu/teaching-commons/teaching-guides/course-design/Pages/course-objectives-learning-outcome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temteachingcours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emteachingcours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04800"/>
            <a:ext cx="6934200" cy="1524000"/>
          </a:xfrm>
        </p:spPr>
        <p:txBody>
          <a:bodyPr>
            <a:noAutofit/>
          </a:bodyPr>
          <a:lstStyle/>
          <a:p>
            <a:pPr algn="ctr"/>
            <a:r>
              <a:rPr lang="en-US" sz="3200" dirty="0"/>
              <a:t>An Introduction to </a:t>
            </a:r>
            <a:br>
              <a:rPr lang="en-US" sz="3200" dirty="0"/>
            </a:br>
            <a:r>
              <a:rPr lang="en-US" sz="3200" dirty="0"/>
              <a:t>Backward Design and Learning Objectives</a:t>
            </a:r>
          </a:p>
        </p:txBody>
      </p:sp>
      <p:sp>
        <p:nvSpPr>
          <p:cNvPr id="4" name="TextBox 3"/>
          <p:cNvSpPr txBox="1"/>
          <p:nvPr/>
        </p:nvSpPr>
        <p:spPr>
          <a:xfrm>
            <a:off x="3505200" y="5562600"/>
            <a:ext cx="5410200" cy="738664"/>
          </a:xfrm>
          <a:prstGeom prst="rect">
            <a:avLst/>
          </a:prstGeom>
          <a:noFill/>
        </p:spPr>
        <p:txBody>
          <a:bodyPr wrap="square" rtlCol="0">
            <a:spAutoFit/>
          </a:bodyPr>
          <a:lstStyle/>
          <a:p>
            <a:r>
              <a:rPr lang="en-US" sz="2400" dirty="0"/>
              <a:t>Cathy Welder, Dartmouth College</a:t>
            </a:r>
          </a:p>
          <a:p>
            <a:r>
              <a:rPr lang="en-US" dirty="0"/>
              <a:t>Active Learning in Organic Chemistry Workshop</a:t>
            </a:r>
          </a:p>
        </p:txBody>
      </p:sp>
      <p:sp>
        <p:nvSpPr>
          <p:cNvPr id="3" name="TextBox 2">
            <a:extLst>
              <a:ext uri="{FF2B5EF4-FFF2-40B4-BE49-F238E27FC236}">
                <a16:creationId xmlns:a16="http://schemas.microsoft.com/office/drawing/2014/main" id="{43401AF7-C98A-1E6A-C02B-904ED6092482}"/>
              </a:ext>
            </a:extLst>
          </p:cNvPr>
          <p:cNvSpPr txBox="1"/>
          <p:nvPr/>
        </p:nvSpPr>
        <p:spPr>
          <a:xfrm>
            <a:off x="2514600" y="2819400"/>
            <a:ext cx="5791200" cy="1569660"/>
          </a:xfrm>
          <a:prstGeom prst="rect">
            <a:avLst/>
          </a:prstGeom>
          <a:noFill/>
        </p:spPr>
        <p:txBody>
          <a:bodyPr wrap="square" rtlCol="0">
            <a:spAutoFit/>
          </a:bodyPr>
          <a:lstStyle/>
          <a:p>
            <a:r>
              <a:rPr lang="en-US" sz="2400" dirty="0"/>
              <a:t>Go to </a:t>
            </a:r>
            <a:r>
              <a:rPr lang="en-US" sz="2400" dirty="0">
                <a:hlinkClick r:id="rId3"/>
              </a:rPr>
              <a:t>www.organicers.org</a:t>
            </a:r>
            <a:r>
              <a:rPr lang="en-US" sz="2400" dirty="0"/>
              <a:t>, click on the link to the 2023 workshop, and scroll down to the Session 2 Google Slides for Backward Design.</a:t>
            </a:r>
          </a:p>
        </p:txBody>
      </p:sp>
    </p:spTree>
    <p:extLst>
      <p:ext uri="{BB962C8B-B14F-4D97-AF65-F5344CB8AC3E}">
        <p14:creationId xmlns:p14="http://schemas.microsoft.com/office/powerpoint/2010/main" val="160841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Creating Desired Learning Outcomes</a:t>
            </a:r>
          </a:p>
        </p:txBody>
      </p:sp>
      <p:sp>
        <p:nvSpPr>
          <p:cNvPr id="3" name="Content Placeholder 2"/>
          <p:cNvSpPr>
            <a:spLocks noGrp="1"/>
          </p:cNvSpPr>
          <p:nvPr>
            <p:ph sz="quarter" idx="1"/>
          </p:nvPr>
        </p:nvSpPr>
        <p:spPr>
          <a:xfrm>
            <a:off x="457200" y="1066800"/>
            <a:ext cx="7467600" cy="5330952"/>
          </a:xfrm>
        </p:spPr>
        <p:txBody>
          <a:bodyPr>
            <a:normAutofit fontScale="92500"/>
          </a:bodyPr>
          <a:lstStyle/>
          <a:p>
            <a:pPr marL="0" indent="0">
              <a:buNone/>
            </a:pPr>
            <a:r>
              <a:rPr lang="en-US" dirty="0"/>
              <a:t>By the end of class, students should understand the reaction of alcohols with HX.</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What’s a better way to phrase the desired learning outcome?</a:t>
            </a:r>
          </a:p>
          <a:p>
            <a:pPr marL="0" indent="0">
              <a:buNone/>
            </a:pPr>
            <a:r>
              <a:rPr lang="en-US" sz="1900" dirty="0"/>
              <a:t>By the end of class, students should be able to </a:t>
            </a:r>
          </a:p>
          <a:p>
            <a:pPr lvl="1"/>
            <a:r>
              <a:rPr lang="en-US" sz="1800" dirty="0"/>
              <a:t>draw the products of the reaction of a 2</a:t>
            </a:r>
            <a:r>
              <a:rPr lang="en-US" sz="1800" baseline="30000" dirty="0"/>
              <a:t>o</a:t>
            </a:r>
            <a:r>
              <a:rPr lang="en-US" sz="1800" dirty="0"/>
              <a:t> or 3</a:t>
            </a:r>
            <a:r>
              <a:rPr lang="en-US" sz="1800" baseline="30000" dirty="0"/>
              <a:t>o</a:t>
            </a:r>
            <a:r>
              <a:rPr lang="en-US" sz="1800" dirty="0"/>
              <a:t> alcohol with HX.</a:t>
            </a:r>
          </a:p>
          <a:p>
            <a:pPr lvl="1"/>
            <a:r>
              <a:rPr lang="en-US" sz="1800" dirty="0"/>
              <a:t>provide a complete electron-pushing mechanism and a reaction energy diagram that shows the relative energies and structures of starting materials, transition states, intermediates, and products.</a:t>
            </a:r>
          </a:p>
          <a:p>
            <a:pPr lvl="1"/>
            <a:r>
              <a:rPr lang="en-US" sz="1800" dirty="0"/>
              <a:t>explain why the reaction doesn’t work well for methyl or 1</a:t>
            </a:r>
            <a:r>
              <a:rPr lang="en-US" sz="1800" baseline="30000" dirty="0"/>
              <a:t>o</a:t>
            </a:r>
            <a:r>
              <a:rPr lang="en-US" sz="1800" dirty="0"/>
              <a:t> alcohols.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5717956"/>
              </p:ext>
            </p:extLst>
          </p:nvPr>
        </p:nvGraphicFramePr>
        <p:xfrm>
          <a:off x="685800" y="2133600"/>
          <a:ext cx="7010400" cy="11430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Professor thinks …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 thinks …</a:t>
                      </a:r>
                    </a:p>
                  </a:txBody>
                  <a:tcPr/>
                </a:tc>
                <a:extLst>
                  <a:ext uri="{0D108BD9-81ED-4DB2-BD59-A6C34878D82A}">
                    <a16:rowId xmlns:a16="http://schemas.microsoft.com/office/drawing/2014/main" val="10000"/>
                  </a:ext>
                </a:extLst>
              </a:tr>
              <a:tr h="381000">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81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23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87"/>
          <p:cNvPicPr preferRelativeResize="0">
            <a:picLocks noGrp="1"/>
          </p:cNvPicPr>
          <p:nvPr>
            <p:ph sz="quarter" idx="1"/>
          </p:nvPr>
        </p:nvPicPr>
        <p:blipFill>
          <a:blip r:embed="rId3">
            <a:alphaModFix/>
          </a:blip>
          <a:stretch>
            <a:fillRect/>
          </a:stretch>
        </p:blipFill>
        <p:spPr>
          <a:xfrm>
            <a:off x="76200" y="152400"/>
            <a:ext cx="8763000" cy="6477000"/>
          </a:xfrm>
          <a:prstGeom prst="rect">
            <a:avLst/>
          </a:prstGeom>
          <a:noFill/>
          <a:ln>
            <a:noFill/>
          </a:ln>
        </p:spPr>
      </p:pic>
    </p:spTree>
    <p:extLst>
      <p:ext uri="{BB962C8B-B14F-4D97-AF65-F5344CB8AC3E}">
        <p14:creationId xmlns:p14="http://schemas.microsoft.com/office/powerpoint/2010/main" val="363896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a:t>Examples of Desired Learning Outcomes</a:t>
            </a:r>
          </a:p>
        </p:txBody>
      </p:sp>
      <p:sp>
        <p:nvSpPr>
          <p:cNvPr id="3" name="Content Placeholder 2"/>
          <p:cNvSpPr>
            <a:spLocks noGrp="1"/>
          </p:cNvSpPr>
          <p:nvPr>
            <p:ph sz="quarter" idx="1"/>
          </p:nvPr>
        </p:nvSpPr>
        <p:spPr>
          <a:xfrm>
            <a:off x="490728" y="1527048"/>
            <a:ext cx="7467600" cy="4645152"/>
          </a:xfrm>
        </p:spPr>
        <p:txBody>
          <a:bodyPr>
            <a:normAutofit/>
          </a:bodyPr>
          <a:lstStyle/>
          <a:p>
            <a:r>
              <a:rPr lang="en-US" sz="1900" dirty="0"/>
              <a:t>Course-Level</a:t>
            </a:r>
            <a:endParaRPr lang="en-US" sz="1000" dirty="0"/>
          </a:p>
          <a:p>
            <a:pPr marL="0" indent="0">
              <a:buNone/>
            </a:pPr>
            <a:r>
              <a:rPr lang="en-US" sz="2000" dirty="0"/>
              <a:t>You should be able to synthesize a given target from small organic molecules and any inorganic reagents you need.  (Any organometallic reagents you wish to use would need to be synthesized.)</a:t>
            </a:r>
          </a:p>
          <a:p>
            <a:endParaRPr lang="en-US" sz="1900" dirty="0"/>
          </a:p>
          <a:p>
            <a:r>
              <a:rPr lang="en-US" sz="1900" dirty="0"/>
              <a:t>Topic Level</a:t>
            </a:r>
          </a:p>
          <a:p>
            <a:pPr marL="0" indent="0">
              <a:buNone/>
            </a:pPr>
            <a:r>
              <a:rPr lang="en-US" sz="2000" dirty="0"/>
              <a:t>After completing Ch. 19 students should be able to:</a:t>
            </a:r>
          </a:p>
          <a:p>
            <a:pPr lvl="1"/>
            <a:r>
              <a:rPr lang="en-US" sz="2000" dirty="0"/>
              <a:t>Synthesize phosphorus </a:t>
            </a:r>
            <a:r>
              <a:rPr lang="en-US" sz="2000" dirty="0" err="1"/>
              <a:t>ylides</a:t>
            </a:r>
            <a:r>
              <a:rPr lang="en-US" sz="2000" dirty="0"/>
              <a:t> from alkyl halides.</a:t>
            </a:r>
          </a:p>
          <a:p>
            <a:pPr lvl="1"/>
            <a:r>
              <a:rPr lang="en-US" sz="2000" dirty="0"/>
              <a:t>Synthesize alkenes using the Wittig reaction of a phosphorus </a:t>
            </a:r>
            <a:r>
              <a:rPr lang="en-US" sz="2000" dirty="0" err="1"/>
              <a:t>ylide</a:t>
            </a:r>
            <a:r>
              <a:rPr lang="en-US" sz="2000" dirty="0"/>
              <a:t> with an aldehyde or ketone.</a:t>
            </a:r>
          </a:p>
          <a:p>
            <a:pPr marL="0" indent="0">
              <a:buNone/>
            </a:pPr>
            <a:endParaRPr lang="en-US" sz="1900" dirty="0"/>
          </a:p>
        </p:txBody>
      </p:sp>
    </p:spTree>
    <p:extLst>
      <p:ext uri="{BB962C8B-B14F-4D97-AF65-F5344CB8AC3E}">
        <p14:creationId xmlns:p14="http://schemas.microsoft.com/office/powerpoint/2010/main" val="38922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a:t>Example Topic-Level Learning Outcome</a:t>
            </a:r>
          </a:p>
        </p:txBody>
      </p:sp>
      <p:sp>
        <p:nvSpPr>
          <p:cNvPr id="3" name="Content Placeholder 2"/>
          <p:cNvSpPr>
            <a:spLocks noGrp="1"/>
          </p:cNvSpPr>
          <p:nvPr>
            <p:ph sz="quarter" idx="1"/>
          </p:nvPr>
        </p:nvSpPr>
        <p:spPr>
          <a:xfrm>
            <a:off x="457200" y="1143000"/>
            <a:ext cx="7467600" cy="5330952"/>
          </a:xfrm>
        </p:spPr>
        <p:txBody>
          <a:bodyPr>
            <a:normAutofit/>
          </a:bodyPr>
          <a:lstStyle/>
          <a:p>
            <a:pPr marL="0" indent="0" algn="ctr">
              <a:buNone/>
            </a:pPr>
            <a:r>
              <a:rPr lang="en-US" sz="2800" dirty="0">
                <a:solidFill>
                  <a:schemeClr val="accent2"/>
                </a:solidFill>
              </a:rPr>
              <a:t>Audience</a:t>
            </a:r>
          </a:p>
          <a:p>
            <a:pPr marL="0" indent="0" algn="ctr">
              <a:buNone/>
            </a:pPr>
            <a:r>
              <a:rPr lang="en-US" sz="2800" dirty="0">
                <a:solidFill>
                  <a:srgbClr val="FFC000"/>
                </a:solidFill>
              </a:rPr>
              <a:t>Behavior</a:t>
            </a:r>
            <a:r>
              <a:rPr lang="en-US" sz="2800" dirty="0"/>
              <a:t> (verbs)</a:t>
            </a:r>
          </a:p>
          <a:p>
            <a:pPr marL="0" indent="0" algn="ctr">
              <a:buNone/>
            </a:pPr>
            <a:r>
              <a:rPr lang="en-US" sz="2800" dirty="0">
                <a:solidFill>
                  <a:srgbClr val="00B050"/>
                </a:solidFill>
              </a:rPr>
              <a:t>Condition</a:t>
            </a:r>
          </a:p>
          <a:p>
            <a:pPr marL="0" indent="0" algn="ctr">
              <a:buNone/>
            </a:pPr>
            <a:r>
              <a:rPr lang="en-US" sz="2800" dirty="0">
                <a:solidFill>
                  <a:srgbClr val="FF0000"/>
                </a:solidFill>
              </a:rPr>
              <a:t>Degree of mastery</a:t>
            </a:r>
            <a:r>
              <a:rPr lang="en-US" sz="2800" dirty="0"/>
              <a:t> (optional)</a:t>
            </a:r>
          </a:p>
          <a:p>
            <a:pPr marL="0" indent="0" algn="ctr">
              <a:buNone/>
            </a:pPr>
            <a:endParaRPr lang="en-US" sz="2800" dirty="0"/>
          </a:p>
          <a:p>
            <a:pPr marL="0" indent="0">
              <a:buNone/>
            </a:pPr>
            <a:endParaRPr lang="en-US" sz="1000" dirty="0">
              <a:solidFill>
                <a:srgbClr val="00B050"/>
              </a:solidFill>
            </a:endParaRPr>
          </a:p>
          <a:p>
            <a:pPr marL="0" indent="0">
              <a:buNone/>
            </a:pPr>
            <a:r>
              <a:rPr lang="en-US" sz="2800" dirty="0">
                <a:solidFill>
                  <a:srgbClr val="00B050"/>
                </a:solidFill>
              </a:rPr>
              <a:t>After completing Ch. 19 </a:t>
            </a:r>
            <a:r>
              <a:rPr lang="en-US" sz="2800" dirty="0">
                <a:solidFill>
                  <a:schemeClr val="accent2"/>
                </a:solidFill>
              </a:rPr>
              <a:t>students</a:t>
            </a:r>
            <a:r>
              <a:rPr lang="en-US" sz="2800" dirty="0"/>
              <a:t> should be able to </a:t>
            </a:r>
            <a:r>
              <a:rPr lang="en-US" sz="2800" dirty="0">
                <a:solidFill>
                  <a:srgbClr val="FFC000"/>
                </a:solidFill>
              </a:rPr>
              <a:t>synthesize</a:t>
            </a:r>
            <a:r>
              <a:rPr lang="en-US" sz="2800" dirty="0"/>
              <a:t> phosphorus </a:t>
            </a:r>
            <a:r>
              <a:rPr lang="en-US" sz="2800" dirty="0" err="1"/>
              <a:t>ylides</a:t>
            </a:r>
            <a:r>
              <a:rPr lang="en-US" sz="2800" dirty="0"/>
              <a:t> from alkyl halides.</a:t>
            </a:r>
          </a:p>
          <a:p>
            <a:pPr marL="0" indent="0">
              <a:buNone/>
            </a:pPr>
            <a:endParaRPr lang="en-US" sz="1000" dirty="0"/>
          </a:p>
        </p:txBody>
      </p:sp>
      <p:cxnSp>
        <p:nvCxnSpPr>
          <p:cNvPr id="5" name="Straight Connector 4"/>
          <p:cNvCxnSpPr/>
          <p:nvPr/>
        </p:nvCxnSpPr>
        <p:spPr>
          <a:xfrm>
            <a:off x="533400" y="3657600"/>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20000" cy="715962"/>
          </a:xfrm>
        </p:spPr>
        <p:txBody>
          <a:bodyPr>
            <a:normAutofit fontScale="90000"/>
          </a:bodyPr>
          <a:lstStyle/>
          <a:p>
            <a:r>
              <a:rPr lang="en-US" dirty="0"/>
              <a:t>Course-Level Desired Learning Outcomes</a:t>
            </a:r>
          </a:p>
        </p:txBody>
      </p:sp>
      <p:sp>
        <p:nvSpPr>
          <p:cNvPr id="3" name="Content Placeholder 2"/>
          <p:cNvSpPr>
            <a:spLocks noGrp="1"/>
          </p:cNvSpPr>
          <p:nvPr>
            <p:ph sz="quarter" idx="1"/>
          </p:nvPr>
        </p:nvSpPr>
        <p:spPr>
          <a:xfrm>
            <a:off x="457200" y="1143000"/>
            <a:ext cx="7467600" cy="5330952"/>
          </a:xfrm>
        </p:spPr>
        <p:txBody>
          <a:bodyPr>
            <a:normAutofit/>
          </a:bodyPr>
          <a:lstStyle/>
          <a:p>
            <a:pPr marL="0" indent="0">
              <a:buNone/>
            </a:pPr>
            <a:r>
              <a:rPr lang="en-US" sz="2000" dirty="0"/>
              <a:t>For chapters 16-24, you should be able to </a:t>
            </a:r>
          </a:p>
          <a:p>
            <a:pPr lvl="0"/>
            <a:r>
              <a:rPr lang="en-US" sz="2000" dirty="0"/>
              <a:t>provide electron-pushing mechanisms for most of the reactions we cover.  This includes using isotopes such as D, </a:t>
            </a:r>
            <a:r>
              <a:rPr lang="en-US" sz="2000" baseline="30000" dirty="0"/>
              <a:t>13</a:t>
            </a:r>
            <a:r>
              <a:rPr lang="en-US" sz="2000" dirty="0"/>
              <a:t>C, and </a:t>
            </a:r>
            <a:r>
              <a:rPr lang="en-US" sz="2000" baseline="30000" dirty="0"/>
              <a:t>18</a:t>
            </a:r>
            <a:r>
              <a:rPr lang="en-US" sz="2000" dirty="0"/>
              <a:t>O to show explicitly where bond changes occur. </a:t>
            </a:r>
          </a:p>
          <a:p>
            <a:pPr lvl="0"/>
            <a:r>
              <a:rPr lang="en-US" sz="2000" dirty="0"/>
              <a:t>predict products of reactions or provide missing reagents if given one or more starting materials and the final product.</a:t>
            </a:r>
          </a:p>
          <a:p>
            <a:pPr lvl="0"/>
            <a:r>
              <a:rPr lang="en-US" sz="2000" dirty="0"/>
              <a:t>fill in missing reagents in a reaction sequence.</a:t>
            </a:r>
          </a:p>
          <a:p>
            <a:pPr lvl="0"/>
            <a:r>
              <a:rPr lang="en-US" sz="2000" dirty="0"/>
              <a:t>convert a given starting material to a given product, showing any intermediate compounds, in a small number of specified steps (often 2 or 3).</a:t>
            </a:r>
          </a:p>
          <a:p>
            <a:pPr lvl="0"/>
            <a:r>
              <a:rPr lang="en-US" sz="2000" dirty="0"/>
              <a:t>synthesize a given target from small organic molecules and any inorganic reagents you need.  (Any organometallic reagents you wish to use would need to be synthesized.)</a:t>
            </a:r>
          </a:p>
          <a:p>
            <a:pPr lvl="0"/>
            <a:r>
              <a:rPr lang="en-US" sz="2000" dirty="0"/>
              <a:t>interpret and predict IR, </a:t>
            </a:r>
            <a:r>
              <a:rPr lang="en-US" sz="2000" baseline="30000" dirty="0"/>
              <a:t>1</a:t>
            </a:r>
            <a:r>
              <a:rPr lang="en-US" sz="2000" dirty="0"/>
              <a:t>H NMR, and </a:t>
            </a:r>
            <a:r>
              <a:rPr lang="en-US" sz="2000" baseline="30000" dirty="0"/>
              <a:t>13</a:t>
            </a:r>
            <a:r>
              <a:rPr lang="en-US" sz="2000" dirty="0"/>
              <a:t>C NMR spectra of organic molecules.</a:t>
            </a:r>
          </a:p>
          <a:p>
            <a:pPr marL="0" indent="0">
              <a:buNone/>
            </a:pPr>
            <a:endParaRPr lang="en-US" sz="1900" dirty="0"/>
          </a:p>
        </p:txBody>
      </p:sp>
    </p:spTree>
    <p:extLst>
      <p:ext uri="{BB962C8B-B14F-4D97-AF65-F5344CB8AC3E}">
        <p14:creationId xmlns:p14="http://schemas.microsoft.com/office/powerpoint/2010/main" val="181566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Creating Desired Learning Outcomes</a:t>
            </a:r>
          </a:p>
        </p:txBody>
      </p:sp>
      <p:sp>
        <p:nvSpPr>
          <p:cNvPr id="3" name="Content Placeholder 2"/>
          <p:cNvSpPr>
            <a:spLocks noGrp="1"/>
          </p:cNvSpPr>
          <p:nvPr>
            <p:ph sz="quarter" idx="1"/>
          </p:nvPr>
        </p:nvSpPr>
        <p:spPr>
          <a:xfrm>
            <a:off x="457200" y="1143000"/>
            <a:ext cx="7467600" cy="5330952"/>
          </a:xfrm>
        </p:spPr>
        <p:txBody>
          <a:bodyPr>
            <a:normAutofit/>
          </a:bodyPr>
          <a:lstStyle/>
          <a:p>
            <a:pPr marL="0" indent="0">
              <a:buNone/>
            </a:pPr>
            <a:r>
              <a:rPr lang="en-US" sz="2800" dirty="0"/>
              <a:t>How do I begin?</a:t>
            </a:r>
          </a:p>
          <a:p>
            <a:r>
              <a:rPr lang="en-US" dirty="0"/>
              <a:t>Someone else’s goals/objectives/desired outcomes</a:t>
            </a:r>
          </a:p>
          <a:p>
            <a:r>
              <a:rPr lang="en-US" dirty="0"/>
              <a:t>End of chapter summaries</a:t>
            </a:r>
          </a:p>
          <a:p>
            <a:r>
              <a:rPr lang="en-US" dirty="0"/>
              <a:t>Unpack an exam question</a:t>
            </a:r>
          </a:p>
          <a:p>
            <a:pPr marL="0" indent="0">
              <a:buNone/>
            </a:pPr>
            <a:endParaRPr lang="en-US" sz="2800" dirty="0"/>
          </a:p>
          <a:p>
            <a:pPr marL="0" indent="0">
              <a:buNone/>
            </a:pPr>
            <a:r>
              <a:rPr lang="en-US" sz="2800" dirty="0"/>
              <a:t>Consider completing this Learning Goals Inventory as a starting point! </a:t>
            </a:r>
            <a:r>
              <a:rPr lang="en-US" sz="2000" dirty="0"/>
              <a:t>It’s aligned with Fink’s taxonomy.</a:t>
            </a:r>
            <a:endParaRPr lang="en-US" sz="2800" dirty="0"/>
          </a:p>
        </p:txBody>
      </p:sp>
      <p:sp>
        <p:nvSpPr>
          <p:cNvPr id="4" name="Rectangle 3">
            <a:extLst>
              <a:ext uri="{FF2B5EF4-FFF2-40B4-BE49-F238E27FC236}">
                <a16:creationId xmlns:a16="http://schemas.microsoft.com/office/drawing/2014/main" id="{D7C6593B-58C3-4386-86B1-7B6284EAE8C3}"/>
              </a:ext>
            </a:extLst>
          </p:cNvPr>
          <p:cNvSpPr/>
          <p:nvPr/>
        </p:nvSpPr>
        <p:spPr>
          <a:xfrm>
            <a:off x="457200" y="5004066"/>
            <a:ext cx="7543800" cy="1015663"/>
          </a:xfrm>
          <a:prstGeom prst="rect">
            <a:avLst/>
          </a:prstGeom>
        </p:spPr>
        <p:txBody>
          <a:bodyPr wrap="square">
            <a:spAutoFit/>
          </a:bodyPr>
          <a:lstStyle/>
          <a:p>
            <a:pPr>
              <a:defRPr/>
            </a:pPr>
            <a:r>
              <a:rPr lang="en-US" sz="2000" dirty="0">
                <a:hlinkClick r:id="rId3"/>
              </a:rPr>
              <a:t>http://lawteaching.org/wp-content/uploads/2019/06/LAT_Learning_Goals_Inventory.pdf</a:t>
            </a:r>
            <a:endParaRPr lang="en-US" sz="2000" dirty="0"/>
          </a:p>
          <a:p>
            <a:pPr algn="r">
              <a:defRPr/>
            </a:pPr>
            <a:r>
              <a:rPr lang="en-US" sz="1400" dirty="0"/>
              <a:t>Accessed 5/29/23.</a:t>
            </a:r>
            <a:r>
              <a:rPr lang="en-US" dirty="0"/>
              <a:t> </a:t>
            </a:r>
          </a:p>
        </p:txBody>
      </p:sp>
    </p:spTree>
    <p:extLst>
      <p:ext uri="{BB962C8B-B14F-4D97-AF65-F5344CB8AC3E}">
        <p14:creationId xmlns:p14="http://schemas.microsoft.com/office/powerpoint/2010/main" val="191576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2B28E-EA4A-434C-B4B9-D59B5D8DFBDB}"/>
              </a:ext>
            </a:extLst>
          </p:cNvPr>
          <p:cNvSpPr>
            <a:spLocks noGrp="1"/>
          </p:cNvSpPr>
          <p:nvPr>
            <p:ph sz="quarter" idx="1"/>
          </p:nvPr>
        </p:nvSpPr>
        <p:spPr>
          <a:xfrm>
            <a:off x="352697" y="304800"/>
            <a:ext cx="7848600" cy="5943600"/>
          </a:xfrm>
        </p:spPr>
        <p:txBody>
          <a:bodyPr/>
          <a:lstStyle/>
          <a:p>
            <a:pPr marL="0" indent="0">
              <a:buNone/>
            </a:pPr>
            <a:r>
              <a:rPr lang="en-US" i="1" dirty="0"/>
              <a:t>In small groups we will …</a:t>
            </a:r>
          </a:p>
          <a:p>
            <a:pPr marL="0" indent="0">
              <a:buNone/>
            </a:pPr>
            <a:endParaRPr lang="en-US" i="1" dirty="0"/>
          </a:p>
          <a:p>
            <a:pPr marL="0" indent="0">
              <a:buNone/>
            </a:pPr>
            <a:r>
              <a:rPr lang="en-US" i="1" dirty="0"/>
              <a:t>Write at least one course-level learning objective and at least one topic-level desired learning outcome that align with each other.</a:t>
            </a:r>
          </a:p>
          <a:p>
            <a:pPr marL="0" indent="0">
              <a:buNone/>
            </a:pPr>
            <a:endParaRPr lang="en-US" i="1" dirty="0"/>
          </a:p>
          <a:p>
            <a:pPr marL="0" indent="0">
              <a:buNone/>
            </a:pPr>
            <a:r>
              <a:rPr lang="en-US" dirty="0"/>
              <a:t>Consider cognitive level, types of learning, and scope.</a:t>
            </a:r>
          </a:p>
        </p:txBody>
      </p:sp>
      <p:sp>
        <p:nvSpPr>
          <p:cNvPr id="4" name="TextBox 3">
            <a:extLst>
              <a:ext uri="{FF2B5EF4-FFF2-40B4-BE49-F238E27FC236}">
                <a16:creationId xmlns:a16="http://schemas.microsoft.com/office/drawing/2014/main" id="{87574C26-9ADE-42E9-B37F-D3923ABD3A92}"/>
              </a:ext>
            </a:extLst>
          </p:cNvPr>
          <p:cNvSpPr txBox="1"/>
          <p:nvPr/>
        </p:nvSpPr>
        <p:spPr>
          <a:xfrm>
            <a:off x="457200" y="3810000"/>
            <a:ext cx="7620000" cy="1631216"/>
          </a:xfrm>
          <a:prstGeom prst="rect">
            <a:avLst/>
          </a:prstGeom>
          <a:noFill/>
        </p:spPr>
        <p:txBody>
          <a:bodyPr wrap="square">
            <a:spAutoFit/>
          </a:bodyPr>
          <a:lstStyle/>
          <a:p>
            <a:pPr marL="0" indent="0">
              <a:buNone/>
            </a:pPr>
            <a:r>
              <a:rPr lang="en-US" sz="2000" dirty="0"/>
              <a:t>Other things you might consider if time allows:</a:t>
            </a:r>
          </a:p>
          <a:p>
            <a:pPr marL="342900" indent="-342900">
              <a:buFont typeface="Arial" panose="020B0604020202020204" pitchFamily="34" charset="0"/>
              <a:buChar char="•"/>
            </a:pPr>
            <a:r>
              <a:rPr lang="en-US" sz="2000" dirty="0"/>
              <a:t>Can you identify the cognition level of the objective?</a:t>
            </a:r>
          </a:p>
          <a:p>
            <a:pPr marL="342900" indent="-342900">
              <a:buFont typeface="Arial" panose="020B0604020202020204" pitchFamily="34" charset="0"/>
              <a:buChar char="•"/>
            </a:pPr>
            <a:r>
              <a:rPr lang="en-US" sz="2000" dirty="0"/>
              <a:t>Can you re-write the objective to a higher Bloom’s level?</a:t>
            </a:r>
          </a:p>
          <a:p>
            <a:pPr marL="342900" indent="-342900">
              <a:buFont typeface="Arial" panose="020B0604020202020204" pitchFamily="34" charset="0"/>
              <a:buChar char="•"/>
            </a:pPr>
            <a:r>
              <a:rPr lang="en-US" sz="2000" dirty="0"/>
              <a:t>Can you write a question that would assess whether the desired level of learning has occurred? </a:t>
            </a:r>
          </a:p>
        </p:txBody>
      </p:sp>
    </p:spTree>
    <p:extLst>
      <p:ext uri="{BB962C8B-B14F-4D97-AF65-F5344CB8AC3E}">
        <p14:creationId xmlns:p14="http://schemas.microsoft.com/office/powerpoint/2010/main" val="162816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rmAutofit/>
          </a:bodyPr>
          <a:lstStyle/>
          <a:p>
            <a:r>
              <a:rPr lang="en-US" dirty="0"/>
              <a:t>Share your Desired Learning Outcomes</a:t>
            </a:r>
          </a:p>
        </p:txBody>
      </p:sp>
      <p:sp>
        <p:nvSpPr>
          <p:cNvPr id="3" name="Content Placeholder 2"/>
          <p:cNvSpPr>
            <a:spLocks noGrp="1"/>
          </p:cNvSpPr>
          <p:nvPr>
            <p:ph sz="quarter" idx="1"/>
          </p:nvPr>
        </p:nvSpPr>
        <p:spPr>
          <a:xfrm>
            <a:off x="457200" y="1219200"/>
            <a:ext cx="7696200" cy="4873752"/>
          </a:xfrm>
        </p:spPr>
        <p:txBody>
          <a:bodyPr/>
          <a:lstStyle/>
          <a:p>
            <a:pPr marL="0" indent="0">
              <a:buNone/>
            </a:pPr>
            <a:r>
              <a:rPr lang="en-US" dirty="0"/>
              <a:t>In small groups, begin writing desired learning outcomes for the topic assigned to your team on your team’s Google Slides. </a:t>
            </a:r>
          </a:p>
          <a:p>
            <a:pPr marL="0" indent="0">
              <a:buNone/>
            </a:pPr>
            <a:endParaRPr lang="en-US" dirty="0"/>
          </a:p>
          <a:p>
            <a:pPr marL="0" indent="0">
              <a:buNone/>
            </a:pPr>
            <a:r>
              <a:rPr lang="en-US" dirty="0"/>
              <a:t>Other things you might consider:</a:t>
            </a:r>
          </a:p>
          <a:p>
            <a:r>
              <a:rPr lang="en-US" dirty="0"/>
              <a:t>Can you identify the cognition level of the goal?</a:t>
            </a:r>
          </a:p>
          <a:p>
            <a:r>
              <a:rPr lang="en-US" dirty="0"/>
              <a:t>Can you re-write the goal or objective to a higher Bloom’s level?</a:t>
            </a:r>
          </a:p>
          <a:p>
            <a:r>
              <a:rPr lang="en-US" dirty="0"/>
              <a:t>Can you write a question that would assess whether the desired level of learning has occurred? </a:t>
            </a:r>
          </a:p>
          <a:p>
            <a:endParaRPr lang="en-US" dirty="0"/>
          </a:p>
          <a:p>
            <a:pPr marL="0" indent="0">
              <a:buNone/>
            </a:pPr>
            <a:endParaRPr lang="en-US" dirty="0"/>
          </a:p>
        </p:txBody>
      </p:sp>
    </p:spTree>
    <p:extLst>
      <p:ext uri="{BB962C8B-B14F-4D97-AF65-F5344CB8AC3E}">
        <p14:creationId xmlns:p14="http://schemas.microsoft.com/office/powerpoint/2010/main" val="368499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Acknowledgements</a:t>
            </a:r>
          </a:p>
        </p:txBody>
      </p:sp>
      <p:sp>
        <p:nvSpPr>
          <p:cNvPr id="3" name="Content Placeholder 2"/>
          <p:cNvSpPr>
            <a:spLocks noGrp="1"/>
          </p:cNvSpPr>
          <p:nvPr>
            <p:ph sz="quarter" idx="1"/>
          </p:nvPr>
        </p:nvSpPr>
        <p:spPr>
          <a:xfrm>
            <a:off x="457200" y="1219200"/>
            <a:ext cx="7467600" cy="4873752"/>
          </a:xfrm>
        </p:spPr>
        <p:txBody>
          <a:bodyPr/>
          <a:lstStyle/>
          <a:p>
            <a:pPr marL="0" indent="0">
              <a:buNone/>
            </a:pPr>
            <a:r>
              <a:rPr lang="en-US" dirty="0"/>
              <a:t>Learning Designers</a:t>
            </a:r>
          </a:p>
          <a:p>
            <a:pPr lvl="1"/>
            <a:r>
              <a:rPr lang="en-US" dirty="0"/>
              <a:t>Adrienne Gauthier</a:t>
            </a:r>
          </a:p>
          <a:p>
            <a:pPr lvl="1"/>
            <a:r>
              <a:rPr lang="en-US" dirty="0"/>
              <a:t>Erin DeSilva</a:t>
            </a:r>
          </a:p>
          <a:p>
            <a:endParaRPr lang="en-US" dirty="0"/>
          </a:p>
          <a:p>
            <a:pPr marL="0" indent="0">
              <a:buNone/>
            </a:pPr>
            <a:r>
              <a:rPr lang="en-US" dirty="0"/>
              <a:t>Dartmouth Center for the Advancement of Learning (DCAL)</a:t>
            </a:r>
          </a:p>
          <a:p>
            <a:pPr lvl="1"/>
            <a:r>
              <a:rPr lang="en-US" dirty="0"/>
              <a:t>Cindy </a:t>
            </a:r>
            <a:r>
              <a:rPr lang="en-US" dirty="0" err="1"/>
              <a:t>Rosalbo</a:t>
            </a:r>
            <a:endParaRPr lang="en-US" dirty="0"/>
          </a:p>
          <a:p>
            <a:pPr lvl="1"/>
            <a:r>
              <a:rPr lang="en-US" dirty="0"/>
              <a:t>Prue Merton</a:t>
            </a:r>
          </a:p>
        </p:txBody>
      </p:sp>
    </p:spTree>
    <p:extLst>
      <p:ext uri="{BB962C8B-B14F-4D97-AF65-F5344CB8AC3E}">
        <p14:creationId xmlns:p14="http://schemas.microsoft.com/office/powerpoint/2010/main" val="282949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References</a:t>
            </a:r>
          </a:p>
        </p:txBody>
      </p:sp>
      <p:sp>
        <p:nvSpPr>
          <p:cNvPr id="3" name="Content Placeholder 2"/>
          <p:cNvSpPr>
            <a:spLocks noGrp="1"/>
          </p:cNvSpPr>
          <p:nvPr>
            <p:ph sz="quarter" idx="1"/>
          </p:nvPr>
        </p:nvSpPr>
        <p:spPr>
          <a:xfrm>
            <a:off x="457200" y="685800"/>
            <a:ext cx="7848600" cy="5668962"/>
          </a:xfrm>
        </p:spPr>
        <p:txBody>
          <a:bodyPr>
            <a:noAutofit/>
          </a:bodyPr>
          <a:lstStyle/>
          <a:p>
            <a:r>
              <a:rPr lang="en-US" sz="2000" dirty="0" err="1"/>
              <a:t>Handelsman</a:t>
            </a:r>
            <a:r>
              <a:rPr lang="en-US" sz="2000" dirty="0"/>
              <a:t>, J., Miller, S., and </a:t>
            </a:r>
            <a:r>
              <a:rPr lang="en-US" sz="2000" dirty="0" err="1"/>
              <a:t>Pfund</a:t>
            </a:r>
            <a:r>
              <a:rPr lang="en-US" sz="2000" dirty="0"/>
              <a:t>, C. </a:t>
            </a:r>
            <a:r>
              <a:rPr lang="en-US" sz="2000" i="1" dirty="0"/>
              <a:t>Scientific Teaching</a:t>
            </a:r>
            <a:r>
              <a:rPr lang="en-US" sz="2000" dirty="0"/>
              <a:t>; W.H. Freeman: New York, 2007.</a:t>
            </a:r>
          </a:p>
          <a:p>
            <a:r>
              <a:rPr lang="en-US" sz="2000" dirty="0"/>
              <a:t>Wiggins, G. and </a:t>
            </a:r>
            <a:r>
              <a:rPr lang="en-US" sz="2000" dirty="0" err="1"/>
              <a:t>McTighe</a:t>
            </a:r>
            <a:r>
              <a:rPr lang="en-US" sz="2000" dirty="0"/>
              <a:t>, J. </a:t>
            </a:r>
            <a:r>
              <a:rPr lang="en-US" sz="2000" i="1" dirty="0"/>
              <a:t>Understanding by Design</a:t>
            </a:r>
            <a:r>
              <a:rPr lang="en-US" sz="2000" dirty="0"/>
              <a:t>, 2</a:t>
            </a:r>
            <a:r>
              <a:rPr lang="en-US" sz="2000" baseline="30000" dirty="0"/>
              <a:t>nd</a:t>
            </a:r>
            <a:r>
              <a:rPr lang="en-US" sz="2000" dirty="0"/>
              <a:t> ed.; Pearson: New Jersey, 2006.</a:t>
            </a:r>
          </a:p>
          <a:p>
            <a:r>
              <a:rPr lang="en-US" sz="2000" dirty="0" err="1"/>
              <a:t>Bruff</a:t>
            </a:r>
            <a:r>
              <a:rPr lang="en-US" sz="2000" dirty="0"/>
              <a:t>, D., McMahon, T., Goldberg, B., </a:t>
            </a:r>
            <a:r>
              <a:rPr lang="en-US" sz="2000" dirty="0" err="1"/>
              <a:t>Campa</a:t>
            </a:r>
            <a:r>
              <a:rPr lang="en-US" sz="2000" dirty="0"/>
              <a:t> III, H., </a:t>
            </a:r>
            <a:r>
              <a:rPr lang="en-US" sz="2000" i="1" dirty="0"/>
              <a:t>An Introduction to Evidence-Based Undergraduate STEM Teaching</a:t>
            </a:r>
            <a:r>
              <a:rPr lang="en-US" sz="2000" dirty="0"/>
              <a:t>.  See </a:t>
            </a:r>
            <a:r>
              <a:rPr lang="en-US" sz="2000" dirty="0">
                <a:hlinkClick r:id="rId3"/>
              </a:rPr>
              <a:t>http://stemteachingcourse.org/</a:t>
            </a:r>
            <a:r>
              <a:rPr lang="en-US" sz="2000" dirty="0"/>
              <a:t> for more information.</a:t>
            </a:r>
            <a:br>
              <a:rPr lang="en-US" sz="2000" dirty="0"/>
            </a:br>
            <a:r>
              <a:rPr lang="en-US" sz="2000" dirty="0"/>
              <a:t>The Carl </a:t>
            </a:r>
            <a:r>
              <a:rPr lang="en-US" sz="2000" dirty="0" err="1"/>
              <a:t>Weiman</a:t>
            </a:r>
            <a:r>
              <a:rPr lang="en-US" sz="2000" dirty="0"/>
              <a:t> Science Education Initiative </a:t>
            </a:r>
            <a:r>
              <a:rPr lang="en-US" sz="2000" dirty="0">
                <a:hlinkClick r:id="rId4"/>
              </a:rPr>
              <a:t>http://cwsei.ubc.ca</a:t>
            </a:r>
            <a:r>
              <a:rPr lang="en-US" sz="2000" dirty="0"/>
              <a:t> and </a:t>
            </a:r>
            <a:r>
              <a:rPr lang="en-US" sz="2000" dirty="0">
                <a:hlinkClick r:id="rId5"/>
              </a:rPr>
              <a:t>http://colorado.edu/sei</a:t>
            </a:r>
            <a:r>
              <a:rPr lang="en-US" sz="2000" dirty="0"/>
              <a:t> </a:t>
            </a:r>
          </a:p>
          <a:p>
            <a:r>
              <a:rPr lang="en-US" sz="2000" dirty="0"/>
              <a:t>Barkley, E.F., Major, C.H. </a:t>
            </a:r>
            <a:r>
              <a:rPr lang="en-US" sz="2000" i="1" dirty="0"/>
              <a:t>Learning Assessment Techniques, A Handbook for College Faculty</a:t>
            </a:r>
            <a:r>
              <a:rPr lang="en-US" sz="2000" dirty="0"/>
              <a:t>; Jossey-Bass: San Francisco, 2016.</a:t>
            </a:r>
          </a:p>
          <a:p>
            <a:r>
              <a:rPr lang="en-US" sz="2000" dirty="0"/>
              <a:t>Fink, D.L. </a:t>
            </a:r>
            <a:r>
              <a:rPr lang="en-US" sz="2000" i="1" dirty="0"/>
              <a:t>Creating Significant Learning Experiences, An Integrated Approach to Designing College Courses</a:t>
            </a:r>
            <a:r>
              <a:rPr lang="en-US" sz="2000" dirty="0"/>
              <a:t>; Jossey-Bass: San Francisco, 2013.</a:t>
            </a:r>
          </a:p>
          <a:p>
            <a:r>
              <a:rPr lang="en-US" sz="2000" dirty="0"/>
              <a:t>DePaul University Teaching Commons </a:t>
            </a:r>
            <a:r>
              <a:rPr lang="en-US" sz="2000" dirty="0">
                <a:hlinkClick r:id="rId6"/>
              </a:rPr>
              <a:t>https://resources.depaul.edu/teaching-commons/</a:t>
            </a:r>
            <a:r>
              <a:rPr lang="en-US" sz="2000" dirty="0"/>
              <a:t> </a:t>
            </a:r>
          </a:p>
          <a:p>
            <a:endParaRPr lang="en-US" sz="2000" dirty="0"/>
          </a:p>
        </p:txBody>
      </p:sp>
    </p:spTree>
    <p:extLst>
      <p:ext uri="{BB962C8B-B14F-4D97-AF65-F5344CB8AC3E}">
        <p14:creationId xmlns:p14="http://schemas.microsoft.com/office/powerpoint/2010/main" val="296710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Outline</a:t>
            </a:r>
          </a:p>
        </p:txBody>
      </p:sp>
      <p:sp>
        <p:nvSpPr>
          <p:cNvPr id="3" name="Content Placeholder 2"/>
          <p:cNvSpPr>
            <a:spLocks noGrp="1"/>
          </p:cNvSpPr>
          <p:nvPr>
            <p:ph sz="quarter" idx="1"/>
          </p:nvPr>
        </p:nvSpPr>
        <p:spPr>
          <a:xfrm>
            <a:off x="457200" y="1066800"/>
            <a:ext cx="7467600" cy="4953000"/>
          </a:xfrm>
        </p:spPr>
        <p:txBody>
          <a:bodyPr/>
          <a:lstStyle/>
          <a:p>
            <a:pPr marL="0" indent="0">
              <a:buNone/>
            </a:pPr>
            <a:r>
              <a:rPr lang="en-US" dirty="0"/>
              <a:t>By the end of this presentation, you will be better able to</a:t>
            </a:r>
          </a:p>
          <a:p>
            <a:pPr marL="0" indent="0">
              <a:buNone/>
            </a:pPr>
            <a:endParaRPr lang="en-US" dirty="0"/>
          </a:p>
          <a:p>
            <a:pPr>
              <a:lnSpc>
                <a:spcPct val="200000"/>
              </a:lnSpc>
            </a:pPr>
            <a:r>
              <a:rPr lang="en-US" dirty="0"/>
              <a:t>identify the 3 stages of backward design.</a:t>
            </a:r>
          </a:p>
          <a:p>
            <a:pPr>
              <a:lnSpc>
                <a:spcPct val="200000"/>
              </a:lnSpc>
            </a:pPr>
            <a:r>
              <a:rPr lang="en-US" dirty="0"/>
              <a:t>describe Bloom’s taxonomy of cognitive skills.</a:t>
            </a:r>
          </a:p>
          <a:p>
            <a:pPr>
              <a:lnSpc>
                <a:spcPct val="200000"/>
              </a:lnSpc>
            </a:pPr>
            <a:r>
              <a:rPr lang="en-US" dirty="0"/>
              <a:t>describe Fink’s taxonomy of significant learning.</a:t>
            </a:r>
          </a:p>
          <a:p>
            <a:pPr>
              <a:lnSpc>
                <a:spcPct val="200000"/>
              </a:lnSpc>
            </a:pPr>
            <a:r>
              <a:rPr lang="en-US" dirty="0"/>
              <a:t>construct and critique desired learning outcomes.</a:t>
            </a:r>
          </a:p>
          <a:p>
            <a:endParaRPr lang="en-US" dirty="0"/>
          </a:p>
        </p:txBody>
      </p:sp>
    </p:spTree>
    <p:extLst>
      <p:ext uri="{BB962C8B-B14F-4D97-AF65-F5344CB8AC3E}">
        <p14:creationId xmlns:p14="http://schemas.microsoft.com/office/powerpoint/2010/main" val="70943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B66D4-BA83-775D-A0AC-2AEB76E24A00}"/>
              </a:ext>
            </a:extLst>
          </p:cNvPr>
          <p:cNvPicPr>
            <a:picLocks noChangeAspect="1"/>
          </p:cNvPicPr>
          <p:nvPr/>
        </p:nvPicPr>
        <p:blipFill rotWithShape="1">
          <a:blip r:embed="rId3"/>
          <a:srcRect t="3703" b="16667"/>
          <a:stretch/>
        </p:blipFill>
        <p:spPr>
          <a:xfrm>
            <a:off x="1419912" y="228600"/>
            <a:ext cx="6352488" cy="6553200"/>
          </a:xfrm>
          <a:prstGeom prst="rect">
            <a:avLst/>
          </a:prstGeom>
        </p:spPr>
      </p:pic>
    </p:spTree>
    <p:extLst>
      <p:ext uri="{BB962C8B-B14F-4D97-AF65-F5344CB8AC3E}">
        <p14:creationId xmlns:p14="http://schemas.microsoft.com/office/powerpoint/2010/main" val="414439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79E34-36BE-4FDF-B12C-7DC9306C40F6}"/>
              </a:ext>
            </a:extLst>
          </p:cNvPr>
          <p:cNvPicPr>
            <a:picLocks noChangeAspect="1"/>
          </p:cNvPicPr>
          <p:nvPr/>
        </p:nvPicPr>
        <p:blipFill>
          <a:blip r:embed="rId3"/>
          <a:stretch>
            <a:fillRect/>
          </a:stretch>
        </p:blipFill>
        <p:spPr>
          <a:xfrm>
            <a:off x="0" y="0"/>
            <a:ext cx="6488672" cy="6858000"/>
          </a:xfrm>
          <a:prstGeom prst="rect">
            <a:avLst/>
          </a:prstGeom>
        </p:spPr>
      </p:pic>
      <p:sp>
        <p:nvSpPr>
          <p:cNvPr id="7" name="TextBox 6">
            <a:extLst>
              <a:ext uri="{FF2B5EF4-FFF2-40B4-BE49-F238E27FC236}">
                <a16:creationId xmlns:a16="http://schemas.microsoft.com/office/drawing/2014/main" id="{FE99AE12-25D7-4762-8EEA-FFC3C774CD4C}"/>
              </a:ext>
            </a:extLst>
          </p:cNvPr>
          <p:cNvSpPr txBox="1"/>
          <p:nvPr/>
        </p:nvSpPr>
        <p:spPr>
          <a:xfrm>
            <a:off x="6705600" y="3048000"/>
            <a:ext cx="2057400" cy="2862322"/>
          </a:xfrm>
          <a:prstGeom prst="rect">
            <a:avLst/>
          </a:prstGeom>
          <a:noFill/>
        </p:spPr>
        <p:txBody>
          <a:bodyPr wrap="square" rtlCol="0">
            <a:spAutoFit/>
          </a:bodyPr>
          <a:lstStyle/>
          <a:p>
            <a:r>
              <a:rPr lang="en-US" dirty="0"/>
              <a:t>Barkley, E.F., Major, C.H. </a:t>
            </a:r>
            <a:r>
              <a:rPr lang="en-US" i="1" dirty="0"/>
              <a:t>Learning Assessment Techniques, A Handbook for College Faculty</a:t>
            </a:r>
            <a:r>
              <a:rPr lang="en-US" dirty="0"/>
              <a:t>; Jossey-Bass: San Francisco, 2016.</a:t>
            </a:r>
          </a:p>
          <a:p>
            <a:endParaRPr lang="en-US" dirty="0"/>
          </a:p>
        </p:txBody>
      </p:sp>
    </p:spTree>
    <p:extLst>
      <p:ext uri="{BB962C8B-B14F-4D97-AF65-F5344CB8AC3E}">
        <p14:creationId xmlns:p14="http://schemas.microsoft.com/office/powerpoint/2010/main" val="11004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304800" y="609600"/>
            <a:ext cx="2667000" cy="517525"/>
          </a:xfrm>
          <a:prstGeom prst="rect">
            <a:avLst/>
          </a:prstGeom>
          <a:noFill/>
          <a:ln w="9525">
            <a:noFill/>
            <a:miter lim="800000"/>
            <a:headEnd/>
            <a:tailEnd/>
          </a:ln>
        </p:spPr>
        <p:txBody>
          <a:bodyPr>
            <a:prstTxWarp prst="textNoShape">
              <a:avLst/>
            </a:prstTxWarp>
            <a:spAutoFit/>
          </a:bodyPr>
          <a:lstStyle/>
          <a:p>
            <a:pPr defTabSz="457200" eaLnBrk="0" hangingPunct="0">
              <a:spcBef>
                <a:spcPct val="50000"/>
              </a:spcBef>
            </a:pPr>
            <a:endParaRPr lang="en-US" sz="2400">
              <a:solidFill>
                <a:srgbClr val="0037A3"/>
              </a:solidFill>
              <a:latin typeface="Comic Sans MS" pitchFamily="-109" charset="0"/>
            </a:endParaRPr>
          </a:p>
        </p:txBody>
      </p:sp>
      <p:sp>
        <p:nvSpPr>
          <p:cNvPr id="16" name="Text Box 3"/>
          <p:cNvSpPr txBox="1">
            <a:spLocks noChangeArrowheads="1"/>
          </p:cNvSpPr>
          <p:nvPr/>
        </p:nvSpPr>
        <p:spPr bwMode="auto">
          <a:xfrm>
            <a:off x="304800" y="321184"/>
            <a:ext cx="8629350" cy="6124754"/>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2800" u="sng" dirty="0">
                <a:solidFill>
                  <a:srgbClr val="000000"/>
                </a:solidFill>
                <a:latin typeface="Helvetica"/>
                <a:cs typeface="Helvetica"/>
              </a:rPr>
              <a:t>Check-list for creating </a:t>
            </a:r>
            <a:r>
              <a:rPr lang="en-US" sz="2800" b="1" u="sng" dirty="0">
                <a:solidFill>
                  <a:srgbClr val="000000"/>
                </a:solidFill>
                <a:latin typeface="Helvetica"/>
                <a:cs typeface="Helvetica"/>
              </a:rPr>
              <a:t>class-scale</a:t>
            </a:r>
            <a:r>
              <a:rPr lang="en-US" sz="2800" u="sng" dirty="0">
                <a:solidFill>
                  <a:srgbClr val="000000"/>
                </a:solidFill>
                <a:latin typeface="Helvetica"/>
                <a:cs typeface="Helvetica"/>
              </a:rPr>
              <a:t> learning goals: </a:t>
            </a:r>
          </a:p>
          <a:p>
            <a:pPr defTabSz="457200" eaLnBrk="1" hangingPunct="1">
              <a:defRPr/>
            </a:pPr>
            <a:endParaRPr lang="en-US" sz="2800" u="sng" dirty="0">
              <a:solidFill>
                <a:srgbClr val="000000"/>
              </a:solidFill>
              <a:latin typeface="Helvetica"/>
              <a:cs typeface="Helvetica"/>
            </a:endParaRPr>
          </a:p>
          <a:p>
            <a:pPr marL="342900" indent="-342900" defTabSz="457200">
              <a:buFont typeface="Wingdings" charset="2"/>
              <a:buChar char="ü"/>
              <a:defRPr/>
            </a:pPr>
            <a:r>
              <a:rPr lang="en-US" sz="2800" dirty="0">
                <a:solidFill>
                  <a:prstClr val="black"/>
                </a:solidFill>
                <a:latin typeface="Helvetica"/>
                <a:cs typeface="Helvetica"/>
              </a:rPr>
              <a:t>Is goal expressed in terms of </a:t>
            </a:r>
            <a:r>
              <a:rPr lang="en-US" sz="2800" b="1" dirty="0">
                <a:solidFill>
                  <a:prstClr val="black"/>
                </a:solidFill>
                <a:latin typeface="Helvetica"/>
                <a:cs typeface="Helvetica"/>
              </a:rPr>
              <a:t>what the student will achieve </a:t>
            </a:r>
            <a:r>
              <a:rPr lang="en-US" sz="2800" dirty="0">
                <a:solidFill>
                  <a:prstClr val="black"/>
                </a:solidFill>
                <a:latin typeface="Helvetica"/>
                <a:cs typeface="Helvetica"/>
              </a:rPr>
              <a:t>or be able to do?  </a:t>
            </a:r>
          </a:p>
          <a:p>
            <a:pPr marL="342900" indent="-342900" defTabSz="457200">
              <a:buFont typeface="Wingdings" charset="2"/>
              <a:buChar char="ü"/>
              <a:defRPr/>
            </a:pPr>
            <a:r>
              <a:rPr lang="en-US" sz="2800" dirty="0">
                <a:solidFill>
                  <a:prstClr val="black"/>
                </a:solidFill>
                <a:latin typeface="Helvetica"/>
                <a:cs typeface="Helvetica"/>
              </a:rPr>
              <a:t>Is the </a:t>
            </a:r>
            <a:r>
              <a:rPr lang="en-US" sz="2800" b="1" dirty="0">
                <a:solidFill>
                  <a:prstClr val="black"/>
                </a:solidFill>
                <a:latin typeface="Helvetica"/>
                <a:cs typeface="Helvetica"/>
              </a:rPr>
              <a:t>Bloom’s level </a:t>
            </a:r>
            <a:r>
              <a:rPr lang="en-US" sz="2800" dirty="0">
                <a:solidFill>
                  <a:prstClr val="black"/>
                </a:solidFill>
                <a:latin typeface="Helvetica"/>
                <a:cs typeface="Helvetica"/>
              </a:rPr>
              <a:t>of the goal aligned with your actual expectations? </a:t>
            </a:r>
          </a:p>
          <a:p>
            <a:pPr marL="342900" indent="-342900" defTabSz="457200">
              <a:buFont typeface="Wingdings" charset="2"/>
              <a:buChar char="ü"/>
              <a:defRPr/>
            </a:pPr>
            <a:r>
              <a:rPr lang="en-US" sz="2800" dirty="0">
                <a:solidFill>
                  <a:prstClr val="black"/>
                </a:solidFill>
                <a:latin typeface="Helvetica"/>
                <a:cs typeface="Helvetica"/>
              </a:rPr>
              <a:t>Is the goal </a:t>
            </a:r>
            <a:r>
              <a:rPr lang="en-US" sz="2800" b="1" dirty="0">
                <a:solidFill>
                  <a:prstClr val="black"/>
                </a:solidFill>
                <a:latin typeface="Helvetica"/>
                <a:cs typeface="Helvetica"/>
              </a:rPr>
              <a:t>well-defined? </a:t>
            </a:r>
            <a:r>
              <a:rPr lang="en-US" sz="2800" dirty="0">
                <a:solidFill>
                  <a:prstClr val="black"/>
                </a:solidFill>
                <a:latin typeface="Helvetica"/>
                <a:cs typeface="Helvetica"/>
              </a:rPr>
              <a:t>Is it clear how you would measure achievement?  </a:t>
            </a:r>
          </a:p>
          <a:p>
            <a:pPr marL="342900" indent="-342900" defTabSz="457200">
              <a:buFont typeface="Wingdings" charset="2"/>
              <a:buChar char="ü"/>
              <a:defRPr/>
            </a:pPr>
            <a:r>
              <a:rPr lang="en-US" sz="2800" dirty="0">
                <a:solidFill>
                  <a:prstClr val="black"/>
                </a:solidFill>
                <a:latin typeface="Helvetica"/>
                <a:cs typeface="Helvetica"/>
              </a:rPr>
              <a:t>Do chosen verbs have a </a:t>
            </a:r>
            <a:r>
              <a:rPr lang="en-US" sz="2800" b="1" dirty="0">
                <a:solidFill>
                  <a:prstClr val="black"/>
                </a:solidFill>
                <a:latin typeface="Helvetica"/>
                <a:cs typeface="Helvetica"/>
              </a:rPr>
              <a:t>clear</a:t>
            </a:r>
            <a:r>
              <a:rPr lang="en-US" sz="2800" dirty="0">
                <a:solidFill>
                  <a:prstClr val="black"/>
                </a:solidFill>
                <a:latin typeface="Helvetica"/>
                <a:cs typeface="Helvetica"/>
              </a:rPr>
              <a:t> meaning? </a:t>
            </a:r>
          </a:p>
          <a:p>
            <a:pPr marL="342900" indent="-342900" defTabSz="457200">
              <a:buFont typeface="Wingdings" charset="2"/>
              <a:buChar char="ü"/>
              <a:defRPr/>
            </a:pPr>
            <a:r>
              <a:rPr lang="en-US" sz="2800" dirty="0">
                <a:solidFill>
                  <a:prstClr val="black"/>
                </a:solidFill>
                <a:latin typeface="Helvetica"/>
                <a:cs typeface="Helvetica"/>
              </a:rPr>
              <a:t>Is </a:t>
            </a:r>
            <a:r>
              <a:rPr lang="en-US" sz="2800" b="1" dirty="0">
                <a:solidFill>
                  <a:prstClr val="black"/>
                </a:solidFill>
                <a:latin typeface="Helvetica"/>
                <a:cs typeface="Helvetica"/>
              </a:rPr>
              <a:t>terminology familiar</a:t>
            </a:r>
            <a:r>
              <a:rPr lang="en-US" sz="2800" dirty="0">
                <a:solidFill>
                  <a:prstClr val="black"/>
                </a:solidFill>
                <a:latin typeface="Helvetica"/>
                <a:cs typeface="Helvetica"/>
              </a:rPr>
              <a:t>/common? If not, is the terminology a goal? </a:t>
            </a:r>
          </a:p>
          <a:p>
            <a:pPr marL="342900" indent="-342900" defTabSz="457200">
              <a:buFont typeface="Wingdings" charset="2"/>
              <a:buChar char="ü"/>
              <a:defRPr/>
            </a:pPr>
            <a:r>
              <a:rPr lang="en-US" sz="2800" dirty="0">
                <a:solidFill>
                  <a:prstClr val="black"/>
                </a:solidFill>
                <a:latin typeface="Helvetica"/>
                <a:cs typeface="Helvetica"/>
              </a:rPr>
              <a:t>Is it </a:t>
            </a:r>
            <a:r>
              <a:rPr lang="en-US" sz="2800" b="1" dirty="0">
                <a:solidFill>
                  <a:prstClr val="black"/>
                </a:solidFill>
                <a:latin typeface="Helvetica"/>
                <a:cs typeface="Helvetica"/>
              </a:rPr>
              <a:t>relevant and useful </a:t>
            </a:r>
            <a:r>
              <a:rPr lang="en-US" sz="2800" dirty="0">
                <a:solidFill>
                  <a:prstClr val="black"/>
                </a:solidFill>
                <a:latin typeface="Helvetica"/>
                <a:cs typeface="Helvetica"/>
              </a:rPr>
              <a:t>to students? (e.g. connected to their everyday life OR does it represent a useful application of the ideas). </a:t>
            </a:r>
          </a:p>
        </p:txBody>
      </p:sp>
      <p:sp>
        <p:nvSpPr>
          <p:cNvPr id="5" name="TextBox 4"/>
          <p:cNvSpPr txBox="1"/>
          <p:nvPr/>
        </p:nvSpPr>
        <p:spPr>
          <a:xfrm>
            <a:off x="228600" y="6411991"/>
            <a:ext cx="8382000" cy="307777"/>
          </a:xfrm>
          <a:prstGeom prst="rect">
            <a:avLst/>
          </a:prstGeom>
          <a:noFill/>
        </p:spPr>
        <p:txBody>
          <a:bodyPr wrap="square" rtlCol="0">
            <a:spAutoFit/>
          </a:bodyPr>
          <a:lstStyle/>
          <a:p>
            <a:r>
              <a:rPr lang="en-US" sz="1400" dirty="0"/>
              <a:t>http://www.colorado.edu/sei/fac-resources/</a:t>
            </a:r>
          </a:p>
        </p:txBody>
      </p:sp>
    </p:spTree>
    <p:extLst>
      <p:ext uri="{BB962C8B-B14F-4D97-AF65-F5344CB8AC3E}">
        <p14:creationId xmlns:p14="http://schemas.microsoft.com/office/powerpoint/2010/main" val="428607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Reflection</a:t>
            </a:r>
          </a:p>
        </p:txBody>
      </p:sp>
      <p:sp>
        <p:nvSpPr>
          <p:cNvPr id="3" name="Content Placeholder 2"/>
          <p:cNvSpPr>
            <a:spLocks noGrp="1"/>
          </p:cNvSpPr>
          <p:nvPr>
            <p:ph sz="quarter" idx="1"/>
          </p:nvPr>
        </p:nvSpPr>
        <p:spPr>
          <a:xfrm>
            <a:off x="457200" y="1219200"/>
            <a:ext cx="7467600" cy="4873752"/>
          </a:xfrm>
        </p:spPr>
        <p:txBody>
          <a:bodyPr>
            <a:normAutofit/>
          </a:bodyPr>
          <a:lstStyle/>
          <a:p>
            <a:pPr marL="0" indent="0">
              <a:buNone/>
            </a:pPr>
            <a:r>
              <a:rPr lang="en-US" sz="3200" b="0" i="0" u="none" strike="noStrike" dirty="0">
                <a:solidFill>
                  <a:srgbClr val="000000"/>
                </a:solidFill>
                <a:effectLst/>
                <a:latin typeface="Times New Roman" panose="02020603050405020304" pitchFamily="18" charset="0"/>
              </a:rPr>
              <a:t>Take ~ 15 minutes to reflect on the following question.</a:t>
            </a:r>
          </a:p>
          <a:p>
            <a:pPr marL="0" indent="0">
              <a:buNone/>
            </a:pPr>
            <a:endParaRPr lang="en-US" sz="3200" dirty="0">
              <a:solidFill>
                <a:srgbClr val="000000"/>
              </a:solidFill>
              <a:latin typeface="Times New Roman" panose="02020603050405020304" pitchFamily="18" charset="0"/>
            </a:endParaRPr>
          </a:p>
          <a:p>
            <a:pPr marL="0" indent="0">
              <a:buNone/>
            </a:pPr>
            <a:r>
              <a:rPr lang="en-US" sz="3200" b="0" i="0" u="none" strike="noStrike" dirty="0">
                <a:solidFill>
                  <a:srgbClr val="000000"/>
                </a:solidFill>
                <a:effectLst/>
                <a:latin typeface="Times New Roman" panose="02020603050405020304" pitchFamily="18" charset="0"/>
              </a:rPr>
              <a:t>Based on what you have learned this morning, what changes might you make to your teaching? </a:t>
            </a:r>
            <a:endParaRPr lang="en-US" sz="4000" dirty="0"/>
          </a:p>
        </p:txBody>
      </p:sp>
    </p:spTree>
    <p:extLst>
      <p:ext uri="{BB962C8B-B14F-4D97-AF65-F5344CB8AC3E}">
        <p14:creationId xmlns:p14="http://schemas.microsoft.com/office/powerpoint/2010/main" val="7124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100" dirty="0"/>
              <a:t>Stages of Backward Design</a:t>
            </a:r>
            <a:endParaRPr lang="en-US" dirty="0"/>
          </a:p>
        </p:txBody>
      </p:sp>
      <p:sp>
        <p:nvSpPr>
          <p:cNvPr id="9" name="Rectangle 8"/>
          <p:cNvSpPr/>
          <p:nvPr/>
        </p:nvSpPr>
        <p:spPr>
          <a:xfrm>
            <a:off x="4196540" y="1295400"/>
            <a:ext cx="35052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1. Identify desired results.  (goals/objectives/outcomes)</a:t>
            </a:r>
            <a:endParaRPr lang="en-US" dirty="0"/>
          </a:p>
        </p:txBody>
      </p:sp>
      <p:sp>
        <p:nvSpPr>
          <p:cNvPr id="10" name="Rectangle 9"/>
          <p:cNvSpPr/>
          <p:nvPr/>
        </p:nvSpPr>
        <p:spPr>
          <a:xfrm>
            <a:off x="4191000" y="3140571"/>
            <a:ext cx="3510740" cy="968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en-US" sz="2000" dirty="0"/>
              <a:t>2. Determine acceptable evidence. (assessment)</a:t>
            </a:r>
          </a:p>
        </p:txBody>
      </p:sp>
      <p:sp>
        <p:nvSpPr>
          <p:cNvPr id="11" name="Rectangle 10"/>
          <p:cNvSpPr/>
          <p:nvPr/>
        </p:nvSpPr>
        <p:spPr>
          <a:xfrm>
            <a:off x="4191001" y="5068450"/>
            <a:ext cx="3510740" cy="10022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en-US" sz="2000" dirty="0"/>
              <a:t>3. Plan learning experiences and instruction (activities)</a:t>
            </a:r>
          </a:p>
        </p:txBody>
      </p:sp>
      <p:sp>
        <p:nvSpPr>
          <p:cNvPr id="21" name="Right Arrow 20"/>
          <p:cNvSpPr/>
          <p:nvPr/>
        </p:nvSpPr>
        <p:spPr>
          <a:xfrm rot="5400000">
            <a:off x="5642897" y="2392681"/>
            <a:ext cx="770558" cy="615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5624396" y="4297255"/>
            <a:ext cx="770558" cy="615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BAEB3E-3459-47A6-9B04-7810674186B6}"/>
              </a:ext>
            </a:extLst>
          </p:cNvPr>
          <p:cNvSpPr txBox="1"/>
          <p:nvPr/>
        </p:nvSpPr>
        <p:spPr>
          <a:xfrm>
            <a:off x="457200" y="1182706"/>
            <a:ext cx="3200400" cy="2308324"/>
          </a:xfrm>
          <a:prstGeom prst="rect">
            <a:avLst/>
          </a:prstGeom>
          <a:noFill/>
        </p:spPr>
        <p:txBody>
          <a:bodyPr wrap="square">
            <a:spAutoFit/>
          </a:bodyPr>
          <a:lstStyle/>
          <a:p>
            <a:pPr marL="0" indent="0">
              <a:buNone/>
            </a:pPr>
            <a:r>
              <a:rPr lang="en-US" dirty="0"/>
              <a:t>Backward design refers to first thinking about what you want students to learn, then thinking about how you will assess learning, then determining how you will assist students in learning.</a:t>
            </a:r>
          </a:p>
        </p:txBody>
      </p:sp>
    </p:spTree>
    <p:extLst>
      <p:ext uri="{BB962C8B-B14F-4D97-AF65-F5344CB8AC3E}">
        <p14:creationId xmlns:p14="http://schemas.microsoft.com/office/powerpoint/2010/main" val="4525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CF2A-8298-4D65-AA99-BD1D43BEAAB3}"/>
              </a:ext>
            </a:extLst>
          </p:cNvPr>
          <p:cNvSpPr>
            <a:spLocks noGrp="1"/>
          </p:cNvSpPr>
          <p:nvPr>
            <p:ph type="title"/>
          </p:nvPr>
        </p:nvSpPr>
        <p:spPr>
          <a:xfrm>
            <a:off x="457200" y="274638"/>
            <a:ext cx="7467600" cy="563562"/>
          </a:xfrm>
        </p:spPr>
        <p:txBody>
          <a:bodyPr/>
          <a:lstStyle/>
          <a:p>
            <a:r>
              <a:rPr lang="en-US" dirty="0"/>
              <a:t>Goals vs. Objectives vs. Outcomes</a:t>
            </a:r>
          </a:p>
        </p:txBody>
      </p:sp>
      <p:sp>
        <p:nvSpPr>
          <p:cNvPr id="9" name="TextBox 8">
            <a:extLst>
              <a:ext uri="{FF2B5EF4-FFF2-40B4-BE49-F238E27FC236}">
                <a16:creationId xmlns:a16="http://schemas.microsoft.com/office/drawing/2014/main" id="{F56A96EE-ADBA-4A07-9DA6-29F4B1493EDE}"/>
              </a:ext>
            </a:extLst>
          </p:cNvPr>
          <p:cNvSpPr txBox="1"/>
          <p:nvPr/>
        </p:nvSpPr>
        <p:spPr>
          <a:xfrm>
            <a:off x="446314" y="1295400"/>
            <a:ext cx="7772400" cy="3139321"/>
          </a:xfrm>
          <a:prstGeom prst="rect">
            <a:avLst/>
          </a:prstGeom>
          <a:noFill/>
        </p:spPr>
        <p:txBody>
          <a:bodyPr wrap="square" rtlCol="0">
            <a:spAutoFit/>
          </a:bodyPr>
          <a:lstStyle/>
          <a:p>
            <a:r>
              <a:rPr lang="en-US" b="1" dirty="0"/>
              <a:t>Learning Goals </a:t>
            </a:r>
            <a:r>
              <a:rPr lang="en-US" dirty="0"/>
              <a:t>– “broad statements written from the instructor’s or institution’s perspective that give the general content and direction of a learning experience.”  (Describe what we want students to learn.)</a:t>
            </a:r>
          </a:p>
          <a:p>
            <a:endParaRPr lang="en-US" dirty="0"/>
          </a:p>
          <a:p>
            <a:r>
              <a:rPr lang="en-US" b="1" dirty="0"/>
              <a:t>Learning Objectives </a:t>
            </a:r>
            <a:r>
              <a:rPr lang="en-US" dirty="0"/>
              <a:t>– “statements of what you intend to teach or cover in a learning experience.”  (more specific than goals, not necessarily observable or measurable, instructor-centered)</a:t>
            </a:r>
          </a:p>
          <a:p>
            <a:endParaRPr lang="en-US" dirty="0"/>
          </a:p>
          <a:p>
            <a:r>
              <a:rPr lang="en-US" b="1" dirty="0"/>
              <a:t>Learning Outcomes </a:t>
            </a:r>
            <a:r>
              <a:rPr lang="en-US" dirty="0"/>
              <a:t>– “describes in observable and measurable terms what a student is able to do as a result of completing a learning experience.” (student-centered)</a:t>
            </a:r>
          </a:p>
        </p:txBody>
      </p:sp>
      <p:sp>
        <p:nvSpPr>
          <p:cNvPr id="10" name="TextBox 9">
            <a:extLst>
              <a:ext uri="{FF2B5EF4-FFF2-40B4-BE49-F238E27FC236}">
                <a16:creationId xmlns:a16="http://schemas.microsoft.com/office/drawing/2014/main" id="{DDFC8ED1-8C05-4D22-B8FB-C4E6E8D0F17D}"/>
              </a:ext>
            </a:extLst>
          </p:cNvPr>
          <p:cNvSpPr txBox="1"/>
          <p:nvPr/>
        </p:nvSpPr>
        <p:spPr>
          <a:xfrm>
            <a:off x="472440" y="6029662"/>
            <a:ext cx="7620000" cy="523220"/>
          </a:xfrm>
          <a:prstGeom prst="rect">
            <a:avLst/>
          </a:prstGeom>
          <a:noFill/>
        </p:spPr>
        <p:txBody>
          <a:bodyPr wrap="square" rtlCol="0">
            <a:spAutoFit/>
          </a:bodyPr>
          <a:lstStyle/>
          <a:p>
            <a:r>
              <a:rPr lang="en-US" sz="1400" dirty="0">
                <a:hlinkClick r:id="rId3"/>
              </a:rPr>
              <a:t>https://resources.depaul.edu/teaching-commons/teaching-guides/course-design/Pages/course-objectives-learning-outcomes.aspx</a:t>
            </a:r>
            <a:r>
              <a:rPr lang="en-US" sz="1400" dirty="0"/>
              <a:t>  Accessed 6/5/23. </a:t>
            </a:r>
          </a:p>
        </p:txBody>
      </p:sp>
    </p:spTree>
    <p:extLst>
      <p:ext uri="{BB962C8B-B14F-4D97-AF65-F5344CB8AC3E}">
        <p14:creationId xmlns:p14="http://schemas.microsoft.com/office/powerpoint/2010/main" val="120729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Bloom’s (Revised) Taxonomy</a:t>
            </a:r>
          </a:p>
        </p:txBody>
      </p:sp>
      <p:pic>
        <p:nvPicPr>
          <p:cNvPr id="5" name="Content Placeholder 4"/>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66800" y="1336641"/>
            <a:ext cx="4088504" cy="4038600"/>
          </a:xfrm>
          <a:prstGeom prst="rect">
            <a:avLst/>
          </a:prstGeom>
          <a:noFill/>
          <a:ln>
            <a:noFill/>
          </a:ln>
        </p:spPr>
      </p:pic>
      <p:sp>
        <p:nvSpPr>
          <p:cNvPr id="20" name="TextBox 19"/>
          <p:cNvSpPr txBox="1"/>
          <p:nvPr/>
        </p:nvSpPr>
        <p:spPr>
          <a:xfrm>
            <a:off x="1879669" y="1435486"/>
            <a:ext cx="2341664" cy="3703578"/>
          </a:xfrm>
          <a:prstGeom prst="rect">
            <a:avLst/>
          </a:prstGeom>
          <a:noFill/>
        </p:spPr>
        <p:txBody>
          <a:bodyPr wrap="square" rtlCol="0">
            <a:spAutoFit/>
          </a:bodyPr>
          <a:lstStyle/>
          <a:p>
            <a:pPr algn="ctr">
              <a:spcAft>
                <a:spcPts val="1600"/>
              </a:spcAft>
            </a:pPr>
            <a:r>
              <a:rPr lang="en-US" sz="2800" b="1" dirty="0"/>
              <a:t>create</a:t>
            </a:r>
          </a:p>
          <a:p>
            <a:pPr algn="ctr">
              <a:spcAft>
                <a:spcPts val="1600"/>
              </a:spcAft>
            </a:pPr>
            <a:r>
              <a:rPr lang="en-US" sz="2800" b="1" dirty="0"/>
              <a:t>evaluate</a:t>
            </a:r>
          </a:p>
          <a:p>
            <a:pPr algn="ctr">
              <a:spcAft>
                <a:spcPts val="1600"/>
              </a:spcAft>
            </a:pPr>
            <a:r>
              <a:rPr lang="en-US" sz="2800" b="1" dirty="0"/>
              <a:t>analyze</a:t>
            </a:r>
          </a:p>
          <a:p>
            <a:pPr algn="ctr">
              <a:spcAft>
                <a:spcPts val="1600"/>
              </a:spcAft>
            </a:pPr>
            <a:r>
              <a:rPr lang="en-US" sz="2800" b="1" dirty="0"/>
              <a:t>apply</a:t>
            </a:r>
          </a:p>
          <a:p>
            <a:pPr algn="ctr">
              <a:spcAft>
                <a:spcPts val="1600"/>
              </a:spcAft>
            </a:pPr>
            <a:r>
              <a:rPr lang="en-US" sz="2800" b="1" dirty="0"/>
              <a:t>understand</a:t>
            </a:r>
          </a:p>
          <a:p>
            <a:pPr algn="ctr">
              <a:spcAft>
                <a:spcPts val="1600"/>
              </a:spcAft>
            </a:pPr>
            <a:r>
              <a:rPr lang="en-US" sz="2800" b="1" dirty="0"/>
              <a:t>remember</a:t>
            </a:r>
          </a:p>
        </p:txBody>
      </p:sp>
      <p:sp>
        <p:nvSpPr>
          <p:cNvPr id="30" name="TextBox 29"/>
          <p:cNvSpPr txBox="1"/>
          <p:nvPr/>
        </p:nvSpPr>
        <p:spPr>
          <a:xfrm>
            <a:off x="487533" y="5876504"/>
            <a:ext cx="7467600" cy="923330"/>
          </a:xfrm>
          <a:prstGeom prst="rect">
            <a:avLst/>
          </a:prstGeom>
          <a:noFill/>
        </p:spPr>
        <p:txBody>
          <a:bodyPr wrap="square" rtlCol="0">
            <a:spAutoFit/>
          </a:bodyPr>
          <a:lstStyle/>
          <a:p>
            <a:r>
              <a:rPr lang="en-US" dirty="0"/>
              <a:t>from the MOOC, </a:t>
            </a:r>
            <a:r>
              <a:rPr lang="en-US" i="1" dirty="0"/>
              <a:t>An Introduction to Evidence-Based Undergraduate STEM Teaching </a:t>
            </a:r>
            <a:r>
              <a:rPr lang="en-US" i="1" dirty="0">
                <a:hlinkClick r:id="rId4"/>
              </a:rPr>
              <a:t>http://stemteachingcourse.org/</a:t>
            </a:r>
            <a:r>
              <a:rPr lang="en-US" i="1" dirty="0"/>
              <a:t> </a:t>
            </a:r>
          </a:p>
          <a:p>
            <a:r>
              <a:rPr lang="en-US" dirty="0"/>
              <a:t>(</a:t>
            </a:r>
            <a:r>
              <a:rPr lang="en-US" dirty="0">
                <a:solidFill>
                  <a:srgbClr val="FF0000"/>
                </a:solidFill>
              </a:rPr>
              <a:t>Next offering 6/19/23 - 8/13/23</a:t>
            </a:r>
            <a:r>
              <a:rPr lang="en-US" dirty="0"/>
              <a:t>.)  </a:t>
            </a:r>
            <a:r>
              <a:rPr lang="en-US" i="1" dirty="0"/>
              <a:t>Accessed 6/5/23.</a:t>
            </a:r>
            <a:endParaRPr lang="en-US" dirty="0"/>
          </a:p>
        </p:txBody>
      </p:sp>
      <p:pic>
        <p:nvPicPr>
          <p:cNvPr id="23" name="Picture 22">
            <a:extLst>
              <a:ext uri="{FF2B5EF4-FFF2-40B4-BE49-F238E27FC236}">
                <a16:creationId xmlns:a16="http://schemas.microsoft.com/office/drawing/2014/main" id="{762BAAC0-9EB8-415E-ABDD-436A9773B0B4}"/>
              </a:ext>
            </a:extLst>
          </p:cNvPr>
          <p:cNvPicPr>
            <a:picLocks noChangeAspect="1"/>
          </p:cNvPicPr>
          <p:nvPr/>
        </p:nvPicPr>
        <p:blipFill>
          <a:blip r:embed="rId5"/>
          <a:stretch>
            <a:fillRect/>
          </a:stretch>
        </p:blipFill>
        <p:spPr>
          <a:xfrm>
            <a:off x="5138371" y="1776878"/>
            <a:ext cx="2609314" cy="3017782"/>
          </a:xfrm>
          <a:prstGeom prst="rect">
            <a:avLst/>
          </a:prstGeom>
        </p:spPr>
      </p:pic>
    </p:spTree>
    <p:extLst>
      <p:ext uri="{BB962C8B-B14F-4D97-AF65-F5344CB8AC3E}">
        <p14:creationId xmlns:p14="http://schemas.microsoft.com/office/powerpoint/2010/main" val="224745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0" y="1714498"/>
            <a:ext cx="5486400" cy="3924302"/>
            <a:chOff x="0" y="0"/>
            <a:chExt cx="3223260" cy="2280920"/>
          </a:xfrm>
        </p:grpSpPr>
        <p:sp>
          <p:nvSpPr>
            <p:cNvPr id="10" name="Freeform 9"/>
            <p:cNvSpPr>
              <a:spLocks/>
            </p:cNvSpPr>
            <p:nvPr/>
          </p:nvSpPr>
          <p:spPr bwMode="auto">
            <a:xfrm>
              <a:off x="640080" y="1104900"/>
              <a:ext cx="2583180" cy="414655"/>
            </a:xfrm>
            <a:custGeom>
              <a:avLst/>
              <a:gdLst>
                <a:gd name="T0" fmla="*/ 0 w 3480"/>
                <a:gd name="T1" fmla="*/ 508 h 509"/>
                <a:gd name="T2" fmla="*/ 3480 w 3480"/>
                <a:gd name="T3" fmla="*/ 508 h 509"/>
                <a:gd name="T4" fmla="*/ 3480 w 3480"/>
                <a:gd name="T5" fmla="*/ 0 h 509"/>
                <a:gd name="T6" fmla="*/ 0 w 3480"/>
                <a:gd name="T7" fmla="*/ 0 h 509"/>
                <a:gd name="T8" fmla="*/ 0 w 3480"/>
                <a:gd name="T9" fmla="*/ 508 h 509"/>
              </a:gdLst>
              <a:ahLst/>
              <a:cxnLst>
                <a:cxn ang="0">
                  <a:pos x="T0" y="T1"/>
                </a:cxn>
                <a:cxn ang="0">
                  <a:pos x="T2" y="T3"/>
                </a:cxn>
                <a:cxn ang="0">
                  <a:pos x="T4" y="T5"/>
                </a:cxn>
                <a:cxn ang="0">
                  <a:pos x="T6" y="T7"/>
                </a:cxn>
                <a:cxn ang="0">
                  <a:pos x="T8" y="T9"/>
                </a:cxn>
              </a:cxnLst>
              <a:rect l="0" t="0" r="r" b="b"/>
              <a:pathLst>
                <a:path w="3480" h="509">
                  <a:moveTo>
                    <a:pt x="0" y="508"/>
                  </a:moveTo>
                  <a:lnTo>
                    <a:pt x="3480" y="508"/>
                  </a:lnTo>
                  <a:lnTo>
                    <a:pt x="3480" y="0"/>
                  </a:lnTo>
                  <a:lnTo>
                    <a:pt x="0" y="0"/>
                  </a:lnTo>
                  <a:lnTo>
                    <a:pt x="0" y="508"/>
                  </a:lnTo>
                  <a:close/>
                </a:path>
              </a:pathLst>
            </a:custGeom>
            <a:solidFill>
              <a:srgbClr val="00BA6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0" y="0"/>
              <a:ext cx="3215640" cy="335280"/>
            </a:xfrm>
            <a:custGeom>
              <a:avLst/>
              <a:gdLst>
                <a:gd name="T0" fmla="*/ 0 w 4500"/>
                <a:gd name="T1" fmla="*/ 387 h 388"/>
                <a:gd name="T2" fmla="*/ 4500 w 4500"/>
                <a:gd name="T3" fmla="*/ 387 h 388"/>
                <a:gd name="T4" fmla="*/ 4500 w 4500"/>
                <a:gd name="T5" fmla="*/ 0 h 388"/>
                <a:gd name="T6" fmla="*/ 0 w 4500"/>
                <a:gd name="T7" fmla="*/ 0 h 388"/>
                <a:gd name="T8" fmla="*/ 0 w 4500"/>
                <a:gd name="T9" fmla="*/ 387 h 388"/>
              </a:gdLst>
              <a:ahLst/>
              <a:cxnLst>
                <a:cxn ang="0">
                  <a:pos x="T0" y="T1"/>
                </a:cxn>
                <a:cxn ang="0">
                  <a:pos x="T2" y="T3"/>
                </a:cxn>
                <a:cxn ang="0">
                  <a:pos x="T4" y="T5"/>
                </a:cxn>
                <a:cxn ang="0">
                  <a:pos x="T6" y="T7"/>
                </a:cxn>
                <a:cxn ang="0">
                  <a:pos x="T8" y="T9"/>
                </a:cxn>
              </a:cxnLst>
              <a:rect l="0" t="0" r="r" b="b"/>
              <a:pathLst>
                <a:path w="4500" h="388">
                  <a:moveTo>
                    <a:pt x="0" y="387"/>
                  </a:moveTo>
                  <a:lnTo>
                    <a:pt x="4500" y="387"/>
                  </a:lnTo>
                  <a:lnTo>
                    <a:pt x="4500" y="0"/>
                  </a:lnTo>
                  <a:lnTo>
                    <a:pt x="0" y="0"/>
                  </a:lnTo>
                  <a:lnTo>
                    <a:pt x="0" y="387"/>
                  </a:lnTo>
                  <a:close/>
                </a:path>
              </a:pathLst>
            </a:custGeom>
            <a:solidFill>
              <a:srgbClr val="F072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220980" y="342900"/>
              <a:ext cx="2994660" cy="358140"/>
            </a:xfrm>
            <a:custGeom>
              <a:avLst/>
              <a:gdLst>
                <a:gd name="T0" fmla="*/ 0 w 4140"/>
                <a:gd name="T1" fmla="*/ 387 h 388"/>
                <a:gd name="T2" fmla="*/ 4140 w 4140"/>
                <a:gd name="T3" fmla="*/ 387 h 388"/>
                <a:gd name="T4" fmla="*/ 4140 w 4140"/>
                <a:gd name="T5" fmla="*/ 0 h 388"/>
                <a:gd name="T6" fmla="*/ 0 w 4140"/>
                <a:gd name="T7" fmla="*/ 0 h 388"/>
                <a:gd name="T8" fmla="*/ 0 w 4140"/>
                <a:gd name="T9" fmla="*/ 387 h 388"/>
              </a:gdLst>
              <a:ahLst/>
              <a:cxnLst>
                <a:cxn ang="0">
                  <a:pos x="T0" y="T1"/>
                </a:cxn>
                <a:cxn ang="0">
                  <a:pos x="T2" y="T3"/>
                </a:cxn>
                <a:cxn ang="0">
                  <a:pos x="T4" y="T5"/>
                </a:cxn>
                <a:cxn ang="0">
                  <a:pos x="T6" y="T7"/>
                </a:cxn>
                <a:cxn ang="0">
                  <a:pos x="T8" y="T9"/>
                </a:cxn>
              </a:cxnLst>
              <a:rect l="0" t="0" r="r" b="b"/>
              <a:pathLst>
                <a:path w="4140" h="388">
                  <a:moveTo>
                    <a:pt x="0" y="387"/>
                  </a:moveTo>
                  <a:lnTo>
                    <a:pt x="4140" y="387"/>
                  </a:lnTo>
                  <a:lnTo>
                    <a:pt x="4140" y="0"/>
                  </a:lnTo>
                  <a:lnTo>
                    <a:pt x="0" y="0"/>
                  </a:lnTo>
                  <a:lnTo>
                    <a:pt x="0" y="387"/>
                  </a:lnTo>
                  <a:close/>
                </a:path>
              </a:pathLst>
            </a:custGeom>
            <a:solidFill>
              <a:srgbClr val="FFCA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411480" y="708660"/>
              <a:ext cx="2811780" cy="388620"/>
            </a:xfrm>
            <a:custGeom>
              <a:avLst/>
              <a:gdLst>
                <a:gd name="T0" fmla="*/ 0 w 3840"/>
                <a:gd name="T1" fmla="*/ 508 h 509"/>
                <a:gd name="T2" fmla="*/ 3840 w 3840"/>
                <a:gd name="T3" fmla="*/ 508 h 509"/>
                <a:gd name="T4" fmla="*/ 3840 w 3840"/>
                <a:gd name="T5" fmla="*/ 0 h 509"/>
                <a:gd name="T6" fmla="*/ 0 w 3840"/>
                <a:gd name="T7" fmla="*/ 0 h 509"/>
                <a:gd name="T8" fmla="*/ 0 w 3840"/>
                <a:gd name="T9" fmla="*/ 508 h 509"/>
              </a:gdLst>
              <a:ahLst/>
              <a:cxnLst>
                <a:cxn ang="0">
                  <a:pos x="T0" y="T1"/>
                </a:cxn>
                <a:cxn ang="0">
                  <a:pos x="T2" y="T3"/>
                </a:cxn>
                <a:cxn ang="0">
                  <a:pos x="T4" y="T5"/>
                </a:cxn>
                <a:cxn ang="0">
                  <a:pos x="T6" y="T7"/>
                </a:cxn>
                <a:cxn ang="0">
                  <a:pos x="T8" y="T9"/>
                </a:cxn>
              </a:cxnLst>
              <a:rect l="0" t="0" r="r" b="b"/>
              <a:pathLst>
                <a:path w="3840" h="509">
                  <a:moveTo>
                    <a:pt x="0" y="508"/>
                  </a:moveTo>
                  <a:lnTo>
                    <a:pt x="3840" y="508"/>
                  </a:lnTo>
                  <a:lnTo>
                    <a:pt x="3840" y="0"/>
                  </a:lnTo>
                  <a:lnTo>
                    <a:pt x="0" y="0"/>
                  </a:lnTo>
                  <a:lnTo>
                    <a:pt x="0" y="508"/>
                  </a:lnTo>
                  <a:close/>
                </a:path>
              </a:pathLst>
            </a:custGeom>
            <a:solidFill>
              <a:srgbClr val="A1D5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p:cNvSpPr>
              <a:spLocks/>
            </p:cNvSpPr>
            <p:nvPr/>
          </p:nvSpPr>
          <p:spPr bwMode="auto">
            <a:xfrm>
              <a:off x="876300" y="1524000"/>
              <a:ext cx="2346960" cy="350520"/>
            </a:xfrm>
            <a:custGeom>
              <a:avLst/>
              <a:gdLst>
                <a:gd name="T0" fmla="*/ 0 w 3120"/>
                <a:gd name="T1" fmla="*/ 508 h 509"/>
                <a:gd name="T2" fmla="*/ 3120 w 3120"/>
                <a:gd name="T3" fmla="*/ 508 h 509"/>
                <a:gd name="T4" fmla="*/ 3120 w 3120"/>
                <a:gd name="T5" fmla="*/ 0 h 509"/>
                <a:gd name="T6" fmla="*/ 0 w 3120"/>
                <a:gd name="T7" fmla="*/ 0 h 509"/>
                <a:gd name="T8" fmla="*/ 0 w 3120"/>
                <a:gd name="T9" fmla="*/ 508 h 509"/>
              </a:gdLst>
              <a:ahLst/>
              <a:cxnLst>
                <a:cxn ang="0">
                  <a:pos x="T0" y="T1"/>
                </a:cxn>
                <a:cxn ang="0">
                  <a:pos x="T2" y="T3"/>
                </a:cxn>
                <a:cxn ang="0">
                  <a:pos x="T4" y="T5"/>
                </a:cxn>
                <a:cxn ang="0">
                  <a:pos x="T6" y="T7"/>
                </a:cxn>
                <a:cxn ang="0">
                  <a:pos x="T8" y="T9"/>
                </a:cxn>
              </a:cxnLst>
              <a:rect l="0" t="0" r="r" b="b"/>
              <a:pathLst>
                <a:path w="3120" h="509">
                  <a:moveTo>
                    <a:pt x="0" y="508"/>
                  </a:moveTo>
                  <a:lnTo>
                    <a:pt x="3120" y="508"/>
                  </a:lnTo>
                  <a:lnTo>
                    <a:pt x="3120" y="0"/>
                  </a:lnTo>
                  <a:lnTo>
                    <a:pt x="0" y="0"/>
                  </a:lnTo>
                  <a:lnTo>
                    <a:pt x="0" y="508"/>
                  </a:lnTo>
                  <a:close/>
                </a:path>
              </a:pathLst>
            </a:custGeom>
            <a:solidFill>
              <a:srgbClr val="00BE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p:cNvSpPr>
              <a:spLocks/>
            </p:cNvSpPr>
            <p:nvPr/>
          </p:nvSpPr>
          <p:spPr bwMode="auto">
            <a:xfrm>
              <a:off x="1066800" y="1882140"/>
              <a:ext cx="2156460" cy="398780"/>
            </a:xfrm>
            <a:custGeom>
              <a:avLst/>
              <a:gdLst>
                <a:gd name="T0" fmla="*/ 0 w 2820"/>
                <a:gd name="T1" fmla="*/ 375 h 376"/>
                <a:gd name="T2" fmla="*/ 2820 w 2820"/>
                <a:gd name="T3" fmla="*/ 375 h 376"/>
                <a:gd name="T4" fmla="*/ 2820 w 2820"/>
                <a:gd name="T5" fmla="*/ 0 h 376"/>
                <a:gd name="T6" fmla="*/ 0 w 2820"/>
                <a:gd name="T7" fmla="*/ 0 h 376"/>
                <a:gd name="T8" fmla="*/ 0 w 2820"/>
                <a:gd name="T9" fmla="*/ 375 h 376"/>
              </a:gdLst>
              <a:ahLst/>
              <a:cxnLst>
                <a:cxn ang="0">
                  <a:pos x="T0" y="T1"/>
                </a:cxn>
                <a:cxn ang="0">
                  <a:pos x="T2" y="T3"/>
                </a:cxn>
                <a:cxn ang="0">
                  <a:pos x="T4" y="T5"/>
                </a:cxn>
                <a:cxn ang="0">
                  <a:pos x="T6" y="T7"/>
                </a:cxn>
                <a:cxn ang="0">
                  <a:pos x="T8" y="T9"/>
                </a:cxn>
              </a:cxnLst>
              <a:rect l="0" t="0" r="r" b="b"/>
              <a:pathLst>
                <a:path w="2820" h="376">
                  <a:moveTo>
                    <a:pt x="0" y="375"/>
                  </a:moveTo>
                  <a:lnTo>
                    <a:pt x="2820" y="375"/>
                  </a:lnTo>
                  <a:lnTo>
                    <a:pt x="2820" y="0"/>
                  </a:lnTo>
                  <a:lnTo>
                    <a:pt x="0" y="0"/>
                  </a:lnTo>
                  <a:lnTo>
                    <a:pt x="0" y="375"/>
                  </a:lnTo>
                  <a:close/>
                </a:path>
              </a:pathLst>
            </a:custGeom>
            <a:solidFill>
              <a:srgbClr val="002F73">
                <a:alpha val="60000"/>
              </a:srgbClr>
            </a:solidFill>
            <a:ln>
              <a:noFill/>
            </a:ln>
          </p:spPr>
          <p:txBody>
            <a:bodyPr rot="0" vert="horz" wrap="square" lIns="91440" tIns="45720" rIns="91440" bIns="45720" anchor="t" anchorCtr="0" upright="1">
              <a:noAutofit/>
            </a:bodyPr>
            <a:lstStyle/>
            <a:p>
              <a:endParaRPr lang="en-US"/>
            </a:p>
          </p:txBody>
        </p:sp>
      </p:grpSp>
      <p:sp>
        <p:nvSpPr>
          <p:cNvPr id="2" name="Title 1"/>
          <p:cNvSpPr>
            <a:spLocks noGrp="1"/>
          </p:cNvSpPr>
          <p:nvPr>
            <p:ph type="title"/>
          </p:nvPr>
        </p:nvSpPr>
        <p:spPr>
          <a:xfrm>
            <a:off x="457200" y="274638"/>
            <a:ext cx="7467600" cy="563562"/>
          </a:xfrm>
        </p:spPr>
        <p:txBody>
          <a:bodyPr/>
          <a:lstStyle/>
          <a:p>
            <a:r>
              <a:rPr lang="en-US" dirty="0"/>
              <a:t>Bloom’s (Revised) Taxonomy</a:t>
            </a:r>
          </a:p>
        </p:txBody>
      </p:sp>
      <p:pic>
        <p:nvPicPr>
          <p:cNvPr id="5" name="Content Placeholder 4"/>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4088504" cy="4038600"/>
          </a:xfrm>
          <a:prstGeom prst="rect">
            <a:avLst/>
          </a:prstGeom>
          <a:noFill/>
          <a:ln>
            <a:noFill/>
          </a:ln>
        </p:spPr>
      </p:pic>
      <p:sp>
        <p:nvSpPr>
          <p:cNvPr id="20" name="TextBox 19"/>
          <p:cNvSpPr txBox="1"/>
          <p:nvPr/>
        </p:nvSpPr>
        <p:spPr>
          <a:xfrm>
            <a:off x="889069" y="1775245"/>
            <a:ext cx="2341664" cy="3703578"/>
          </a:xfrm>
          <a:prstGeom prst="rect">
            <a:avLst/>
          </a:prstGeom>
          <a:noFill/>
        </p:spPr>
        <p:txBody>
          <a:bodyPr wrap="square" rtlCol="0">
            <a:spAutoFit/>
          </a:bodyPr>
          <a:lstStyle/>
          <a:p>
            <a:pPr algn="ctr">
              <a:spcAft>
                <a:spcPts val="1600"/>
              </a:spcAft>
            </a:pPr>
            <a:r>
              <a:rPr lang="en-US" sz="2800" b="1" dirty="0"/>
              <a:t>create</a:t>
            </a:r>
          </a:p>
          <a:p>
            <a:pPr algn="ctr">
              <a:spcAft>
                <a:spcPts val="1600"/>
              </a:spcAft>
            </a:pPr>
            <a:r>
              <a:rPr lang="en-US" sz="2800" b="1" dirty="0"/>
              <a:t>evaluate</a:t>
            </a:r>
          </a:p>
          <a:p>
            <a:pPr algn="ctr">
              <a:spcAft>
                <a:spcPts val="1600"/>
              </a:spcAft>
            </a:pPr>
            <a:r>
              <a:rPr lang="en-US" sz="2800" b="1" dirty="0"/>
              <a:t>analyze</a:t>
            </a:r>
          </a:p>
          <a:p>
            <a:pPr algn="ctr">
              <a:spcAft>
                <a:spcPts val="1600"/>
              </a:spcAft>
            </a:pPr>
            <a:r>
              <a:rPr lang="en-US" sz="2800" b="1" dirty="0"/>
              <a:t>apply</a:t>
            </a:r>
          </a:p>
          <a:p>
            <a:pPr algn="ctr">
              <a:spcAft>
                <a:spcPts val="1600"/>
              </a:spcAft>
            </a:pPr>
            <a:r>
              <a:rPr lang="en-US" sz="2800" b="1" dirty="0"/>
              <a:t>understand</a:t>
            </a:r>
          </a:p>
          <a:p>
            <a:pPr algn="ctr">
              <a:spcAft>
                <a:spcPts val="1600"/>
              </a:spcAft>
            </a:pPr>
            <a:r>
              <a:rPr lang="en-US" sz="2800" b="1" dirty="0"/>
              <a:t>remember</a:t>
            </a:r>
          </a:p>
        </p:txBody>
      </p:sp>
      <p:sp>
        <p:nvSpPr>
          <p:cNvPr id="21" name="TextBox 20"/>
          <p:cNvSpPr txBox="1"/>
          <p:nvPr/>
        </p:nvSpPr>
        <p:spPr>
          <a:xfrm>
            <a:off x="2667000" y="1670115"/>
            <a:ext cx="5780608" cy="584775"/>
          </a:xfrm>
          <a:prstGeom prst="rect">
            <a:avLst/>
          </a:prstGeom>
          <a:noFill/>
        </p:spPr>
        <p:txBody>
          <a:bodyPr wrap="square" rtlCol="0">
            <a:spAutoFit/>
          </a:bodyPr>
          <a:lstStyle/>
          <a:p>
            <a:r>
              <a:rPr lang="en-US" dirty="0"/>
              <a:t>Produce new or original work?  </a:t>
            </a:r>
            <a:r>
              <a:rPr lang="en-US" sz="1400" dirty="0"/>
              <a:t>Design, assemble, construct, develop, formulate,  author, investigate</a:t>
            </a:r>
          </a:p>
        </p:txBody>
      </p:sp>
      <p:sp>
        <p:nvSpPr>
          <p:cNvPr id="22" name="TextBox 21"/>
          <p:cNvSpPr txBox="1"/>
          <p:nvPr/>
        </p:nvSpPr>
        <p:spPr>
          <a:xfrm>
            <a:off x="2059901" y="1021924"/>
            <a:ext cx="2271776" cy="369332"/>
          </a:xfrm>
          <a:prstGeom prst="rect">
            <a:avLst/>
          </a:prstGeom>
          <a:noFill/>
        </p:spPr>
        <p:txBody>
          <a:bodyPr wrap="none" rtlCol="0">
            <a:spAutoFit/>
          </a:bodyPr>
          <a:lstStyle/>
          <a:p>
            <a:r>
              <a:rPr lang="en-US" dirty="0"/>
              <a:t>Can the student … </a:t>
            </a:r>
          </a:p>
        </p:txBody>
      </p:sp>
      <p:sp>
        <p:nvSpPr>
          <p:cNvPr id="24" name="Rectangle 23"/>
          <p:cNvSpPr/>
          <p:nvPr/>
        </p:nvSpPr>
        <p:spPr>
          <a:xfrm>
            <a:off x="3043136" y="2289022"/>
            <a:ext cx="4572000" cy="584775"/>
          </a:xfrm>
          <a:prstGeom prst="rect">
            <a:avLst/>
          </a:prstGeom>
        </p:spPr>
        <p:txBody>
          <a:bodyPr>
            <a:spAutoFit/>
          </a:bodyPr>
          <a:lstStyle/>
          <a:p>
            <a:r>
              <a:rPr lang="en-US" dirty="0"/>
              <a:t>Justify a stand or decision?  </a:t>
            </a:r>
            <a:r>
              <a:rPr lang="en-US" sz="1400" dirty="0"/>
              <a:t>Appraise, argue, defend, judge, select, support, value, critique, weigh</a:t>
            </a:r>
          </a:p>
        </p:txBody>
      </p:sp>
      <p:sp>
        <p:nvSpPr>
          <p:cNvPr id="26" name="Rectangle 25"/>
          <p:cNvSpPr/>
          <p:nvPr/>
        </p:nvSpPr>
        <p:spPr>
          <a:xfrm>
            <a:off x="3325367" y="2857381"/>
            <a:ext cx="5043121" cy="800219"/>
          </a:xfrm>
          <a:prstGeom prst="rect">
            <a:avLst/>
          </a:prstGeom>
        </p:spPr>
        <p:txBody>
          <a:bodyPr wrap="square">
            <a:spAutoFit/>
          </a:bodyPr>
          <a:lstStyle/>
          <a:p>
            <a:r>
              <a:rPr lang="en-US" dirty="0"/>
              <a:t>Draw connections among ideas?  </a:t>
            </a:r>
            <a:r>
              <a:rPr lang="en-US" sz="1400" dirty="0"/>
              <a:t>Differentiate, organize, relate, compare, contrast, distinguish, examine, experiment, question, test</a:t>
            </a:r>
          </a:p>
        </p:txBody>
      </p:sp>
      <p:sp>
        <p:nvSpPr>
          <p:cNvPr id="27" name="TextBox 26"/>
          <p:cNvSpPr txBox="1"/>
          <p:nvPr/>
        </p:nvSpPr>
        <p:spPr>
          <a:xfrm>
            <a:off x="3747678" y="3543181"/>
            <a:ext cx="4566594" cy="800219"/>
          </a:xfrm>
          <a:prstGeom prst="rect">
            <a:avLst/>
          </a:prstGeom>
          <a:noFill/>
        </p:spPr>
        <p:txBody>
          <a:bodyPr wrap="square" rtlCol="0">
            <a:spAutoFit/>
          </a:bodyPr>
          <a:lstStyle/>
          <a:p>
            <a:r>
              <a:rPr lang="en-US" dirty="0"/>
              <a:t>Use information in new setting?  </a:t>
            </a:r>
            <a:r>
              <a:rPr lang="en-US" sz="1400" dirty="0"/>
              <a:t>Execute, implement, solve, use, demonstrate, interpret, operate, schedule, sketch</a:t>
            </a:r>
            <a:endParaRPr lang="en-US" dirty="0"/>
          </a:p>
        </p:txBody>
      </p:sp>
      <p:sp>
        <p:nvSpPr>
          <p:cNvPr id="28" name="TextBox 27"/>
          <p:cNvSpPr txBox="1"/>
          <p:nvPr/>
        </p:nvSpPr>
        <p:spPr>
          <a:xfrm>
            <a:off x="4164704" y="4228981"/>
            <a:ext cx="4161277" cy="800219"/>
          </a:xfrm>
          <a:prstGeom prst="rect">
            <a:avLst/>
          </a:prstGeom>
          <a:noFill/>
        </p:spPr>
        <p:txBody>
          <a:bodyPr wrap="square" rtlCol="0">
            <a:spAutoFit/>
          </a:bodyPr>
          <a:lstStyle/>
          <a:p>
            <a:r>
              <a:rPr lang="en-US" dirty="0"/>
              <a:t>Explain ideas or concepts?  </a:t>
            </a:r>
            <a:r>
              <a:rPr lang="en-US" sz="1400" dirty="0"/>
              <a:t>Classify, describe, discuss, explain, identify, locate, recognize, report, select, translate </a:t>
            </a:r>
            <a:endParaRPr lang="en-US" dirty="0"/>
          </a:p>
        </p:txBody>
      </p:sp>
      <p:sp>
        <p:nvSpPr>
          <p:cNvPr id="29" name="TextBox 28"/>
          <p:cNvSpPr txBox="1"/>
          <p:nvPr/>
        </p:nvSpPr>
        <p:spPr>
          <a:xfrm>
            <a:off x="4517599" y="4904409"/>
            <a:ext cx="3874491" cy="800219"/>
          </a:xfrm>
          <a:prstGeom prst="rect">
            <a:avLst/>
          </a:prstGeom>
          <a:noFill/>
        </p:spPr>
        <p:txBody>
          <a:bodyPr wrap="square" rtlCol="0">
            <a:spAutoFit/>
          </a:bodyPr>
          <a:lstStyle/>
          <a:p>
            <a:r>
              <a:rPr lang="en-US" dirty="0"/>
              <a:t>Recall facts and basic concepts?  </a:t>
            </a:r>
            <a:r>
              <a:rPr lang="en-US" sz="1400" dirty="0"/>
              <a:t>Define, duplicate, list, memorize, repeat, state</a:t>
            </a:r>
            <a:endParaRPr lang="en-US" dirty="0"/>
          </a:p>
        </p:txBody>
      </p:sp>
      <p:sp>
        <p:nvSpPr>
          <p:cNvPr id="30" name="TextBox 29"/>
          <p:cNvSpPr txBox="1"/>
          <p:nvPr/>
        </p:nvSpPr>
        <p:spPr>
          <a:xfrm>
            <a:off x="407377" y="6033702"/>
            <a:ext cx="7848600" cy="646331"/>
          </a:xfrm>
          <a:prstGeom prst="rect">
            <a:avLst/>
          </a:prstGeom>
          <a:noFill/>
        </p:spPr>
        <p:txBody>
          <a:bodyPr wrap="square" rtlCol="0">
            <a:spAutoFit/>
          </a:bodyPr>
          <a:lstStyle/>
          <a:p>
            <a:r>
              <a:rPr lang="en-US" dirty="0"/>
              <a:t>from the MOOC, </a:t>
            </a:r>
            <a:r>
              <a:rPr lang="en-US" i="1" dirty="0"/>
              <a:t>An Introduction to Evidence-Based Undergraduate STEM Teaching  </a:t>
            </a:r>
            <a:r>
              <a:rPr lang="en-US" i="1" dirty="0">
                <a:hlinkClick r:id="rId4"/>
              </a:rPr>
              <a:t>http://stemteachingcourse.org/</a:t>
            </a:r>
            <a:r>
              <a:rPr lang="en-US" i="1" dirty="0"/>
              <a:t>   Accessed 3/29/21.</a:t>
            </a:r>
            <a:endParaRPr lang="en-US" dirty="0"/>
          </a:p>
        </p:txBody>
      </p:sp>
    </p:spTree>
    <p:extLst>
      <p:ext uri="{BB962C8B-B14F-4D97-AF65-F5344CB8AC3E}">
        <p14:creationId xmlns:p14="http://schemas.microsoft.com/office/powerpoint/2010/main" val="410180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normAutofit/>
          </a:bodyPr>
          <a:lstStyle/>
          <a:p>
            <a:r>
              <a:rPr lang="en-US" sz="2800" dirty="0"/>
              <a:t>Fink’s Taxonomy of Significant Learning</a:t>
            </a:r>
          </a:p>
        </p:txBody>
      </p:sp>
      <p:sp>
        <p:nvSpPr>
          <p:cNvPr id="3" name="Content Placeholder 2"/>
          <p:cNvSpPr>
            <a:spLocks noGrp="1"/>
          </p:cNvSpPr>
          <p:nvPr>
            <p:ph sz="quarter" idx="1"/>
          </p:nvPr>
        </p:nvSpPr>
        <p:spPr>
          <a:xfrm>
            <a:off x="914400" y="2068244"/>
            <a:ext cx="7315200" cy="3161675"/>
          </a:xfrm>
        </p:spPr>
        <p:txBody>
          <a:bodyPr>
            <a:normAutofit/>
          </a:bodyPr>
          <a:lstStyle/>
          <a:p>
            <a:r>
              <a:rPr lang="en-US" b="1" dirty="0"/>
              <a:t>Foundational Knowledge</a:t>
            </a:r>
            <a:r>
              <a:rPr lang="en-US" dirty="0"/>
              <a:t> (understanding and remembering)</a:t>
            </a:r>
          </a:p>
          <a:p>
            <a:r>
              <a:rPr lang="en-US" b="1" dirty="0"/>
              <a:t>Application </a:t>
            </a:r>
            <a:r>
              <a:rPr lang="en-US" dirty="0"/>
              <a:t>(skills and problem-solving)</a:t>
            </a:r>
          </a:p>
          <a:p>
            <a:r>
              <a:rPr lang="en-US" b="1" dirty="0"/>
              <a:t>Integration</a:t>
            </a:r>
            <a:r>
              <a:rPr lang="en-US" dirty="0"/>
              <a:t> (connecting ideas, experiences)</a:t>
            </a:r>
          </a:p>
          <a:p>
            <a:r>
              <a:rPr lang="en-US" b="1" dirty="0"/>
              <a:t>Human Dimension </a:t>
            </a:r>
            <a:r>
              <a:rPr lang="en-US" dirty="0"/>
              <a:t>(oneself and others)</a:t>
            </a:r>
          </a:p>
          <a:p>
            <a:r>
              <a:rPr lang="en-US" b="1" dirty="0"/>
              <a:t>Caring </a:t>
            </a:r>
            <a:r>
              <a:rPr lang="en-US" dirty="0"/>
              <a:t>(feelings, interests, values)</a:t>
            </a:r>
            <a:endParaRPr lang="en-US" b="1" dirty="0"/>
          </a:p>
          <a:p>
            <a:r>
              <a:rPr lang="en-US" b="1" dirty="0"/>
              <a:t>Metacognition </a:t>
            </a:r>
            <a:r>
              <a:rPr lang="en-US" dirty="0"/>
              <a:t>(learning how to learn)</a:t>
            </a:r>
          </a:p>
        </p:txBody>
      </p:sp>
      <p:sp>
        <p:nvSpPr>
          <p:cNvPr id="4" name="TextBox 3">
            <a:extLst>
              <a:ext uri="{FF2B5EF4-FFF2-40B4-BE49-F238E27FC236}">
                <a16:creationId xmlns:a16="http://schemas.microsoft.com/office/drawing/2014/main" id="{C1E4393B-39F5-4848-B23F-C12ABBFAD3CC}"/>
              </a:ext>
            </a:extLst>
          </p:cNvPr>
          <p:cNvSpPr txBox="1"/>
          <p:nvPr/>
        </p:nvSpPr>
        <p:spPr>
          <a:xfrm>
            <a:off x="451556" y="1221050"/>
            <a:ext cx="8077200" cy="723275"/>
          </a:xfrm>
          <a:prstGeom prst="rect">
            <a:avLst/>
          </a:prstGeom>
          <a:noFill/>
        </p:spPr>
        <p:txBody>
          <a:bodyPr wrap="square" rtlCol="0">
            <a:spAutoFit/>
          </a:bodyPr>
          <a:lstStyle/>
          <a:p>
            <a:r>
              <a:rPr lang="en-US" sz="2300" dirty="0"/>
              <a:t>What </a:t>
            </a:r>
            <a:r>
              <a:rPr lang="en-US" sz="2300" b="1" dirty="0">
                <a:solidFill>
                  <a:schemeClr val="accent1">
                    <a:lumMod val="75000"/>
                  </a:schemeClr>
                </a:solidFill>
              </a:rPr>
              <a:t>types of knowledge</a:t>
            </a:r>
            <a:r>
              <a:rPr lang="en-US" sz="2300" b="1" dirty="0"/>
              <a:t> </a:t>
            </a:r>
            <a:r>
              <a:rPr lang="en-US" sz="2300" dirty="0"/>
              <a:t>do you want students to gain? </a:t>
            </a:r>
          </a:p>
          <a:p>
            <a:endParaRPr lang="en-US" dirty="0"/>
          </a:p>
        </p:txBody>
      </p:sp>
      <p:sp>
        <p:nvSpPr>
          <p:cNvPr id="5" name="TextBox 4">
            <a:extLst>
              <a:ext uri="{FF2B5EF4-FFF2-40B4-BE49-F238E27FC236}">
                <a16:creationId xmlns:a16="http://schemas.microsoft.com/office/drawing/2014/main" id="{9DC4D5BB-6C08-4E62-ABBB-EEE454DA93D6}"/>
              </a:ext>
            </a:extLst>
          </p:cNvPr>
          <p:cNvSpPr txBox="1"/>
          <p:nvPr/>
        </p:nvSpPr>
        <p:spPr>
          <a:xfrm>
            <a:off x="609600" y="5998587"/>
            <a:ext cx="6531234" cy="584775"/>
          </a:xfrm>
          <a:prstGeom prst="rect">
            <a:avLst/>
          </a:prstGeom>
          <a:noFill/>
        </p:spPr>
        <p:txBody>
          <a:bodyPr wrap="square" rtlCol="0">
            <a:spAutoFit/>
          </a:bodyPr>
          <a:lstStyle/>
          <a:p>
            <a:r>
              <a:rPr lang="en-US" sz="1600" dirty="0"/>
              <a:t>Fink, D.L. </a:t>
            </a:r>
            <a:r>
              <a:rPr lang="en-US" sz="1600" i="1" dirty="0"/>
              <a:t>Creating Significant Learning Experiences, An Integrated Approach to Designing College Courses</a:t>
            </a:r>
            <a:endParaRPr lang="en-US" sz="1600" dirty="0"/>
          </a:p>
        </p:txBody>
      </p:sp>
    </p:spTree>
    <p:extLst>
      <p:ext uri="{BB962C8B-B14F-4D97-AF65-F5344CB8AC3E}">
        <p14:creationId xmlns:p14="http://schemas.microsoft.com/office/powerpoint/2010/main" val="295989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Creating Desired Learning Outcomes</a:t>
            </a:r>
          </a:p>
        </p:txBody>
      </p:sp>
      <p:sp>
        <p:nvSpPr>
          <p:cNvPr id="3" name="Content Placeholder 2"/>
          <p:cNvSpPr>
            <a:spLocks noGrp="1"/>
          </p:cNvSpPr>
          <p:nvPr>
            <p:ph sz="quarter" idx="1"/>
          </p:nvPr>
        </p:nvSpPr>
        <p:spPr>
          <a:xfrm>
            <a:off x="457200" y="1143000"/>
            <a:ext cx="7467600" cy="5330952"/>
          </a:xfrm>
        </p:spPr>
        <p:txBody>
          <a:bodyPr>
            <a:normAutofit lnSpcReduction="10000"/>
          </a:bodyPr>
          <a:lstStyle/>
          <a:p>
            <a:pPr marL="0" indent="0">
              <a:buNone/>
            </a:pPr>
            <a:r>
              <a:rPr lang="en-US" dirty="0"/>
              <a:t>Consider </a:t>
            </a:r>
          </a:p>
          <a:p>
            <a:r>
              <a:rPr lang="en-US" dirty="0"/>
              <a:t>Cognitive level (Bloom)</a:t>
            </a:r>
          </a:p>
          <a:p>
            <a:pPr marL="284163" indent="0">
              <a:buNone/>
            </a:pPr>
            <a:r>
              <a:rPr lang="en-US" sz="1700" dirty="0"/>
              <a:t>remember, understand, apply, analyze, evaluate, create</a:t>
            </a:r>
          </a:p>
          <a:p>
            <a:r>
              <a:rPr lang="en-US" dirty="0"/>
              <a:t>Types of knowledge (Fink)</a:t>
            </a:r>
            <a:endParaRPr lang="en-US" sz="2000" dirty="0"/>
          </a:p>
          <a:p>
            <a:pPr marL="365125" lvl="1" indent="-19050">
              <a:buNone/>
            </a:pPr>
            <a:r>
              <a:rPr lang="en-US" sz="1700" dirty="0"/>
              <a:t>foundational, application, integration, human dimension, caring, learning to learn</a:t>
            </a:r>
          </a:p>
          <a:p>
            <a:r>
              <a:rPr lang="en-US" dirty="0"/>
              <a:t>Scope:</a:t>
            </a:r>
          </a:p>
          <a:p>
            <a:pPr lvl="1"/>
            <a:r>
              <a:rPr lang="en-US" dirty="0"/>
              <a:t>Course-level</a:t>
            </a:r>
          </a:p>
          <a:p>
            <a:pPr lvl="2"/>
            <a:r>
              <a:rPr lang="en-US" sz="1700" dirty="0"/>
              <a:t>Broad, overarching</a:t>
            </a:r>
          </a:p>
          <a:p>
            <a:pPr lvl="2"/>
            <a:r>
              <a:rPr lang="en-US" sz="1700" dirty="0"/>
              <a:t>A few per course</a:t>
            </a:r>
          </a:p>
          <a:p>
            <a:pPr lvl="2"/>
            <a:r>
              <a:rPr lang="en-US" sz="1700" dirty="0"/>
              <a:t>What do you want them to know from your course 5 yrs. from now?</a:t>
            </a:r>
          </a:p>
          <a:p>
            <a:pPr lvl="1"/>
            <a:r>
              <a:rPr lang="en-US" dirty="0"/>
              <a:t>Topic-level</a:t>
            </a:r>
          </a:p>
          <a:p>
            <a:pPr lvl="2"/>
            <a:r>
              <a:rPr lang="en-US" sz="1700" dirty="0"/>
              <a:t>More specific</a:t>
            </a:r>
          </a:p>
          <a:p>
            <a:pPr lvl="2"/>
            <a:r>
              <a:rPr lang="en-US" sz="1700" dirty="0"/>
              <a:t>Several per topic</a:t>
            </a:r>
          </a:p>
          <a:p>
            <a:pPr lvl="2"/>
            <a:r>
              <a:rPr lang="en-US" sz="1700" dirty="0"/>
              <a:t>Aligned with course-level learning outcomes</a:t>
            </a:r>
          </a:p>
        </p:txBody>
      </p:sp>
    </p:spTree>
    <p:extLst>
      <p:ext uri="{BB962C8B-B14F-4D97-AF65-F5344CB8AC3E}">
        <p14:creationId xmlns:p14="http://schemas.microsoft.com/office/powerpoint/2010/main" val="20029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dirty="0"/>
              <a:t>Creating Desired Learning Outcome Statements</a:t>
            </a:r>
          </a:p>
        </p:txBody>
      </p:sp>
      <p:sp>
        <p:nvSpPr>
          <p:cNvPr id="3" name="Content Placeholder 2"/>
          <p:cNvSpPr>
            <a:spLocks noGrp="1"/>
          </p:cNvSpPr>
          <p:nvPr>
            <p:ph sz="quarter" idx="1"/>
          </p:nvPr>
        </p:nvSpPr>
        <p:spPr>
          <a:xfrm>
            <a:off x="457200" y="1524000"/>
            <a:ext cx="7848600" cy="5407152"/>
          </a:xfrm>
        </p:spPr>
        <p:txBody>
          <a:bodyPr>
            <a:normAutofit/>
          </a:bodyPr>
          <a:lstStyle/>
          <a:p>
            <a:pPr marL="0" indent="0">
              <a:buNone/>
            </a:pPr>
            <a:r>
              <a:rPr lang="en-US" dirty="0">
                <a:solidFill>
                  <a:schemeClr val="accent1">
                    <a:lumMod val="75000"/>
                  </a:schemeClr>
                </a:solidFill>
              </a:rPr>
              <a:t>At the end of the course, students should be able to …</a:t>
            </a:r>
          </a:p>
          <a:p>
            <a:pPr marL="0" indent="0">
              <a:buNone/>
            </a:pPr>
            <a:endParaRPr lang="en-US" sz="1200" dirty="0"/>
          </a:p>
          <a:p>
            <a:pPr marL="0" indent="0">
              <a:buNone/>
            </a:pPr>
            <a:endParaRPr lang="en-US" sz="1200" dirty="0"/>
          </a:p>
          <a:p>
            <a:pPr marL="0" indent="0">
              <a:buNone/>
            </a:pPr>
            <a:r>
              <a:rPr lang="en-US" dirty="0"/>
              <a:t>Goals should</a:t>
            </a:r>
          </a:p>
          <a:p>
            <a:r>
              <a:rPr lang="en-US" dirty="0"/>
              <a:t>convey relevance and usefulness.</a:t>
            </a:r>
          </a:p>
          <a:p>
            <a:r>
              <a:rPr lang="en-US" dirty="0"/>
              <a:t>be observable and measurable.</a:t>
            </a:r>
          </a:p>
          <a:p>
            <a:r>
              <a:rPr lang="en-US" dirty="0"/>
              <a:t>use everyday language and minimize technical jargon.</a:t>
            </a:r>
          </a:p>
          <a:p>
            <a:r>
              <a:rPr lang="en-US" dirty="0"/>
              <a:t>use descriptive verbs. (Avoid “understand.”)</a:t>
            </a:r>
          </a:p>
          <a:p>
            <a:r>
              <a:rPr lang="en-US" dirty="0"/>
              <a:t>be aligned with the level of learning that you expect of students.</a:t>
            </a:r>
          </a:p>
          <a:p>
            <a:pPr marL="365760" lvl="1" indent="0">
              <a:buNone/>
            </a:pPr>
            <a:endParaRPr lang="en-US" dirty="0"/>
          </a:p>
        </p:txBody>
      </p:sp>
    </p:spTree>
    <p:extLst>
      <p:ext uri="{BB962C8B-B14F-4D97-AF65-F5344CB8AC3E}">
        <p14:creationId xmlns:p14="http://schemas.microsoft.com/office/powerpoint/2010/main" val="1345263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22705</TotalTime>
  <Words>2404</Words>
  <Application>Microsoft Office PowerPoint</Application>
  <PresentationFormat>On-screen Show (4:3)</PresentationFormat>
  <Paragraphs>224</Paragraphs>
  <Slides>23</Slides>
  <Notes>21</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Century Schoolbook</vt:lpstr>
      <vt:lpstr>Comic Sans MS</vt:lpstr>
      <vt:lpstr>Georgia</vt:lpstr>
      <vt:lpstr>Helvetica</vt:lpstr>
      <vt:lpstr>Times New Roman</vt:lpstr>
      <vt:lpstr>Wingdings</vt:lpstr>
      <vt:lpstr>Wingdings 2</vt:lpstr>
      <vt:lpstr>Oriel</vt:lpstr>
      <vt:lpstr>1_Civic</vt:lpstr>
      <vt:lpstr>An Introduction to  Backward Design and Learning Objectives</vt:lpstr>
      <vt:lpstr>Outline</vt:lpstr>
      <vt:lpstr>Stages of Backward Design</vt:lpstr>
      <vt:lpstr>Goals vs. Objectives vs. Outcomes</vt:lpstr>
      <vt:lpstr>Bloom’s (Revised) Taxonomy</vt:lpstr>
      <vt:lpstr>Bloom’s (Revised) Taxonomy</vt:lpstr>
      <vt:lpstr>Fink’s Taxonomy of Significant Learning</vt:lpstr>
      <vt:lpstr>Creating Desired Learning Outcomes</vt:lpstr>
      <vt:lpstr>Creating Desired Learning Outcome Statements</vt:lpstr>
      <vt:lpstr>Creating Desired Learning Outcomes</vt:lpstr>
      <vt:lpstr>PowerPoint Presentation</vt:lpstr>
      <vt:lpstr>Examples of Desired Learning Outcomes</vt:lpstr>
      <vt:lpstr>Example Topic-Level Learning Outcome</vt:lpstr>
      <vt:lpstr>Course-Level Desired Learning Outcomes</vt:lpstr>
      <vt:lpstr>Creating Desired Learning Outcomes</vt:lpstr>
      <vt:lpstr>PowerPoint Presentation</vt:lpstr>
      <vt:lpstr>Share your Desired Learning Outcomes</vt:lpstr>
      <vt:lpstr>Acknowledgements</vt:lpstr>
      <vt:lpstr>References</vt:lpstr>
      <vt:lpstr>PowerPoint Presentation</vt:lpstr>
      <vt:lpstr>PowerPoint Presentation</vt:lpstr>
      <vt:lpstr>PowerPoint Presentation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Livescribe pens</dc:title>
  <dc:creator>Catherine O. Welder</dc:creator>
  <cp:lastModifiedBy>Catherine O. Welder</cp:lastModifiedBy>
  <cp:revision>316</cp:revision>
  <dcterms:created xsi:type="dcterms:W3CDTF">2013-06-04T17:10:57Z</dcterms:created>
  <dcterms:modified xsi:type="dcterms:W3CDTF">2023-06-15T23:44:22Z</dcterms:modified>
</cp:coreProperties>
</file>