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257" r:id="rId3"/>
    <p:sldId id="259" r:id="rId4"/>
    <p:sldId id="263" r:id="rId5"/>
    <p:sldId id="264" r:id="rId6"/>
    <p:sldId id="279" r:id="rId7"/>
    <p:sldId id="258" r:id="rId8"/>
    <p:sldId id="260" r:id="rId9"/>
    <p:sldId id="280" r:id="rId10"/>
    <p:sldId id="261" r:id="rId11"/>
    <p:sldId id="276" r:id="rId12"/>
    <p:sldId id="262" r:id="rId13"/>
    <p:sldId id="273" r:id="rId14"/>
    <p:sldId id="274" r:id="rId15"/>
    <p:sldId id="275" r:id="rId16"/>
    <p:sldId id="271" r:id="rId17"/>
    <p:sldId id="272" r:id="rId18"/>
    <p:sldId id="265" r:id="rId19"/>
    <p:sldId id="277" r:id="rId20"/>
    <p:sldId id="266"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72" d="100"/>
          <a:sy n="172" d="100"/>
        </p:scale>
        <p:origin x="-96"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BB0657-3EB1-F94F-AE59-0B4C34E864AC}" type="datetimeFigureOut">
              <a:rPr lang="en-US" smtClean="0"/>
              <a:t>6/17/16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38DE0F-CF79-0F48-B00F-773055D859B5}" type="slidenum">
              <a:rPr lang="en-US" smtClean="0"/>
              <a:t>‹#›</a:t>
            </a:fld>
            <a:endParaRPr lang="en-US"/>
          </a:p>
        </p:txBody>
      </p:sp>
    </p:spTree>
    <p:extLst>
      <p:ext uri="{BB962C8B-B14F-4D97-AF65-F5344CB8AC3E}">
        <p14:creationId xmlns:p14="http://schemas.microsoft.com/office/powerpoint/2010/main" val="13770327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Ask participants to offer</a:t>
            </a:r>
            <a:r>
              <a:rPr lang="en-US" baseline="0" dirty="0" smtClean="0"/>
              <a:t> suggestions, perhaps after discussing in pairs for 2 minutes.  Record responses on screen with </a:t>
            </a:r>
            <a:r>
              <a:rPr lang="en-US" baseline="0" dirty="0" err="1" smtClean="0"/>
              <a:t>Doceri</a:t>
            </a:r>
            <a:r>
              <a:rPr lang="en-US" baseline="0" dirty="0" smtClean="0"/>
              <a:t>, to let people see how I use it in class.</a:t>
            </a:r>
            <a:endParaRPr lang="en-US" dirty="0"/>
          </a:p>
        </p:txBody>
      </p:sp>
      <p:sp>
        <p:nvSpPr>
          <p:cNvPr id="4" name="Slide Number Placeholder 3"/>
          <p:cNvSpPr>
            <a:spLocks noGrp="1"/>
          </p:cNvSpPr>
          <p:nvPr>
            <p:ph type="sldNum" sz="quarter" idx="10"/>
          </p:nvPr>
        </p:nvSpPr>
        <p:spPr/>
        <p:txBody>
          <a:bodyPr/>
          <a:lstStyle/>
          <a:p>
            <a:fld id="{CD38DE0F-CF79-0F48-B00F-773055D859B5}" type="slidenum">
              <a:rPr lang="en-US" smtClean="0"/>
              <a:t>2</a:t>
            </a:fld>
            <a:endParaRPr lang="en-US"/>
          </a:p>
        </p:txBody>
      </p:sp>
    </p:spTree>
    <p:extLst>
      <p:ext uri="{BB962C8B-B14F-4D97-AF65-F5344CB8AC3E}">
        <p14:creationId xmlns:p14="http://schemas.microsoft.com/office/powerpoint/2010/main" val="15065774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many participants</a:t>
            </a:r>
            <a:r>
              <a:rPr lang="en-US" baseline="0" dirty="0" smtClean="0"/>
              <a:t> use rubrics (show of hands)?</a:t>
            </a:r>
          </a:p>
          <a:p>
            <a:r>
              <a:rPr lang="en-US" baseline="0" dirty="0" smtClean="0"/>
              <a:t>Where did you get your rubrics?</a:t>
            </a:r>
          </a:p>
          <a:p>
            <a:endParaRPr lang="en-US" dirty="0" smtClean="0"/>
          </a:p>
        </p:txBody>
      </p:sp>
      <p:sp>
        <p:nvSpPr>
          <p:cNvPr id="4" name="Slide Number Placeholder 3"/>
          <p:cNvSpPr>
            <a:spLocks noGrp="1"/>
          </p:cNvSpPr>
          <p:nvPr>
            <p:ph type="sldNum" sz="quarter" idx="10"/>
          </p:nvPr>
        </p:nvSpPr>
        <p:spPr/>
        <p:txBody>
          <a:bodyPr/>
          <a:lstStyle/>
          <a:p>
            <a:fld id="{CD38DE0F-CF79-0F48-B00F-773055D859B5}" type="slidenum">
              <a:rPr lang="en-US" smtClean="0"/>
              <a:t>12</a:t>
            </a:fld>
            <a:endParaRPr lang="en-US"/>
          </a:p>
        </p:txBody>
      </p:sp>
    </p:spTree>
    <p:extLst>
      <p:ext uri="{BB962C8B-B14F-4D97-AF65-F5344CB8AC3E}">
        <p14:creationId xmlns:p14="http://schemas.microsoft.com/office/powerpoint/2010/main" val="20928457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many participants</a:t>
            </a:r>
            <a:r>
              <a:rPr lang="en-US" baseline="0" dirty="0" smtClean="0"/>
              <a:t> use rubrics (show of hands)?</a:t>
            </a:r>
          </a:p>
          <a:p>
            <a:r>
              <a:rPr lang="en-US" baseline="0" dirty="0" smtClean="0"/>
              <a:t>Where did you get your rubrics?</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 am not a fan of the U word. Understanding is unknown and unknowable. Instead focus on what you want students to be able to DO and what you take as evidence that they can do this. Writing LOs in terms of what students should be able to DO allows them to evaluate their own progress. This builds metacognitive skills</a:t>
            </a:r>
          </a:p>
          <a:p>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fld id="{CD38DE0F-CF79-0F48-B00F-773055D859B5}" type="slidenum">
              <a:rPr lang="en-US" smtClean="0"/>
              <a:t>13</a:t>
            </a:fld>
            <a:endParaRPr lang="en-US"/>
          </a:p>
        </p:txBody>
      </p:sp>
    </p:spTree>
    <p:extLst>
      <p:ext uri="{BB962C8B-B14F-4D97-AF65-F5344CB8AC3E}">
        <p14:creationId xmlns:p14="http://schemas.microsoft.com/office/powerpoint/2010/main" val="20928457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38DE0F-CF79-0F48-B00F-773055D859B5}" type="slidenum">
              <a:rPr lang="en-US" smtClean="0"/>
              <a:t>16</a:t>
            </a:fld>
            <a:endParaRPr lang="en-US"/>
          </a:p>
        </p:txBody>
      </p:sp>
    </p:spTree>
    <p:extLst>
      <p:ext uri="{BB962C8B-B14F-4D97-AF65-F5344CB8AC3E}">
        <p14:creationId xmlns:p14="http://schemas.microsoft.com/office/powerpoint/2010/main" val="10330955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38DE0F-CF79-0F48-B00F-773055D859B5}" type="slidenum">
              <a:rPr lang="en-US" smtClean="0"/>
              <a:t>17</a:t>
            </a:fld>
            <a:endParaRPr lang="en-US"/>
          </a:p>
        </p:txBody>
      </p:sp>
    </p:spTree>
    <p:extLst>
      <p:ext uri="{BB962C8B-B14F-4D97-AF65-F5344CB8AC3E}">
        <p14:creationId xmlns:p14="http://schemas.microsoft.com/office/powerpoint/2010/main" val="10330955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Developing scoring guides for all exams preferably this should be done as you build and exam and not as you read student answers.</a:t>
            </a:r>
          </a:p>
          <a:p>
            <a:endParaRPr lang="en-US" dirty="0"/>
          </a:p>
        </p:txBody>
      </p:sp>
      <p:sp>
        <p:nvSpPr>
          <p:cNvPr id="4" name="Slide Number Placeholder 3"/>
          <p:cNvSpPr>
            <a:spLocks noGrp="1"/>
          </p:cNvSpPr>
          <p:nvPr>
            <p:ph type="sldNum" sz="quarter" idx="10"/>
          </p:nvPr>
        </p:nvSpPr>
        <p:spPr/>
        <p:txBody>
          <a:bodyPr/>
          <a:lstStyle/>
          <a:p>
            <a:fld id="{CD38DE0F-CF79-0F48-B00F-773055D859B5}" type="slidenum">
              <a:rPr lang="en-US" smtClean="0"/>
              <a:t>19</a:t>
            </a:fld>
            <a:endParaRPr lang="en-US"/>
          </a:p>
        </p:txBody>
      </p:sp>
    </p:spTree>
    <p:extLst>
      <p:ext uri="{BB962C8B-B14F-4D97-AF65-F5344CB8AC3E}">
        <p14:creationId xmlns:p14="http://schemas.microsoft.com/office/powerpoint/2010/main" val="3923905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JLM list of assessment purposes</a:t>
            </a:r>
            <a:endParaRPr lang="en-US" dirty="0"/>
          </a:p>
        </p:txBody>
      </p:sp>
      <p:sp>
        <p:nvSpPr>
          <p:cNvPr id="4" name="Slide Number Placeholder 3"/>
          <p:cNvSpPr>
            <a:spLocks noGrp="1"/>
          </p:cNvSpPr>
          <p:nvPr>
            <p:ph type="sldNum" sz="quarter" idx="10"/>
          </p:nvPr>
        </p:nvSpPr>
        <p:spPr/>
        <p:txBody>
          <a:bodyPr/>
          <a:lstStyle/>
          <a:p>
            <a:fld id="{CD38DE0F-CF79-0F48-B00F-773055D859B5}" type="slidenum">
              <a:rPr lang="en-US" smtClean="0"/>
              <a:t>3</a:t>
            </a:fld>
            <a:endParaRPr lang="en-US"/>
          </a:p>
        </p:txBody>
      </p:sp>
    </p:spTree>
    <p:extLst>
      <p:ext uri="{BB962C8B-B14F-4D97-AF65-F5344CB8AC3E}">
        <p14:creationId xmlns:p14="http://schemas.microsoft.com/office/powerpoint/2010/main" val="1506577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Have participants generate this</a:t>
            </a:r>
            <a:r>
              <a:rPr lang="en-US" baseline="0" dirty="0" smtClean="0"/>
              <a:t> list</a:t>
            </a:r>
            <a:endParaRPr lang="en-US" dirty="0"/>
          </a:p>
        </p:txBody>
      </p:sp>
      <p:sp>
        <p:nvSpPr>
          <p:cNvPr id="4" name="Slide Number Placeholder 3"/>
          <p:cNvSpPr>
            <a:spLocks noGrp="1"/>
          </p:cNvSpPr>
          <p:nvPr>
            <p:ph type="sldNum" sz="quarter" idx="10"/>
          </p:nvPr>
        </p:nvSpPr>
        <p:spPr/>
        <p:txBody>
          <a:bodyPr/>
          <a:lstStyle/>
          <a:p>
            <a:fld id="{CD38DE0F-CF79-0F48-B00F-773055D859B5}" type="slidenum">
              <a:rPr lang="en-US" smtClean="0"/>
              <a:t>4</a:t>
            </a:fld>
            <a:endParaRPr lang="en-US"/>
          </a:p>
        </p:txBody>
      </p:sp>
    </p:spTree>
    <p:extLst>
      <p:ext uri="{BB962C8B-B14F-4D97-AF65-F5344CB8AC3E}">
        <p14:creationId xmlns:p14="http://schemas.microsoft.com/office/powerpoint/2010/main" val="3202109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High</a:t>
            </a:r>
            <a:r>
              <a:rPr lang="en-US" baseline="0" dirty="0" smtClean="0"/>
              <a:t> stakes final exams promote cramming</a:t>
            </a:r>
          </a:p>
          <a:p>
            <a:r>
              <a:rPr lang="en-US" baseline="0" dirty="0" smtClean="0"/>
              <a:t>Life is open-book, lots of assumptions</a:t>
            </a:r>
          </a:p>
          <a:p>
            <a:r>
              <a:rPr lang="en-US" baseline="0" dirty="0" smtClean="0"/>
              <a:t>Need a reference for psychology about learning motivation and grades</a:t>
            </a:r>
            <a:endParaRPr lang="en-US" dirty="0"/>
          </a:p>
        </p:txBody>
      </p:sp>
      <p:sp>
        <p:nvSpPr>
          <p:cNvPr id="4" name="Slide Number Placeholder 3"/>
          <p:cNvSpPr>
            <a:spLocks noGrp="1"/>
          </p:cNvSpPr>
          <p:nvPr>
            <p:ph type="sldNum" sz="quarter" idx="10"/>
          </p:nvPr>
        </p:nvSpPr>
        <p:spPr/>
        <p:txBody>
          <a:bodyPr/>
          <a:lstStyle/>
          <a:p>
            <a:fld id="{CD38DE0F-CF79-0F48-B00F-773055D859B5}" type="slidenum">
              <a:rPr lang="en-US" smtClean="0"/>
              <a:t>5</a:t>
            </a:fld>
            <a:endParaRPr lang="en-US"/>
          </a:p>
        </p:txBody>
      </p:sp>
    </p:spTree>
    <p:extLst>
      <p:ext uri="{BB962C8B-B14F-4D97-AF65-F5344CB8AC3E}">
        <p14:creationId xmlns:p14="http://schemas.microsoft.com/office/powerpoint/2010/main" val="3298504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High</a:t>
            </a:r>
            <a:r>
              <a:rPr lang="en-US" baseline="0" dirty="0" smtClean="0"/>
              <a:t> stakes final exams promote cramming</a:t>
            </a:r>
          </a:p>
          <a:p>
            <a:r>
              <a:rPr lang="en-US" baseline="0" dirty="0" smtClean="0"/>
              <a:t>Life is open-book, lots of assumptions</a:t>
            </a:r>
          </a:p>
          <a:p>
            <a:r>
              <a:rPr lang="en-US" baseline="0" dirty="0" smtClean="0"/>
              <a:t>Need a reference for psychology about learning motivation and grades</a:t>
            </a:r>
            <a:endParaRPr lang="en-US" dirty="0"/>
          </a:p>
        </p:txBody>
      </p:sp>
      <p:sp>
        <p:nvSpPr>
          <p:cNvPr id="4" name="Slide Number Placeholder 3"/>
          <p:cNvSpPr>
            <a:spLocks noGrp="1"/>
          </p:cNvSpPr>
          <p:nvPr>
            <p:ph type="sldNum" sz="quarter" idx="10"/>
          </p:nvPr>
        </p:nvSpPr>
        <p:spPr/>
        <p:txBody>
          <a:bodyPr/>
          <a:lstStyle/>
          <a:p>
            <a:fld id="{CD38DE0F-CF79-0F48-B00F-773055D859B5}" type="slidenum">
              <a:rPr lang="en-US" smtClean="0"/>
              <a:t>6</a:t>
            </a:fld>
            <a:endParaRPr lang="en-US"/>
          </a:p>
        </p:txBody>
      </p:sp>
    </p:spTree>
    <p:extLst>
      <p:ext uri="{BB962C8B-B14F-4D97-AF65-F5344CB8AC3E}">
        <p14:creationId xmlns:p14="http://schemas.microsoft.com/office/powerpoint/2010/main" val="32985048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Traditional images</a:t>
            </a:r>
            <a:r>
              <a:rPr lang="en-US" baseline="0" dirty="0" smtClean="0"/>
              <a:t> triggered by term assessment</a:t>
            </a:r>
            <a:endParaRPr lang="en-US" dirty="0"/>
          </a:p>
        </p:txBody>
      </p:sp>
      <p:sp>
        <p:nvSpPr>
          <p:cNvPr id="4" name="Slide Number Placeholder 3"/>
          <p:cNvSpPr>
            <a:spLocks noGrp="1"/>
          </p:cNvSpPr>
          <p:nvPr>
            <p:ph type="sldNum" sz="quarter" idx="10"/>
          </p:nvPr>
        </p:nvSpPr>
        <p:spPr/>
        <p:txBody>
          <a:bodyPr/>
          <a:lstStyle/>
          <a:p>
            <a:fld id="{CD38DE0F-CF79-0F48-B00F-773055D859B5}" type="slidenum">
              <a:rPr lang="en-US" smtClean="0"/>
              <a:t>7</a:t>
            </a:fld>
            <a:endParaRPr lang="en-US"/>
          </a:p>
        </p:txBody>
      </p:sp>
    </p:spTree>
    <p:extLst>
      <p:ext uri="{BB962C8B-B14F-4D97-AF65-F5344CB8AC3E}">
        <p14:creationId xmlns:p14="http://schemas.microsoft.com/office/powerpoint/2010/main" val="17488199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a:t>
            </a:r>
            <a:r>
              <a:rPr lang="en-US" baseline="0" dirty="0" smtClean="0"/>
              <a:t> informal assessments can meaningfully contribute to student learning</a:t>
            </a:r>
            <a:endParaRPr lang="en-US" dirty="0"/>
          </a:p>
        </p:txBody>
      </p:sp>
      <p:sp>
        <p:nvSpPr>
          <p:cNvPr id="4" name="Slide Number Placeholder 3"/>
          <p:cNvSpPr>
            <a:spLocks noGrp="1"/>
          </p:cNvSpPr>
          <p:nvPr>
            <p:ph type="sldNum" sz="quarter" idx="10"/>
          </p:nvPr>
        </p:nvSpPr>
        <p:spPr/>
        <p:txBody>
          <a:bodyPr/>
          <a:lstStyle/>
          <a:p>
            <a:fld id="{CD38DE0F-CF79-0F48-B00F-773055D859B5}" type="slidenum">
              <a:rPr lang="en-US" smtClean="0"/>
              <a:t>8</a:t>
            </a:fld>
            <a:endParaRPr lang="en-US"/>
          </a:p>
        </p:txBody>
      </p:sp>
    </p:spTree>
    <p:extLst>
      <p:ext uri="{BB962C8B-B14F-4D97-AF65-F5344CB8AC3E}">
        <p14:creationId xmlns:p14="http://schemas.microsoft.com/office/powerpoint/2010/main" val="33552184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Formative assessment ferrets out misconceptions and brings them into working memory to address them.  You CAN NOT teach over a misconception.  Under stress, during tests a student will </a:t>
            </a:r>
            <a:r>
              <a:rPr lang="en-US" sz="1200" kern="1200" dirty="0" err="1" smtClean="0">
                <a:solidFill>
                  <a:schemeClr val="tx1"/>
                </a:solidFill>
                <a:effectLst/>
                <a:latin typeface="+mn-lt"/>
                <a:ea typeface="+mn-ea"/>
                <a:cs typeface="+mn-cs"/>
              </a:rPr>
              <a:t>retrack</a:t>
            </a:r>
            <a:r>
              <a:rPr lang="en-US" sz="1200" kern="1200" dirty="0" smtClean="0">
                <a:solidFill>
                  <a:schemeClr val="tx1"/>
                </a:solidFill>
                <a:effectLst/>
                <a:latin typeface="+mn-lt"/>
                <a:ea typeface="+mn-ea"/>
                <a:cs typeface="+mn-cs"/>
              </a:rPr>
              <a:t> the older more worn pathway to the misconception</a:t>
            </a:r>
          </a:p>
          <a:p>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Pamela would argue that formative assessment in better accessing student thinking shifts teaching from what to why.  It is the why that is contextually grounded and better retained.  This helps ALL students and makes subsequent learning easier.</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D38DE0F-CF79-0F48-B00F-773055D859B5}" type="slidenum">
              <a:rPr lang="en-US" smtClean="0"/>
              <a:t>9</a:t>
            </a:fld>
            <a:endParaRPr lang="en-US"/>
          </a:p>
        </p:txBody>
      </p:sp>
    </p:spTree>
    <p:extLst>
      <p:ext uri="{BB962C8B-B14F-4D97-AF65-F5344CB8AC3E}">
        <p14:creationId xmlns:p14="http://schemas.microsoft.com/office/powerpoint/2010/main" val="33552184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Start with the class goals, back out unit and then lesson </a:t>
            </a:r>
            <a:r>
              <a:rPr lang="en-US" sz="1200" kern="1200" dirty="0" err="1" smtClean="0">
                <a:solidFill>
                  <a:schemeClr val="tx1"/>
                </a:solidFill>
                <a:effectLst/>
                <a:latin typeface="+mn-lt"/>
                <a:ea typeface="+mn-ea"/>
                <a:cs typeface="+mn-cs"/>
              </a:rPr>
              <a:t>objectives.Lesson</a:t>
            </a:r>
            <a:r>
              <a:rPr lang="en-US" sz="1200" kern="1200" dirty="0" smtClean="0">
                <a:solidFill>
                  <a:schemeClr val="tx1"/>
                </a:solidFill>
                <a:effectLst/>
                <a:latin typeface="+mn-lt"/>
                <a:ea typeface="+mn-ea"/>
                <a:cs typeface="+mn-cs"/>
              </a:rPr>
              <a:t> objectives should then be aligned with both formative assessment used in class and summative assessment at the end of a unit or class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D38DE0F-CF79-0F48-B00F-773055D859B5}" type="slidenum">
              <a:rPr lang="en-US" smtClean="0"/>
              <a:t>11</a:t>
            </a:fld>
            <a:endParaRPr lang="en-US"/>
          </a:p>
        </p:txBody>
      </p:sp>
    </p:spTree>
    <p:extLst>
      <p:ext uri="{BB962C8B-B14F-4D97-AF65-F5344CB8AC3E}">
        <p14:creationId xmlns:p14="http://schemas.microsoft.com/office/powerpoint/2010/main" val="7559516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5028" cy="1470025"/>
          </a:xfrm>
        </p:spPr>
        <p:txBody>
          <a:bodyPr/>
          <a:lstStyle>
            <a:lvl1pPr algn="r">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886200"/>
            <a:ext cx="7775028" cy="17526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29742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E5CAC192-84F0-F545-9C9E-DBDE805C1287}" type="datetimeFigureOut">
              <a:rPr lang="en-US" smtClean="0"/>
              <a:t>6/17/16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0A34E1E-958C-D449-A71B-1401FD30129E}" type="slidenum">
              <a:rPr lang="en-US" smtClean="0"/>
              <a:t>‹#›</a:t>
            </a:fld>
            <a:endParaRPr lang="en-US"/>
          </a:p>
        </p:txBody>
      </p:sp>
    </p:spTree>
    <p:extLst>
      <p:ext uri="{BB962C8B-B14F-4D97-AF65-F5344CB8AC3E}">
        <p14:creationId xmlns:p14="http://schemas.microsoft.com/office/powerpoint/2010/main" val="3098662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29756" cy="1362075"/>
          </a:xfrm>
        </p:spPr>
        <p:txBody>
          <a:bodyPr anchor="t"/>
          <a:lstStyle>
            <a:lvl1pPr algn="l">
              <a:defRPr sz="32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29756"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831625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199" y="1600200"/>
            <a:ext cx="8257629" cy="40053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07006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E5CAC192-84F0-F545-9C9E-DBDE805C1287}" type="datetimeFigureOut">
              <a:rPr lang="en-US" smtClean="0"/>
              <a:t>6/17/16</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Tree>
    <p:extLst>
      <p:ext uri="{BB962C8B-B14F-4D97-AF65-F5344CB8AC3E}">
        <p14:creationId xmlns:p14="http://schemas.microsoft.com/office/powerpoint/2010/main" val="282799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53988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20081" y="4677974"/>
            <a:ext cx="7483090" cy="566738"/>
          </a:xfrm>
        </p:spPr>
        <p:txBody>
          <a:bodyPr anchor="b"/>
          <a:lstStyle>
            <a:lvl1pPr algn="l">
              <a:defRPr sz="2000" b="1"/>
            </a:lvl1pPr>
          </a:lstStyle>
          <a:p>
            <a:r>
              <a:rPr lang="en-US" dirty="0" smtClean="0"/>
              <a:t>Click to edit Master title style</a:t>
            </a:r>
            <a:endParaRPr lang="en-US" dirty="0"/>
          </a:p>
        </p:txBody>
      </p:sp>
      <p:sp>
        <p:nvSpPr>
          <p:cNvPr id="3" name="Picture Placeholder 2"/>
          <p:cNvSpPr>
            <a:spLocks noGrp="1"/>
          </p:cNvSpPr>
          <p:nvPr>
            <p:ph type="pic" idx="1"/>
          </p:nvPr>
        </p:nvSpPr>
        <p:spPr>
          <a:xfrm>
            <a:off x="820080" y="612775"/>
            <a:ext cx="7483091" cy="387163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25609" y="5244712"/>
            <a:ext cx="7477561" cy="39583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extLst>
      <p:ext uri="{BB962C8B-B14F-4D97-AF65-F5344CB8AC3E}">
        <p14:creationId xmlns:p14="http://schemas.microsoft.com/office/powerpoint/2010/main" val="3487403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E5CAC192-84F0-F545-9C9E-DBDE805C1287}" type="datetimeFigureOut">
              <a:rPr lang="en-US" smtClean="0"/>
              <a:t>6/17/16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Tree>
    <p:extLst>
      <p:ext uri="{BB962C8B-B14F-4D97-AF65-F5344CB8AC3E}">
        <p14:creationId xmlns:p14="http://schemas.microsoft.com/office/powerpoint/2010/main" val="16248697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theme" Target="../theme/theme1.xml"/><Relationship Id="rId10"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0"/>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57628" cy="1143000"/>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1"/>
            <a:ext cx="8257628" cy="3987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881581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7" r:id="rId7"/>
    <p:sldLayoutId id="2147483658" r:id="rId8"/>
  </p:sldLayoutIdLst>
  <p:txStyles>
    <p:titleStyle>
      <a:lvl1pPr algn="l" defTabSz="457200" rtl="0" eaLnBrk="1" latinLnBrk="0" hangingPunct="1">
        <a:spcBef>
          <a:spcPct val="0"/>
        </a:spcBef>
        <a:buNone/>
        <a:defRPr sz="3600" b="0" i="0" kern="1200">
          <a:solidFill>
            <a:schemeClr val="tx1"/>
          </a:solidFill>
          <a:latin typeface="Avenir Heavy"/>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accent5"/>
          </a:solidFill>
          <a:latin typeface="Avenir Book"/>
          <a:ea typeface="+mn-ea"/>
          <a:cs typeface="+mn-cs"/>
        </a:defRPr>
      </a:lvl1pPr>
      <a:lvl2pPr marL="742950" indent="-285750" algn="l" defTabSz="457200" rtl="0" eaLnBrk="1" latinLnBrk="0" hangingPunct="1">
        <a:spcBef>
          <a:spcPct val="20000"/>
        </a:spcBef>
        <a:buFont typeface="Arial"/>
        <a:buChar char="–"/>
        <a:defRPr sz="2800" kern="1200">
          <a:solidFill>
            <a:schemeClr val="accent5"/>
          </a:solidFill>
          <a:latin typeface="Avenir Book"/>
          <a:ea typeface="+mn-ea"/>
          <a:cs typeface="+mn-cs"/>
        </a:defRPr>
      </a:lvl2pPr>
      <a:lvl3pPr marL="1143000" indent="-228600" algn="l" defTabSz="457200" rtl="0" eaLnBrk="1" latinLnBrk="0" hangingPunct="1">
        <a:spcBef>
          <a:spcPct val="20000"/>
        </a:spcBef>
        <a:buFont typeface="Arial"/>
        <a:buChar char="•"/>
        <a:defRPr sz="2400" kern="1200">
          <a:solidFill>
            <a:schemeClr val="accent3"/>
          </a:solidFill>
          <a:latin typeface="Avenir Book"/>
          <a:ea typeface="+mn-ea"/>
          <a:cs typeface="+mn-cs"/>
        </a:defRPr>
      </a:lvl3pPr>
      <a:lvl4pPr marL="1600200" indent="-228600" algn="l" defTabSz="457200" rtl="0" eaLnBrk="1" latinLnBrk="0" hangingPunct="1">
        <a:spcBef>
          <a:spcPct val="20000"/>
        </a:spcBef>
        <a:buFont typeface="Arial"/>
        <a:buChar char="–"/>
        <a:defRPr sz="2000" kern="1200">
          <a:solidFill>
            <a:schemeClr val="accent3"/>
          </a:solidFill>
          <a:latin typeface="Avenir Book"/>
          <a:ea typeface="+mn-ea"/>
          <a:cs typeface="+mn-cs"/>
        </a:defRPr>
      </a:lvl4pPr>
      <a:lvl5pPr marL="2057400" indent="-228600" algn="l" defTabSz="457200" rtl="0" eaLnBrk="1" latinLnBrk="0" hangingPunct="1">
        <a:spcBef>
          <a:spcPct val="20000"/>
        </a:spcBef>
        <a:buFont typeface="Arial"/>
        <a:buChar char="»"/>
        <a:defRPr sz="2000" kern="1200">
          <a:solidFill>
            <a:schemeClr val="accent3"/>
          </a:solidFill>
          <a:latin typeface="Avenir Book"/>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799" y="2130425"/>
            <a:ext cx="7792885" cy="1470025"/>
          </a:xfrm>
        </p:spPr>
        <p:txBody>
          <a:bodyPr/>
          <a:lstStyle/>
          <a:p>
            <a:pPr algn="ctr"/>
            <a:r>
              <a:rPr lang="en-US" sz="4400" dirty="0" smtClean="0">
                <a:latin typeface="Avenir Heavy"/>
                <a:cs typeface="Avenir Heavy"/>
              </a:rPr>
              <a:t>Assessments</a:t>
            </a:r>
            <a:endParaRPr lang="en-US" sz="4400" dirty="0">
              <a:latin typeface="Avenir Heavy"/>
              <a:cs typeface="Avenir Heavy"/>
            </a:endParaRPr>
          </a:p>
        </p:txBody>
      </p:sp>
      <p:sp>
        <p:nvSpPr>
          <p:cNvPr id="3" name="Subtitle 2"/>
          <p:cNvSpPr>
            <a:spLocks noGrp="1"/>
          </p:cNvSpPr>
          <p:nvPr>
            <p:ph type="subTitle" idx="1"/>
          </p:nvPr>
        </p:nvSpPr>
        <p:spPr>
          <a:xfrm>
            <a:off x="685799" y="3708759"/>
            <a:ext cx="7792885" cy="848446"/>
          </a:xfrm>
        </p:spPr>
        <p:txBody>
          <a:bodyPr>
            <a:normAutofit fontScale="85000" lnSpcReduction="20000"/>
          </a:bodyPr>
          <a:lstStyle/>
          <a:p>
            <a:pPr algn="ctr"/>
            <a:r>
              <a:rPr lang="en-US" dirty="0" smtClean="0">
                <a:latin typeface="Avenir Book"/>
                <a:cs typeface="Avenir Book"/>
              </a:rPr>
              <a:t>Jennifer Muzyka, Centre College</a:t>
            </a:r>
          </a:p>
          <a:p>
            <a:pPr algn="ctr"/>
            <a:r>
              <a:rPr lang="en-US" dirty="0" smtClean="0">
                <a:cs typeface="Avenir Book"/>
              </a:rPr>
              <a:t>Active Learning in Organic Chemistry, 2016</a:t>
            </a:r>
          </a:p>
          <a:p>
            <a:pPr algn="ctr"/>
            <a:endParaRPr lang="en-US" dirty="0">
              <a:latin typeface="Avenir Book"/>
              <a:cs typeface="Avenir Book"/>
            </a:endParaRPr>
          </a:p>
        </p:txBody>
      </p:sp>
    </p:spTree>
    <p:extLst>
      <p:ext uri="{BB962C8B-B14F-4D97-AF65-F5344CB8AC3E}">
        <p14:creationId xmlns:p14="http://schemas.microsoft.com/office/powerpoint/2010/main" val="2194364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Alignment</a:t>
            </a:r>
            <a:endParaRPr lang="en-US" dirty="0"/>
          </a:p>
        </p:txBody>
      </p:sp>
      <p:sp>
        <p:nvSpPr>
          <p:cNvPr id="3" name="Content Placeholder 2"/>
          <p:cNvSpPr>
            <a:spLocks noGrp="1"/>
          </p:cNvSpPr>
          <p:nvPr>
            <p:ph idx="1"/>
          </p:nvPr>
        </p:nvSpPr>
        <p:spPr/>
        <p:txBody>
          <a:bodyPr/>
          <a:lstStyle/>
          <a:p>
            <a:endParaRPr lang="en-US" dirty="0" smtClean="0"/>
          </a:p>
        </p:txBody>
      </p:sp>
    </p:spTree>
    <p:extLst>
      <p:ext uri="{BB962C8B-B14F-4D97-AF65-F5344CB8AC3E}">
        <p14:creationId xmlns:p14="http://schemas.microsoft.com/office/powerpoint/2010/main" val="1235142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Alignment</a:t>
            </a:r>
            <a:endParaRPr lang="en-US" dirty="0"/>
          </a:p>
        </p:txBody>
      </p:sp>
      <p:sp>
        <p:nvSpPr>
          <p:cNvPr id="3" name="Content Placeholder 2"/>
          <p:cNvSpPr>
            <a:spLocks noGrp="1"/>
          </p:cNvSpPr>
          <p:nvPr>
            <p:ph idx="1"/>
          </p:nvPr>
        </p:nvSpPr>
        <p:spPr/>
        <p:txBody>
          <a:bodyPr/>
          <a:lstStyle/>
          <a:p>
            <a:r>
              <a:rPr lang="en-US" dirty="0" smtClean="0"/>
              <a:t>Course goals</a:t>
            </a:r>
          </a:p>
          <a:p>
            <a:r>
              <a:rPr lang="en-US" dirty="0" smtClean="0"/>
              <a:t>In-class activities</a:t>
            </a:r>
          </a:p>
          <a:p>
            <a:r>
              <a:rPr lang="en-US" dirty="0" smtClean="0"/>
              <a:t>Summative assessment</a:t>
            </a:r>
            <a:endParaRPr lang="en-US" dirty="0"/>
          </a:p>
          <a:p>
            <a:r>
              <a:rPr lang="en-US" dirty="0" smtClean="0"/>
              <a:t>Time spent indicates relative importance</a:t>
            </a:r>
          </a:p>
          <a:p>
            <a:r>
              <a:rPr lang="en-US" dirty="0" smtClean="0"/>
              <a:t>Backward design</a:t>
            </a:r>
          </a:p>
          <a:p>
            <a:r>
              <a:rPr lang="en-US" dirty="0" smtClean="0"/>
              <a:t>Learning objectives</a:t>
            </a:r>
          </a:p>
        </p:txBody>
      </p:sp>
    </p:spTree>
    <p:extLst>
      <p:ext uri="{BB962C8B-B14F-4D97-AF65-F5344CB8AC3E}">
        <p14:creationId xmlns:p14="http://schemas.microsoft.com/office/powerpoint/2010/main" val="2251516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Criteria / Evidence of learning</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7695763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Criteria / Evidence of learning</a:t>
            </a:r>
            <a:endParaRPr lang="en-US" dirty="0"/>
          </a:p>
        </p:txBody>
      </p:sp>
      <p:sp>
        <p:nvSpPr>
          <p:cNvPr id="3" name="Content Placeholder 2"/>
          <p:cNvSpPr>
            <a:spLocks noGrp="1"/>
          </p:cNvSpPr>
          <p:nvPr>
            <p:ph idx="1"/>
          </p:nvPr>
        </p:nvSpPr>
        <p:spPr/>
        <p:txBody>
          <a:bodyPr/>
          <a:lstStyle/>
          <a:p>
            <a:r>
              <a:rPr lang="en-US" dirty="0" smtClean="0"/>
              <a:t>What student behavior indicates “understanding”</a:t>
            </a:r>
          </a:p>
          <a:p>
            <a:r>
              <a:rPr lang="en-US" dirty="0" smtClean="0"/>
              <a:t>Criteria for different levels of understanding</a:t>
            </a:r>
          </a:p>
          <a:p>
            <a:r>
              <a:rPr lang="en-US" dirty="0" smtClean="0"/>
              <a:t>Rubrics!</a:t>
            </a:r>
            <a:endParaRPr lang="en-US" dirty="0"/>
          </a:p>
        </p:txBody>
      </p:sp>
    </p:spTree>
    <p:extLst>
      <p:ext uri="{BB962C8B-B14F-4D97-AF65-F5344CB8AC3E}">
        <p14:creationId xmlns:p14="http://schemas.microsoft.com/office/powerpoint/2010/main" val="3805280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3" descr="Laboratory Report Rubric2final copy.pdf"/>
          <p:cNvPicPr>
            <a:picLocks noGrp="1" noChangeAspect="1"/>
          </p:cNvPicPr>
          <p:nvPr>
            <p:ph idx="1"/>
          </p:nvPr>
        </p:nvPicPr>
        <p:blipFill rotWithShape="1">
          <a:blip r:embed="rId2">
            <a:extLst>
              <a:ext uri="{28A0092B-C50C-407E-A947-70E740481C1C}">
                <a14:useLocalDpi xmlns:a14="http://schemas.microsoft.com/office/drawing/2010/main" val="0"/>
              </a:ext>
            </a:extLst>
          </a:blip>
          <a:srcRect l="-652" r="-872"/>
          <a:stretch/>
        </p:blipFill>
        <p:spPr>
          <a:xfrm>
            <a:off x="82600" y="-144627"/>
            <a:ext cx="9061400" cy="11550472"/>
          </a:xfrm>
        </p:spPr>
      </p:pic>
    </p:spTree>
    <p:extLst>
      <p:ext uri="{BB962C8B-B14F-4D97-AF65-F5344CB8AC3E}">
        <p14:creationId xmlns:p14="http://schemas.microsoft.com/office/powerpoint/2010/main" val="1430230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CHE 500 Oral presentation rubric v2.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00" y="0"/>
            <a:ext cx="8875059" cy="6858000"/>
          </a:xfrm>
          <a:prstGeom prst="rect">
            <a:avLst/>
          </a:prstGeom>
        </p:spPr>
      </p:pic>
    </p:spTree>
    <p:extLst>
      <p:ext uri="{BB962C8B-B14F-4D97-AF65-F5344CB8AC3E}">
        <p14:creationId xmlns:p14="http://schemas.microsoft.com/office/powerpoint/2010/main" val="839459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Misconceptions</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74050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Misconceptions</a:t>
            </a:r>
            <a:endParaRPr lang="en-US" dirty="0"/>
          </a:p>
        </p:txBody>
      </p:sp>
      <p:sp>
        <p:nvSpPr>
          <p:cNvPr id="3" name="Content Placeholder 2"/>
          <p:cNvSpPr>
            <a:spLocks noGrp="1"/>
          </p:cNvSpPr>
          <p:nvPr>
            <p:ph idx="1"/>
          </p:nvPr>
        </p:nvSpPr>
        <p:spPr/>
        <p:txBody>
          <a:bodyPr/>
          <a:lstStyle/>
          <a:p>
            <a:r>
              <a:rPr lang="en-US" dirty="0"/>
              <a:t>How do we become aware of them?</a:t>
            </a:r>
          </a:p>
          <a:p>
            <a:r>
              <a:rPr lang="en-US" dirty="0"/>
              <a:t>How do we address them, to help students develop more mature knowledge?</a:t>
            </a:r>
          </a:p>
          <a:p>
            <a:endParaRPr lang="en-US" dirty="0"/>
          </a:p>
        </p:txBody>
      </p:sp>
    </p:spTree>
    <p:extLst>
      <p:ext uri="{BB962C8B-B14F-4D97-AF65-F5344CB8AC3E}">
        <p14:creationId xmlns:p14="http://schemas.microsoft.com/office/powerpoint/2010/main" val="215620351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tools</a:t>
            </a:r>
            <a:endParaRPr lang="en-US" dirty="0"/>
          </a:p>
        </p:txBody>
      </p:sp>
      <p:sp>
        <p:nvSpPr>
          <p:cNvPr id="3" name="Content Placeholder 2"/>
          <p:cNvSpPr>
            <a:spLocks noGrp="1"/>
          </p:cNvSpPr>
          <p:nvPr>
            <p:ph idx="1"/>
          </p:nvPr>
        </p:nvSpPr>
        <p:spPr/>
        <p:txBody>
          <a:bodyPr>
            <a:normAutofit fontScale="92500" lnSpcReduction="10000"/>
          </a:bodyPr>
          <a:lstStyle/>
          <a:p>
            <a:endParaRPr lang="en-US" dirty="0" smtClean="0"/>
          </a:p>
          <a:p>
            <a:endParaRPr lang="en-US" dirty="0"/>
          </a:p>
          <a:p>
            <a:endParaRPr lang="en-US" dirty="0" smtClean="0"/>
          </a:p>
          <a:p>
            <a:endParaRPr lang="en-US" dirty="0"/>
          </a:p>
          <a:p>
            <a:endParaRPr lang="en-US" dirty="0" smtClean="0"/>
          </a:p>
          <a:p>
            <a:endParaRPr lang="en-US" dirty="0"/>
          </a:p>
          <a:p>
            <a:r>
              <a:rPr lang="en-US" dirty="0" smtClean="0"/>
              <a:t>Assessment tools resemble active learning activities &amp; accomplish similar goals</a:t>
            </a:r>
            <a:endParaRPr lang="en-US" dirty="0"/>
          </a:p>
        </p:txBody>
      </p:sp>
    </p:spTree>
    <p:extLst>
      <p:ext uri="{BB962C8B-B14F-4D97-AF65-F5344CB8AC3E}">
        <p14:creationId xmlns:p14="http://schemas.microsoft.com/office/powerpoint/2010/main" val="15840696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tools</a:t>
            </a:r>
            <a:endParaRPr lang="en-US" dirty="0"/>
          </a:p>
        </p:txBody>
      </p:sp>
      <p:sp>
        <p:nvSpPr>
          <p:cNvPr id="3" name="Content Placeholder 2"/>
          <p:cNvSpPr>
            <a:spLocks noGrp="1"/>
          </p:cNvSpPr>
          <p:nvPr>
            <p:ph idx="1"/>
          </p:nvPr>
        </p:nvSpPr>
        <p:spPr>
          <a:xfrm>
            <a:off x="457200" y="1417638"/>
            <a:ext cx="8257628" cy="4170363"/>
          </a:xfrm>
        </p:spPr>
        <p:txBody>
          <a:bodyPr>
            <a:normAutofit fontScale="92500" lnSpcReduction="10000"/>
          </a:bodyPr>
          <a:lstStyle/>
          <a:p>
            <a:r>
              <a:rPr lang="en-US" dirty="0" smtClean="0"/>
              <a:t>Ask WHY a lot!</a:t>
            </a:r>
          </a:p>
          <a:p>
            <a:r>
              <a:rPr lang="en-US" dirty="0" err="1" smtClean="0"/>
              <a:t>Nearpod</a:t>
            </a:r>
            <a:endParaRPr lang="en-US" dirty="0"/>
          </a:p>
          <a:p>
            <a:r>
              <a:rPr lang="en-US" dirty="0" smtClean="0"/>
              <a:t>Moodle – EasyOChem</a:t>
            </a:r>
          </a:p>
          <a:p>
            <a:r>
              <a:rPr lang="en-US" dirty="0" smtClean="0"/>
              <a:t>YouTube</a:t>
            </a:r>
          </a:p>
          <a:p>
            <a:r>
              <a:rPr lang="en-US" dirty="0" smtClean="0"/>
              <a:t>Group quizzes</a:t>
            </a:r>
            <a:endParaRPr lang="en-US" dirty="0"/>
          </a:p>
          <a:p>
            <a:r>
              <a:rPr lang="en-US" dirty="0" smtClean="0"/>
              <a:t>Group exam questions</a:t>
            </a:r>
          </a:p>
          <a:p>
            <a:r>
              <a:rPr lang="en-US" dirty="0" smtClean="0"/>
              <a:t>Homework?</a:t>
            </a:r>
          </a:p>
          <a:p>
            <a:r>
              <a:rPr lang="en-US" dirty="0" smtClean="0"/>
              <a:t>Scoring guides</a:t>
            </a:r>
            <a:endParaRPr lang="en-US" dirty="0"/>
          </a:p>
        </p:txBody>
      </p:sp>
    </p:spTree>
    <p:extLst>
      <p:ext uri="{BB962C8B-B14F-4D97-AF65-F5344CB8AC3E}">
        <p14:creationId xmlns:p14="http://schemas.microsoft.com/office/powerpoint/2010/main" val="99703207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the purpose of assessment?</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8207138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a:xfrm>
            <a:off x="457200" y="1269827"/>
            <a:ext cx="8257628" cy="4318174"/>
          </a:xfrm>
        </p:spPr>
        <p:txBody>
          <a:bodyPr>
            <a:normAutofit fontScale="55000" lnSpcReduction="20000"/>
          </a:bodyPr>
          <a:lstStyle/>
          <a:p>
            <a:r>
              <a:rPr lang="en-US" i="1" dirty="0" smtClean="0"/>
              <a:t>Scientific </a:t>
            </a:r>
            <a:r>
              <a:rPr lang="en-US" i="1" dirty="0" smtClean="0"/>
              <a:t>Teaching </a:t>
            </a:r>
            <a:r>
              <a:rPr lang="en-US" dirty="0" smtClean="0"/>
              <a:t>by Jo </a:t>
            </a:r>
            <a:r>
              <a:rPr lang="en-US" dirty="0" err="1" smtClean="0"/>
              <a:t>Handelsman</a:t>
            </a:r>
            <a:r>
              <a:rPr lang="en-US" dirty="0" smtClean="0"/>
              <a:t>, Sarah Miller, Christine </a:t>
            </a:r>
            <a:r>
              <a:rPr lang="en-US" dirty="0" err="1" smtClean="0"/>
              <a:t>Pfund</a:t>
            </a:r>
            <a:r>
              <a:rPr lang="en-US" dirty="0" smtClean="0"/>
              <a:t>, W.H. Freeman, 2007.</a:t>
            </a:r>
          </a:p>
          <a:p>
            <a:r>
              <a:rPr lang="en-US" i="1" dirty="0" smtClean="0"/>
              <a:t>Introduction to Rubrics </a:t>
            </a:r>
            <a:r>
              <a:rPr lang="en-US" dirty="0" smtClean="0"/>
              <a:t>by </a:t>
            </a:r>
            <a:r>
              <a:rPr lang="en-US" dirty="0" err="1" smtClean="0"/>
              <a:t>Dannelle</a:t>
            </a:r>
            <a:r>
              <a:rPr lang="en-US" dirty="0" smtClean="0"/>
              <a:t> D. Stevens and Antonia J. Levi, Stylus, 2005</a:t>
            </a:r>
            <a:r>
              <a:rPr lang="en-US" dirty="0" smtClean="0"/>
              <a:t>.</a:t>
            </a:r>
          </a:p>
          <a:p>
            <a:r>
              <a:rPr lang="en-US" i="1" dirty="0" smtClean="0"/>
              <a:t>Classroom Assessment Techniques:  A Handbook for College Teachers</a:t>
            </a:r>
            <a:r>
              <a:rPr lang="en-US" dirty="0" smtClean="0"/>
              <a:t> by Thomas A. Angelo and K. Patricia Cross, </a:t>
            </a:r>
            <a:r>
              <a:rPr lang="en-US" dirty="0" err="1" smtClean="0"/>
              <a:t>Jossey</a:t>
            </a:r>
            <a:r>
              <a:rPr lang="en-US" dirty="0" smtClean="0"/>
              <a:t>-Bass, 1993.</a:t>
            </a:r>
            <a:endParaRPr lang="en-US" dirty="0" smtClean="0"/>
          </a:p>
          <a:p>
            <a:r>
              <a:rPr lang="en-US" dirty="0" smtClean="0">
                <a:solidFill>
                  <a:srgbClr val="5F5F5F"/>
                </a:solidFill>
              </a:rPr>
              <a:t>“From Degrading to De-Grading,” by </a:t>
            </a:r>
            <a:r>
              <a:rPr lang="en-US" dirty="0" err="1" smtClean="0">
                <a:solidFill>
                  <a:srgbClr val="5F5F5F"/>
                </a:solidFill>
              </a:rPr>
              <a:t>Alfie</a:t>
            </a:r>
            <a:r>
              <a:rPr lang="en-US" dirty="0" smtClean="0">
                <a:solidFill>
                  <a:srgbClr val="5F5F5F"/>
                </a:solidFill>
              </a:rPr>
              <a:t> Kohn, </a:t>
            </a:r>
            <a:r>
              <a:rPr lang="en-US" i="1" dirty="0" smtClean="0">
                <a:solidFill>
                  <a:srgbClr val="5F5F5F"/>
                </a:solidFill>
              </a:rPr>
              <a:t>High School Magazine</a:t>
            </a:r>
            <a:r>
              <a:rPr lang="en-US" dirty="0" smtClean="0">
                <a:solidFill>
                  <a:srgbClr val="5F5F5F"/>
                </a:solidFill>
              </a:rPr>
              <a:t>, March 1999.</a:t>
            </a:r>
          </a:p>
          <a:p>
            <a:r>
              <a:rPr lang="en-US" i="1" dirty="0" smtClean="0">
                <a:solidFill>
                  <a:srgbClr val="5F5F5F"/>
                </a:solidFill>
              </a:rPr>
              <a:t>Punished by Rewards:  The Trouble with Gold Stars, Incentive Plans, A’s, Praise and Other Bribes</a:t>
            </a:r>
            <a:r>
              <a:rPr lang="en-US" dirty="0" smtClean="0">
                <a:solidFill>
                  <a:srgbClr val="5F5F5F"/>
                </a:solidFill>
              </a:rPr>
              <a:t>, by </a:t>
            </a:r>
            <a:r>
              <a:rPr lang="en-US" dirty="0" err="1" smtClean="0">
                <a:solidFill>
                  <a:srgbClr val="5F5F5F"/>
                </a:solidFill>
              </a:rPr>
              <a:t>Alfie</a:t>
            </a:r>
            <a:r>
              <a:rPr lang="en-US" dirty="0" smtClean="0">
                <a:solidFill>
                  <a:srgbClr val="5F5F5F"/>
                </a:solidFill>
              </a:rPr>
              <a:t> Kohn, Houghton Mifflin, 1999.</a:t>
            </a:r>
          </a:p>
          <a:p>
            <a:r>
              <a:rPr lang="en-US" dirty="0" smtClean="0"/>
              <a:t>“Inside the Black Box:  Raising Standards through Classroom Assessment,” Paul Black and Dylan </a:t>
            </a:r>
            <a:r>
              <a:rPr lang="en-US" dirty="0" err="1" smtClean="0"/>
              <a:t>Wiliam</a:t>
            </a:r>
            <a:r>
              <a:rPr lang="en-US" dirty="0" smtClean="0"/>
              <a:t>, </a:t>
            </a:r>
            <a:r>
              <a:rPr lang="en-US" i="1" dirty="0" smtClean="0"/>
              <a:t>Phi Delta </a:t>
            </a:r>
            <a:r>
              <a:rPr lang="en-US" i="1" dirty="0" err="1" smtClean="0"/>
              <a:t>Kappan</a:t>
            </a:r>
            <a:r>
              <a:rPr lang="en-US" dirty="0" smtClean="0"/>
              <a:t>, September </a:t>
            </a:r>
            <a:r>
              <a:rPr lang="en-US" b="1" dirty="0" smtClean="0"/>
              <a:t>2010</a:t>
            </a:r>
            <a:r>
              <a:rPr lang="en-US" dirty="0" smtClean="0"/>
              <a:t>, </a:t>
            </a:r>
            <a:r>
              <a:rPr lang="en-US" i="1" dirty="0" smtClean="0"/>
              <a:t>92</a:t>
            </a:r>
            <a:r>
              <a:rPr lang="en-US" dirty="0" smtClean="0"/>
              <a:t> (1) 81-90.</a:t>
            </a:r>
          </a:p>
          <a:p>
            <a:r>
              <a:rPr lang="en-US" dirty="0" smtClean="0"/>
              <a:t>“Assessment and Classroom Learning,” by Paul Black and Dylan </a:t>
            </a:r>
            <a:r>
              <a:rPr lang="en-US" dirty="0" err="1" smtClean="0"/>
              <a:t>Wiliam</a:t>
            </a:r>
            <a:r>
              <a:rPr lang="en-US" dirty="0" smtClean="0"/>
              <a:t>, </a:t>
            </a:r>
            <a:r>
              <a:rPr lang="en-US" i="1" dirty="0" smtClean="0"/>
              <a:t>Assessment in Education</a:t>
            </a:r>
            <a:r>
              <a:rPr lang="en-US" dirty="0" smtClean="0"/>
              <a:t>, March 1998, 7-74. </a:t>
            </a:r>
            <a:endParaRPr lang="en-US" dirty="0"/>
          </a:p>
        </p:txBody>
      </p:sp>
    </p:spTree>
    <p:extLst>
      <p:ext uri="{BB962C8B-B14F-4D97-AF65-F5344CB8AC3E}">
        <p14:creationId xmlns:p14="http://schemas.microsoft.com/office/powerpoint/2010/main" val="151268931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the purpose of assessment?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Rate students</a:t>
            </a:r>
          </a:p>
          <a:p>
            <a:r>
              <a:rPr lang="en-US" dirty="0" smtClean="0"/>
              <a:t>Rate professor &amp; course</a:t>
            </a:r>
          </a:p>
          <a:p>
            <a:r>
              <a:rPr lang="en-US" dirty="0" smtClean="0"/>
              <a:t>Motivate students to keep up</a:t>
            </a:r>
          </a:p>
          <a:p>
            <a:r>
              <a:rPr lang="en-US" dirty="0" smtClean="0"/>
              <a:t>Feedback to students about learning</a:t>
            </a:r>
          </a:p>
          <a:p>
            <a:r>
              <a:rPr lang="en-US" dirty="0" smtClean="0"/>
              <a:t>Feedback to instructor about student learning</a:t>
            </a:r>
          </a:p>
          <a:p>
            <a:r>
              <a:rPr lang="en-US" dirty="0" smtClean="0"/>
              <a:t>Provide instructional accountability</a:t>
            </a:r>
          </a:p>
          <a:p>
            <a:r>
              <a:rPr lang="en-US" dirty="0" smtClean="0"/>
              <a:t>Improve teaching and learning</a:t>
            </a:r>
            <a:endParaRPr lang="en-US" dirty="0"/>
          </a:p>
        </p:txBody>
      </p:sp>
    </p:spTree>
    <p:extLst>
      <p:ext uri="{BB962C8B-B14F-4D97-AF65-F5344CB8AC3E}">
        <p14:creationId xmlns:p14="http://schemas.microsoft.com/office/powerpoint/2010/main" val="339523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assessment</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116565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assessment</a:t>
            </a:r>
            <a:endParaRPr lang="en-US" dirty="0"/>
          </a:p>
        </p:txBody>
      </p:sp>
      <p:sp>
        <p:nvSpPr>
          <p:cNvPr id="3" name="Content Placeholder 2"/>
          <p:cNvSpPr>
            <a:spLocks noGrp="1"/>
          </p:cNvSpPr>
          <p:nvPr>
            <p:ph idx="1"/>
          </p:nvPr>
        </p:nvSpPr>
        <p:spPr/>
        <p:txBody>
          <a:bodyPr/>
          <a:lstStyle/>
          <a:p>
            <a:r>
              <a:rPr lang="en-US" dirty="0" smtClean="0"/>
              <a:t>Students don’t retain what they learned</a:t>
            </a:r>
          </a:p>
          <a:p>
            <a:r>
              <a:rPr lang="en-US" dirty="0" smtClean="0"/>
              <a:t>Test questions not like real life problems</a:t>
            </a:r>
          </a:p>
          <a:p>
            <a:r>
              <a:rPr lang="en-US" dirty="0" smtClean="0"/>
              <a:t>Instructor conflict (coach vs. judge)</a:t>
            </a:r>
          </a:p>
          <a:p>
            <a:r>
              <a:rPr lang="en-US" dirty="0" smtClean="0"/>
              <a:t>Grades reduce student motivation to </a:t>
            </a:r>
            <a:r>
              <a:rPr lang="en-US" i="1" dirty="0" smtClean="0"/>
              <a:t>learn</a:t>
            </a:r>
          </a:p>
          <a:p>
            <a:endParaRPr lang="en-US" dirty="0" smtClean="0"/>
          </a:p>
          <a:p>
            <a:endParaRPr lang="en-US" dirty="0"/>
          </a:p>
        </p:txBody>
      </p:sp>
    </p:spTree>
    <p:extLst>
      <p:ext uri="{BB962C8B-B14F-4D97-AF65-F5344CB8AC3E}">
        <p14:creationId xmlns:p14="http://schemas.microsoft.com/office/powerpoint/2010/main" val="2954009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assessment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Reliability vs. validity</a:t>
            </a:r>
          </a:p>
          <a:p>
            <a:r>
              <a:rPr lang="en-US" dirty="0"/>
              <a:t>Reliability – does the test consistently rank order students</a:t>
            </a:r>
          </a:p>
          <a:p>
            <a:r>
              <a:rPr lang="en-US" dirty="0"/>
              <a:t>Validity – is the test measuring what it intends to measure</a:t>
            </a:r>
          </a:p>
          <a:p>
            <a:r>
              <a:rPr lang="en-US" dirty="0"/>
              <a:t>Problem – many of us focus on reliability and neglect validity</a:t>
            </a:r>
          </a:p>
          <a:p>
            <a:r>
              <a:rPr lang="en-US" dirty="0"/>
              <a:t>What are we measuring and why?</a:t>
            </a:r>
          </a:p>
          <a:p>
            <a:endParaRPr lang="en-US" dirty="0" smtClean="0"/>
          </a:p>
          <a:p>
            <a:endParaRPr lang="en-US" dirty="0" smtClean="0"/>
          </a:p>
          <a:p>
            <a:endParaRPr lang="en-US" dirty="0"/>
          </a:p>
        </p:txBody>
      </p:sp>
    </p:spTree>
    <p:extLst>
      <p:ext uri="{BB962C8B-B14F-4D97-AF65-F5344CB8AC3E}">
        <p14:creationId xmlns:p14="http://schemas.microsoft.com/office/powerpoint/2010/main" val="2179704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Summative Assessment</a:t>
            </a:r>
            <a:endParaRPr lang="en-US" dirty="0"/>
          </a:p>
        </p:txBody>
      </p:sp>
      <p:sp>
        <p:nvSpPr>
          <p:cNvPr id="3" name="Content Placeholder 2"/>
          <p:cNvSpPr>
            <a:spLocks noGrp="1"/>
          </p:cNvSpPr>
          <p:nvPr>
            <p:ph idx="1"/>
          </p:nvPr>
        </p:nvSpPr>
        <p:spPr/>
        <p:txBody>
          <a:bodyPr/>
          <a:lstStyle/>
          <a:p>
            <a:r>
              <a:rPr lang="en-US" dirty="0" smtClean="0"/>
              <a:t>Tests</a:t>
            </a:r>
          </a:p>
          <a:p>
            <a:r>
              <a:rPr lang="en-US" dirty="0" smtClean="0"/>
              <a:t>Quizzes</a:t>
            </a:r>
          </a:p>
          <a:p>
            <a:r>
              <a:rPr lang="en-US" dirty="0" smtClean="0"/>
              <a:t>Papers</a:t>
            </a:r>
          </a:p>
          <a:p>
            <a:r>
              <a:rPr lang="en-US" dirty="0" smtClean="0"/>
              <a:t>Presentations</a:t>
            </a:r>
          </a:p>
          <a:p>
            <a:r>
              <a:rPr lang="en-US" dirty="0" smtClean="0"/>
              <a:t>Grades are not an effective motivator </a:t>
            </a:r>
            <a:r>
              <a:rPr lang="en-US" smtClean="0"/>
              <a:t>for learning</a:t>
            </a:r>
            <a:endParaRPr lang="en-US" dirty="0" smtClean="0"/>
          </a:p>
          <a:p>
            <a:pPr marL="0" indent="0">
              <a:buNone/>
            </a:pPr>
            <a:endParaRPr lang="en-US" dirty="0"/>
          </a:p>
        </p:txBody>
      </p:sp>
    </p:spTree>
    <p:extLst>
      <p:ext uri="{BB962C8B-B14F-4D97-AF65-F5344CB8AC3E}">
        <p14:creationId xmlns:p14="http://schemas.microsoft.com/office/powerpoint/2010/main" val="223646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Formative Assessment</a:t>
            </a:r>
            <a:endParaRPr lang="en-US" dirty="0"/>
          </a:p>
        </p:txBody>
      </p:sp>
      <p:sp>
        <p:nvSpPr>
          <p:cNvPr id="3" name="Content Placeholder 2"/>
          <p:cNvSpPr>
            <a:spLocks noGrp="1"/>
          </p:cNvSpPr>
          <p:nvPr>
            <p:ph idx="1"/>
          </p:nvPr>
        </p:nvSpPr>
        <p:spPr/>
        <p:txBody>
          <a:bodyPr/>
          <a:lstStyle/>
          <a:p>
            <a:r>
              <a:rPr lang="en-US" dirty="0" smtClean="0"/>
              <a:t>Clickers</a:t>
            </a:r>
          </a:p>
          <a:p>
            <a:r>
              <a:rPr lang="en-US" dirty="0" err="1" smtClean="0"/>
              <a:t>Nearpod</a:t>
            </a:r>
            <a:endParaRPr lang="en-US" dirty="0" smtClean="0"/>
          </a:p>
          <a:p>
            <a:r>
              <a:rPr lang="en-US" dirty="0" smtClean="0"/>
              <a:t>Reading questions</a:t>
            </a:r>
          </a:p>
          <a:p>
            <a:r>
              <a:rPr lang="en-US" dirty="0" smtClean="0"/>
              <a:t>In-class activities</a:t>
            </a:r>
          </a:p>
          <a:p>
            <a:r>
              <a:rPr lang="en-US" dirty="0" smtClean="0"/>
              <a:t>Formative assessment helps weaker students the most</a:t>
            </a:r>
            <a:endParaRPr lang="en-US" dirty="0"/>
          </a:p>
        </p:txBody>
      </p:sp>
    </p:spTree>
    <p:extLst>
      <p:ext uri="{BB962C8B-B14F-4D97-AF65-F5344CB8AC3E}">
        <p14:creationId xmlns:p14="http://schemas.microsoft.com/office/powerpoint/2010/main" val="1935078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Formative Assessment</a:t>
            </a:r>
            <a:endParaRPr lang="en-US" dirty="0"/>
          </a:p>
        </p:txBody>
      </p:sp>
      <p:sp>
        <p:nvSpPr>
          <p:cNvPr id="3" name="Content Placeholder 2"/>
          <p:cNvSpPr>
            <a:spLocks noGrp="1"/>
          </p:cNvSpPr>
          <p:nvPr>
            <p:ph idx="1"/>
          </p:nvPr>
        </p:nvSpPr>
        <p:spPr/>
        <p:txBody>
          <a:bodyPr/>
          <a:lstStyle/>
          <a:p>
            <a:r>
              <a:rPr lang="en-US" dirty="0"/>
              <a:t>Formative assessment ferrets out misconceptions and brings them into working memory to address them.  </a:t>
            </a:r>
          </a:p>
        </p:txBody>
      </p:sp>
    </p:spTree>
    <p:extLst>
      <p:ext uri="{BB962C8B-B14F-4D97-AF65-F5344CB8AC3E}">
        <p14:creationId xmlns:p14="http://schemas.microsoft.com/office/powerpoint/2010/main" val="2949844715"/>
      </p:ext>
    </p:extLst>
  </p:cSld>
  <p:clrMapOvr>
    <a:masterClrMapping/>
  </p:clrMapOvr>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1032</TotalTime>
  <Words>814</Words>
  <Application>Microsoft Macintosh PowerPoint</Application>
  <PresentationFormat>On-screen Show (4:3)</PresentationFormat>
  <Paragraphs>117</Paragraphs>
  <Slides>20</Slides>
  <Notes>14</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Assessments</vt:lpstr>
      <vt:lpstr>What’s the purpose of assessment?</vt:lpstr>
      <vt:lpstr>What’s the purpose of assessment?</vt:lpstr>
      <vt:lpstr>Problems with assessment</vt:lpstr>
      <vt:lpstr>Problems with assessment</vt:lpstr>
      <vt:lpstr>Problems with assessment</vt:lpstr>
      <vt:lpstr>Summative Assessment</vt:lpstr>
      <vt:lpstr>Formative Assessment</vt:lpstr>
      <vt:lpstr>Formative Assessment</vt:lpstr>
      <vt:lpstr>Alignment</vt:lpstr>
      <vt:lpstr>Alignment</vt:lpstr>
      <vt:lpstr>Criteria / Evidence of learning</vt:lpstr>
      <vt:lpstr>Criteria / Evidence of learning</vt:lpstr>
      <vt:lpstr>PowerPoint Presentation</vt:lpstr>
      <vt:lpstr>PowerPoint Presentation</vt:lpstr>
      <vt:lpstr>Misconceptions</vt:lpstr>
      <vt:lpstr>Misconceptions</vt:lpstr>
      <vt:lpstr>Assessment tools</vt:lpstr>
      <vt:lpstr>Assessment tools</vt:lpstr>
      <vt:lpstr>Resources</vt:lpstr>
    </vt:vector>
  </TitlesOfParts>
  <Company>Centre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Lanigan</dc:creator>
  <cp:lastModifiedBy>Jennifer</cp:lastModifiedBy>
  <cp:revision>38</cp:revision>
  <dcterms:created xsi:type="dcterms:W3CDTF">2013-09-30T19:15:25Z</dcterms:created>
  <dcterms:modified xsi:type="dcterms:W3CDTF">2016-06-17T14:12:00Z</dcterms:modified>
</cp:coreProperties>
</file>